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71" r:id="rId3"/>
    <p:sldId id="272" r:id="rId4"/>
    <p:sldId id="299" r:id="rId5"/>
    <p:sldId id="270" r:id="rId6"/>
    <p:sldId id="269" r:id="rId7"/>
    <p:sldId id="268" r:id="rId8"/>
    <p:sldId id="267" r:id="rId9"/>
    <p:sldId id="266" r:id="rId10"/>
    <p:sldId id="273" r:id="rId11"/>
    <p:sldId id="274" r:id="rId12"/>
    <p:sldId id="275" r:id="rId13"/>
    <p:sldId id="276" r:id="rId14"/>
    <p:sldId id="265" r:id="rId15"/>
    <p:sldId id="264" r:id="rId16"/>
    <p:sldId id="263" r:id="rId17"/>
    <p:sldId id="262" r:id="rId18"/>
    <p:sldId id="261" r:id="rId19"/>
    <p:sldId id="260" r:id="rId20"/>
    <p:sldId id="259" r:id="rId21"/>
    <p:sldId id="292" r:id="rId22"/>
    <p:sldId id="293" r:id="rId23"/>
    <p:sldId id="291" r:id="rId24"/>
    <p:sldId id="294" r:id="rId25"/>
    <p:sldId id="295" r:id="rId26"/>
    <p:sldId id="297" r:id="rId27"/>
    <p:sldId id="298" r:id="rId28"/>
    <p:sldId id="296" r:id="rId29"/>
    <p:sldId id="257" r:id="rId30"/>
    <p:sldId id="258" r:id="rId31"/>
    <p:sldId id="277" r:id="rId32"/>
    <p:sldId id="302" r:id="rId33"/>
    <p:sldId id="303" r:id="rId34"/>
    <p:sldId id="301" r:id="rId35"/>
    <p:sldId id="300" r:id="rId36"/>
    <p:sldId id="304" r:id="rId37"/>
    <p:sldId id="305" r:id="rId38"/>
    <p:sldId id="306" r:id="rId39"/>
    <p:sldId id="278" r:id="rId40"/>
    <p:sldId id="307" r:id="rId41"/>
    <p:sldId id="279" r:id="rId42"/>
    <p:sldId id="280" r:id="rId43"/>
    <p:sldId id="281" r:id="rId44"/>
    <p:sldId id="282" r:id="rId45"/>
    <p:sldId id="283" r:id="rId46"/>
    <p:sldId id="284" r:id="rId47"/>
    <p:sldId id="285" r:id="rId48"/>
    <p:sldId id="286" r:id="rId49"/>
    <p:sldId id="287" r:id="rId50"/>
    <p:sldId id="288" r:id="rId51"/>
    <p:sldId id="289" r:id="rId52"/>
    <p:sldId id="290"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CD3B94-0017-49DC-8C9C-E2AAA602D79E}" type="datetimeFigureOut">
              <a:rPr lang="en-US" smtClean="0"/>
              <a:t>4/1/2023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BB6CD0-748B-4BCF-8CC6-2B6E52928281}" type="slidenum">
              <a:rPr lang="en-US" smtClean="0"/>
              <a:t>‹#›</a:t>
            </a:fld>
            <a:endParaRPr lang="en-US"/>
          </a:p>
        </p:txBody>
      </p:sp>
    </p:spTree>
    <p:extLst>
      <p:ext uri="{BB962C8B-B14F-4D97-AF65-F5344CB8AC3E}">
        <p14:creationId xmlns:p14="http://schemas.microsoft.com/office/powerpoint/2010/main" val="25774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B6CD0-748B-4BCF-8CC6-2B6E52928281}" type="slidenum">
              <a:rPr lang="en-US" smtClean="0"/>
              <a:t>5</a:t>
            </a:fld>
            <a:endParaRPr lang="en-US"/>
          </a:p>
        </p:txBody>
      </p:sp>
    </p:spTree>
    <p:extLst>
      <p:ext uri="{BB962C8B-B14F-4D97-AF65-F5344CB8AC3E}">
        <p14:creationId xmlns:p14="http://schemas.microsoft.com/office/powerpoint/2010/main" val="44725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914054-AB80-4C67-9AF3-096239ECD7B5}"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CF443-B6B1-4360-9914-24D3E6BDB801}" type="slidenum">
              <a:rPr lang="en-US" smtClean="0"/>
              <a:t>‹#›</a:t>
            </a:fld>
            <a:endParaRPr lang="en-US"/>
          </a:p>
        </p:txBody>
      </p:sp>
    </p:spTree>
    <p:extLst>
      <p:ext uri="{BB962C8B-B14F-4D97-AF65-F5344CB8AC3E}">
        <p14:creationId xmlns:p14="http://schemas.microsoft.com/office/powerpoint/2010/main" val="1177682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914054-AB80-4C67-9AF3-096239ECD7B5}"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CF443-B6B1-4360-9914-24D3E6BDB801}" type="slidenum">
              <a:rPr lang="en-US" smtClean="0"/>
              <a:t>‹#›</a:t>
            </a:fld>
            <a:endParaRPr lang="en-US"/>
          </a:p>
        </p:txBody>
      </p:sp>
    </p:spTree>
    <p:extLst>
      <p:ext uri="{BB962C8B-B14F-4D97-AF65-F5344CB8AC3E}">
        <p14:creationId xmlns:p14="http://schemas.microsoft.com/office/powerpoint/2010/main" val="3512601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914054-AB80-4C67-9AF3-096239ECD7B5}"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CF443-B6B1-4360-9914-24D3E6BDB801}" type="slidenum">
              <a:rPr lang="en-US" smtClean="0"/>
              <a:t>‹#›</a:t>
            </a:fld>
            <a:endParaRPr lang="en-US"/>
          </a:p>
        </p:txBody>
      </p:sp>
    </p:spTree>
    <p:extLst>
      <p:ext uri="{BB962C8B-B14F-4D97-AF65-F5344CB8AC3E}">
        <p14:creationId xmlns:p14="http://schemas.microsoft.com/office/powerpoint/2010/main" val="1148222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914054-AB80-4C67-9AF3-096239ECD7B5}"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CF443-B6B1-4360-9914-24D3E6BDB801}" type="slidenum">
              <a:rPr lang="en-US" smtClean="0"/>
              <a:t>‹#›</a:t>
            </a:fld>
            <a:endParaRPr lang="en-US"/>
          </a:p>
        </p:txBody>
      </p:sp>
    </p:spTree>
    <p:extLst>
      <p:ext uri="{BB962C8B-B14F-4D97-AF65-F5344CB8AC3E}">
        <p14:creationId xmlns:p14="http://schemas.microsoft.com/office/powerpoint/2010/main" val="3472368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914054-AB80-4C67-9AF3-096239ECD7B5}"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CF443-B6B1-4360-9914-24D3E6BDB801}" type="slidenum">
              <a:rPr lang="en-US" smtClean="0"/>
              <a:t>‹#›</a:t>
            </a:fld>
            <a:endParaRPr lang="en-US"/>
          </a:p>
        </p:txBody>
      </p:sp>
    </p:spTree>
    <p:extLst>
      <p:ext uri="{BB962C8B-B14F-4D97-AF65-F5344CB8AC3E}">
        <p14:creationId xmlns:p14="http://schemas.microsoft.com/office/powerpoint/2010/main" val="3943841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914054-AB80-4C67-9AF3-096239ECD7B5}" type="datetimeFigureOut">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4CF443-B6B1-4360-9914-24D3E6BDB801}" type="slidenum">
              <a:rPr lang="en-US" smtClean="0"/>
              <a:t>‹#›</a:t>
            </a:fld>
            <a:endParaRPr lang="en-US"/>
          </a:p>
        </p:txBody>
      </p:sp>
    </p:spTree>
    <p:extLst>
      <p:ext uri="{BB962C8B-B14F-4D97-AF65-F5344CB8AC3E}">
        <p14:creationId xmlns:p14="http://schemas.microsoft.com/office/powerpoint/2010/main" val="1763425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914054-AB80-4C67-9AF3-096239ECD7B5}" type="datetimeFigureOut">
              <a:rPr lang="en-US" smtClean="0"/>
              <a:t>4/1/2023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4CF443-B6B1-4360-9914-24D3E6BDB801}" type="slidenum">
              <a:rPr lang="en-US" smtClean="0"/>
              <a:t>‹#›</a:t>
            </a:fld>
            <a:endParaRPr lang="en-US"/>
          </a:p>
        </p:txBody>
      </p:sp>
    </p:spTree>
    <p:extLst>
      <p:ext uri="{BB962C8B-B14F-4D97-AF65-F5344CB8AC3E}">
        <p14:creationId xmlns:p14="http://schemas.microsoft.com/office/powerpoint/2010/main" val="2164565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914054-AB80-4C67-9AF3-096239ECD7B5}" type="datetimeFigureOut">
              <a:rPr lang="en-US" smtClean="0"/>
              <a:t>4/1/2023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4CF443-B6B1-4360-9914-24D3E6BDB801}" type="slidenum">
              <a:rPr lang="en-US" smtClean="0"/>
              <a:t>‹#›</a:t>
            </a:fld>
            <a:endParaRPr lang="en-US"/>
          </a:p>
        </p:txBody>
      </p:sp>
    </p:spTree>
    <p:extLst>
      <p:ext uri="{BB962C8B-B14F-4D97-AF65-F5344CB8AC3E}">
        <p14:creationId xmlns:p14="http://schemas.microsoft.com/office/powerpoint/2010/main" val="2941293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914054-AB80-4C67-9AF3-096239ECD7B5}" type="datetimeFigureOut">
              <a:rPr lang="en-US" smtClean="0"/>
              <a:t>4/1/2023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4CF443-B6B1-4360-9914-24D3E6BDB801}" type="slidenum">
              <a:rPr lang="en-US" smtClean="0"/>
              <a:t>‹#›</a:t>
            </a:fld>
            <a:endParaRPr lang="en-US"/>
          </a:p>
        </p:txBody>
      </p:sp>
    </p:spTree>
    <p:extLst>
      <p:ext uri="{BB962C8B-B14F-4D97-AF65-F5344CB8AC3E}">
        <p14:creationId xmlns:p14="http://schemas.microsoft.com/office/powerpoint/2010/main" val="425103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914054-AB80-4C67-9AF3-096239ECD7B5}" type="datetimeFigureOut">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4CF443-B6B1-4360-9914-24D3E6BDB801}" type="slidenum">
              <a:rPr lang="en-US" smtClean="0"/>
              <a:t>‹#›</a:t>
            </a:fld>
            <a:endParaRPr lang="en-US"/>
          </a:p>
        </p:txBody>
      </p:sp>
    </p:spTree>
    <p:extLst>
      <p:ext uri="{BB962C8B-B14F-4D97-AF65-F5344CB8AC3E}">
        <p14:creationId xmlns:p14="http://schemas.microsoft.com/office/powerpoint/2010/main" val="3541608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914054-AB80-4C67-9AF3-096239ECD7B5}" type="datetimeFigureOut">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4CF443-B6B1-4360-9914-24D3E6BDB801}" type="slidenum">
              <a:rPr lang="en-US" smtClean="0"/>
              <a:t>‹#›</a:t>
            </a:fld>
            <a:endParaRPr lang="en-US"/>
          </a:p>
        </p:txBody>
      </p:sp>
    </p:spTree>
    <p:extLst>
      <p:ext uri="{BB962C8B-B14F-4D97-AF65-F5344CB8AC3E}">
        <p14:creationId xmlns:p14="http://schemas.microsoft.com/office/powerpoint/2010/main" val="1971812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14054-AB80-4C67-9AF3-096239ECD7B5}" type="datetimeFigureOut">
              <a:rPr lang="en-US" smtClean="0"/>
              <a:t>4/1/2023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4CF443-B6B1-4360-9914-24D3E6BDB801}" type="slidenum">
              <a:rPr lang="en-US" smtClean="0"/>
              <a:t>‹#›</a:t>
            </a:fld>
            <a:endParaRPr lang="en-US"/>
          </a:p>
        </p:txBody>
      </p:sp>
    </p:spTree>
    <p:extLst>
      <p:ext uri="{BB962C8B-B14F-4D97-AF65-F5344CB8AC3E}">
        <p14:creationId xmlns:p14="http://schemas.microsoft.com/office/powerpoint/2010/main" val="81976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rernaglobal.com/" TargetMode="External"/><Relationship Id="rId2" Type="http://schemas.openxmlformats.org/officeDocument/2006/relationships/hyperlink" Target="mailto:info.prernaglobal@gmail.com"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hyperlink" Target="https://prernaglobal.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rernaglobal.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prernaglobal.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prernaglobal.com/"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visaguide.world/visa-photo-requirements/" TargetMode="External"/><Relationship Id="rId2" Type="http://schemas.openxmlformats.org/officeDocument/2006/relationships/hyperlink" Target="https://visaguide.world/tips/passport-6-month-rule/" TargetMode="External"/><Relationship Id="rId1" Type="http://schemas.openxmlformats.org/officeDocument/2006/relationships/slideLayout" Target="../slideLayouts/slideLayout2.xml"/><Relationship Id="rId4" Type="http://schemas.openxmlformats.org/officeDocument/2006/relationships/hyperlink" Target="https://visaguide.world/international-health-insurance/international-student-health-insuranc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mailto:info.prernaglobal@gmail.com" TargetMode="External"/><Relationship Id="rId2" Type="http://schemas.openxmlformats.org/officeDocument/2006/relationships/hyperlink" Target="http://www.prernaglobal.co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PRERNA IMMIGRATION SERVICE PRIVATE LIMITED</a:t>
            </a:r>
            <a:br>
              <a:rPr lang="en-US" dirty="0" smtClean="0"/>
            </a:br>
            <a:r>
              <a:rPr lang="en-US" dirty="0" smtClean="0"/>
              <a:t>CIN No: </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ADDRESS: UG -32, NEAR MUKTA CINEMA, PARKER MALL, KUNDLI, NEAREST METRO JAHAGIRPURI METRO , NEW DELHI, DELHI NCR-131028</a:t>
            </a:r>
          </a:p>
          <a:p>
            <a:r>
              <a:rPr lang="en-US" dirty="0" smtClean="0"/>
              <a:t>EMAIL: </a:t>
            </a:r>
            <a:r>
              <a:rPr lang="en-US" dirty="0" smtClean="0">
                <a:hlinkClick r:id="rId2"/>
              </a:rPr>
              <a:t>info.prernaglobal@gmail.com</a:t>
            </a:r>
            <a:endParaRPr lang="en-US" dirty="0" smtClean="0"/>
          </a:p>
          <a:p>
            <a:r>
              <a:rPr lang="en-US" dirty="0" smtClean="0"/>
              <a:t>    WEBSITE: </a:t>
            </a:r>
            <a:r>
              <a:rPr lang="en-US" dirty="0" smtClean="0">
                <a:hlinkClick r:id="rId3"/>
              </a:rPr>
              <a:t>www.prernaglobal.com</a:t>
            </a:r>
            <a:r>
              <a:rPr lang="en-US" dirty="0" smtClean="0"/>
              <a:t>  </a:t>
            </a: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43079"/>
            <a:ext cx="2514600" cy="1517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5903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Courses</a:t>
            </a:r>
            <a:endParaRPr lang="en-US" dirty="0"/>
          </a:p>
        </p:txBody>
      </p:sp>
      <p:sp>
        <p:nvSpPr>
          <p:cNvPr id="3" name="Content Placeholder 2"/>
          <p:cNvSpPr>
            <a:spLocks noGrp="1"/>
          </p:cNvSpPr>
          <p:nvPr>
            <p:ph idx="1"/>
          </p:nvPr>
        </p:nvSpPr>
        <p:spPr/>
        <p:txBody>
          <a:bodyPr>
            <a:normAutofit lnSpcReduction="10000"/>
          </a:bodyPr>
          <a:lstStyle/>
          <a:p>
            <a:r>
              <a:rPr lang="en-US" dirty="0">
                <a:hlinkClick r:id="rId2"/>
              </a:rPr>
              <a:t>PHD</a:t>
            </a:r>
          </a:p>
          <a:p>
            <a:r>
              <a:rPr lang="en-US" dirty="0"/>
              <a:t>Humanities</a:t>
            </a:r>
          </a:p>
          <a:p>
            <a:r>
              <a:rPr lang="en-US" dirty="0"/>
              <a:t>Science</a:t>
            </a:r>
          </a:p>
          <a:p>
            <a:r>
              <a:rPr lang="en-US" dirty="0"/>
              <a:t>Commerce</a:t>
            </a:r>
          </a:p>
          <a:p>
            <a:r>
              <a:rPr lang="en-US" dirty="0"/>
              <a:t>Engineering</a:t>
            </a:r>
          </a:p>
          <a:p>
            <a:r>
              <a:rPr lang="en-US" dirty="0"/>
              <a:t>Business &amp; Management</a:t>
            </a:r>
          </a:p>
          <a:p>
            <a:r>
              <a:rPr lang="en-US" dirty="0"/>
              <a:t>Law</a:t>
            </a:r>
          </a:p>
          <a:p>
            <a:r>
              <a:rPr lang="en-US" dirty="0"/>
              <a:t>Teaching &amp; Education</a:t>
            </a:r>
          </a:p>
          <a:p>
            <a:endParaRPr lang="en-US" dirty="0"/>
          </a:p>
        </p:txBody>
      </p:sp>
    </p:spTree>
    <p:extLst>
      <p:ext uri="{BB962C8B-B14F-4D97-AF65-F5344CB8AC3E}">
        <p14:creationId xmlns:p14="http://schemas.microsoft.com/office/powerpoint/2010/main" val="1252852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77500" lnSpcReduction="20000"/>
          </a:bodyPr>
          <a:lstStyle/>
          <a:p>
            <a:r>
              <a:rPr lang="en-US" dirty="0">
                <a:hlinkClick r:id="rId2"/>
              </a:rPr>
              <a:t>MASTER</a:t>
            </a:r>
          </a:p>
          <a:p>
            <a:r>
              <a:rPr lang="en-US" dirty="0"/>
              <a:t>Management &amp; Leadership</a:t>
            </a:r>
          </a:p>
          <a:p>
            <a:r>
              <a:rPr lang="en-US" dirty="0"/>
              <a:t>Computer Sciences</a:t>
            </a:r>
          </a:p>
          <a:p>
            <a:r>
              <a:rPr lang="en-US" dirty="0"/>
              <a:t>Business Administration (MBAs)</a:t>
            </a:r>
          </a:p>
          <a:p>
            <a:r>
              <a:rPr lang="en-US" dirty="0"/>
              <a:t>International Relations</a:t>
            </a:r>
          </a:p>
          <a:p>
            <a:r>
              <a:rPr lang="en-US" dirty="0"/>
              <a:t>Economics</a:t>
            </a:r>
          </a:p>
          <a:p>
            <a:r>
              <a:rPr lang="en-US" dirty="0"/>
              <a:t>Psychology</a:t>
            </a:r>
          </a:p>
          <a:p>
            <a:r>
              <a:rPr lang="en-US" dirty="0"/>
              <a:t>International Business</a:t>
            </a:r>
          </a:p>
          <a:p>
            <a:r>
              <a:rPr lang="en-US" dirty="0"/>
              <a:t>Biology</a:t>
            </a:r>
          </a:p>
          <a:p>
            <a:r>
              <a:rPr lang="en-US" dirty="0"/>
              <a:t>Engineering &amp; Technology</a:t>
            </a:r>
          </a:p>
          <a:p>
            <a:r>
              <a:rPr lang="en-US" dirty="0"/>
              <a:t>Health Sciences</a:t>
            </a:r>
          </a:p>
          <a:p>
            <a:pPr marL="0" indent="0">
              <a:buNone/>
            </a:pPr>
            <a:endParaRPr lang="en-US" dirty="0"/>
          </a:p>
        </p:txBody>
      </p:sp>
    </p:spTree>
    <p:extLst>
      <p:ext uri="{BB962C8B-B14F-4D97-AF65-F5344CB8AC3E}">
        <p14:creationId xmlns:p14="http://schemas.microsoft.com/office/powerpoint/2010/main" val="1865641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85000" lnSpcReduction="20000"/>
          </a:bodyPr>
          <a:lstStyle/>
          <a:p>
            <a:r>
              <a:rPr lang="en-US" dirty="0">
                <a:hlinkClick r:id="rId2"/>
              </a:rPr>
              <a:t>Graduation</a:t>
            </a:r>
          </a:p>
          <a:p>
            <a:r>
              <a:rPr lang="en-US" dirty="0"/>
              <a:t>Business and Management</a:t>
            </a:r>
          </a:p>
          <a:p>
            <a:r>
              <a:rPr lang="en-US" dirty="0"/>
              <a:t>Computer Science and IT</a:t>
            </a:r>
          </a:p>
          <a:p>
            <a:r>
              <a:rPr lang="en-US" dirty="0"/>
              <a:t>Electrical Engineering</a:t>
            </a:r>
          </a:p>
          <a:p>
            <a:r>
              <a:rPr lang="en-US" dirty="0"/>
              <a:t>Civil Engineering and Construction</a:t>
            </a:r>
          </a:p>
          <a:p>
            <a:r>
              <a:rPr lang="en-US" dirty="0"/>
              <a:t>Medicine</a:t>
            </a:r>
          </a:p>
          <a:p>
            <a:r>
              <a:rPr lang="en-US" dirty="0"/>
              <a:t>Architecture</a:t>
            </a:r>
          </a:p>
          <a:p>
            <a:r>
              <a:rPr lang="en-US" dirty="0"/>
              <a:t>Design</a:t>
            </a:r>
          </a:p>
          <a:p>
            <a:r>
              <a:rPr lang="en-US" dirty="0"/>
              <a:t>International Relations</a:t>
            </a:r>
          </a:p>
          <a:p>
            <a:r>
              <a:rPr lang="en-US" dirty="0"/>
              <a:t>Language Studies</a:t>
            </a:r>
          </a:p>
          <a:p>
            <a:endParaRPr lang="en-US" dirty="0"/>
          </a:p>
        </p:txBody>
      </p:sp>
    </p:spTree>
    <p:extLst>
      <p:ext uri="{BB962C8B-B14F-4D97-AF65-F5344CB8AC3E}">
        <p14:creationId xmlns:p14="http://schemas.microsoft.com/office/powerpoint/2010/main" val="1973034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Continue…</a:t>
            </a:r>
            <a:endParaRPr lang="en-US" dirty="0"/>
          </a:p>
        </p:txBody>
      </p:sp>
      <p:sp>
        <p:nvSpPr>
          <p:cNvPr id="5" name="Text Placeholder 4"/>
          <p:cNvSpPr>
            <a:spLocks noGrp="1"/>
          </p:cNvSpPr>
          <p:nvPr>
            <p:ph type="body" idx="1"/>
          </p:nvPr>
        </p:nvSpPr>
        <p:spPr/>
        <p:txBody>
          <a:bodyPr/>
          <a:lstStyle/>
          <a:p>
            <a:r>
              <a:rPr lang="en-US" dirty="0" smtClean="0">
                <a:hlinkClick r:id="rId2"/>
              </a:rPr>
              <a:t>Medical</a:t>
            </a:r>
            <a:endParaRPr lang="en-US" dirty="0"/>
          </a:p>
        </p:txBody>
      </p:sp>
      <p:sp>
        <p:nvSpPr>
          <p:cNvPr id="3" name="Content Placeholder 2"/>
          <p:cNvSpPr>
            <a:spLocks noGrp="1"/>
          </p:cNvSpPr>
          <p:nvPr>
            <p:ph sz="half" idx="2"/>
          </p:nvPr>
        </p:nvSpPr>
        <p:spPr>
          <a:xfrm>
            <a:off x="457200" y="2174875"/>
            <a:ext cx="4040188" cy="2320925"/>
          </a:xfrm>
        </p:spPr>
        <p:txBody>
          <a:bodyPr numCol="3"/>
          <a:lstStyle/>
          <a:p>
            <a:r>
              <a:rPr lang="en-US" sz="2000" dirty="0" smtClean="0"/>
              <a:t>MBBS</a:t>
            </a:r>
            <a:endParaRPr lang="en-US" sz="2000" dirty="0"/>
          </a:p>
          <a:p>
            <a:r>
              <a:rPr lang="en-US" sz="2000" dirty="0"/>
              <a:t>BDS</a:t>
            </a:r>
          </a:p>
          <a:p>
            <a:r>
              <a:rPr lang="en-US" sz="2000" dirty="0"/>
              <a:t>BAMS</a:t>
            </a:r>
          </a:p>
          <a:p>
            <a:r>
              <a:rPr lang="en-US" sz="2000" dirty="0"/>
              <a:t>BHMS</a:t>
            </a:r>
          </a:p>
          <a:p>
            <a:r>
              <a:rPr lang="en-US" sz="2000" dirty="0"/>
              <a:t>BUMS</a:t>
            </a:r>
          </a:p>
          <a:p>
            <a:r>
              <a:rPr lang="en-US" sz="2000" dirty="0" smtClean="0"/>
              <a:t>Nursing</a:t>
            </a:r>
            <a:endParaRPr lang="en-US" sz="2000" dirty="0"/>
          </a:p>
          <a:p>
            <a:pPr marL="0" indent="0">
              <a:buNone/>
            </a:pPr>
            <a:endParaRPr lang="en-US" dirty="0"/>
          </a:p>
        </p:txBody>
      </p:sp>
      <p:sp>
        <p:nvSpPr>
          <p:cNvPr id="6" name="Text Placeholder 5"/>
          <p:cNvSpPr>
            <a:spLocks noGrp="1"/>
          </p:cNvSpPr>
          <p:nvPr>
            <p:ph type="body" sz="quarter" idx="3"/>
          </p:nvPr>
        </p:nvSpPr>
        <p:spPr/>
        <p:txBody>
          <a:bodyPr>
            <a:normAutofit fontScale="62500" lnSpcReduction="20000"/>
          </a:bodyPr>
          <a:lstStyle/>
          <a:p>
            <a:endParaRPr lang="en-US" b="0" dirty="0" smtClean="0">
              <a:hlinkClick r:id="rId2"/>
            </a:endParaRPr>
          </a:p>
          <a:p>
            <a:r>
              <a:rPr lang="en-US" sz="3400" dirty="0" smtClean="0">
                <a:hlinkClick r:id="rId2"/>
              </a:rPr>
              <a:t>Diploma</a:t>
            </a:r>
            <a:endParaRPr lang="en-US" sz="3400" dirty="0">
              <a:hlinkClick r:id="rId2"/>
            </a:endParaRPr>
          </a:p>
          <a:p>
            <a:endParaRPr lang="en-US" dirty="0"/>
          </a:p>
        </p:txBody>
      </p:sp>
      <p:sp>
        <p:nvSpPr>
          <p:cNvPr id="7" name="Content Placeholder 6"/>
          <p:cNvSpPr>
            <a:spLocks noGrp="1"/>
          </p:cNvSpPr>
          <p:nvPr>
            <p:ph sz="quarter" idx="4"/>
          </p:nvPr>
        </p:nvSpPr>
        <p:spPr>
          <a:xfrm>
            <a:off x="4645025" y="2174875"/>
            <a:ext cx="4041775" cy="2320925"/>
          </a:xfrm>
        </p:spPr>
        <p:txBody>
          <a:bodyPr/>
          <a:lstStyle/>
          <a:p>
            <a:r>
              <a:rPr lang="en-US" dirty="0"/>
              <a:t>Fashion Designing</a:t>
            </a:r>
          </a:p>
          <a:p>
            <a:r>
              <a:rPr lang="en-US" dirty="0"/>
              <a:t>Computer Application</a:t>
            </a:r>
          </a:p>
          <a:p>
            <a:r>
              <a:rPr lang="en-US" dirty="0"/>
              <a:t>Yoga</a:t>
            </a:r>
          </a:p>
          <a:p>
            <a:r>
              <a:rPr lang="en-US" dirty="0"/>
              <a:t>Banking</a:t>
            </a:r>
          </a:p>
          <a:p>
            <a:r>
              <a:rPr lang="en-US" dirty="0"/>
              <a:t>Financial Accounting</a:t>
            </a:r>
          </a:p>
          <a:p>
            <a:endParaRPr lang="en-US" dirty="0"/>
          </a:p>
        </p:txBody>
      </p:sp>
    </p:spTree>
    <p:extLst>
      <p:ext uri="{BB962C8B-B14F-4D97-AF65-F5344CB8AC3E}">
        <p14:creationId xmlns:p14="http://schemas.microsoft.com/office/powerpoint/2010/main" val="3656591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Our consultancy services for study </a:t>
            </a:r>
            <a:r>
              <a:rPr lang="en-IN" b="1" u="sng" dirty="0" smtClean="0"/>
              <a:t>abroad</a:t>
            </a:r>
            <a:endParaRPr lang="en-US" dirty="0"/>
          </a:p>
        </p:txBody>
      </p:sp>
      <p:sp>
        <p:nvSpPr>
          <p:cNvPr id="3" name="Content Placeholder 2"/>
          <p:cNvSpPr>
            <a:spLocks noGrp="1"/>
          </p:cNvSpPr>
          <p:nvPr>
            <p:ph idx="1"/>
          </p:nvPr>
        </p:nvSpPr>
        <p:spPr/>
        <p:txBody>
          <a:bodyPr>
            <a:normAutofit fontScale="47500" lnSpcReduction="20000"/>
          </a:bodyPr>
          <a:lstStyle/>
          <a:p>
            <a:pPr lvl="0"/>
            <a:r>
              <a:rPr lang="en-IN" b="1" dirty="0"/>
              <a:t>Course selection: We help you choose the course according to your skills and interest.</a:t>
            </a:r>
            <a:endParaRPr lang="en-US" dirty="0"/>
          </a:p>
          <a:p>
            <a:pPr lvl="0"/>
            <a:r>
              <a:rPr lang="en-IN" b="1" dirty="0"/>
              <a:t>University selection: We help you choose the university from which universities you will get more career option depending on the course of your choice, which you have </a:t>
            </a:r>
            <a:r>
              <a:rPr lang="en-IN" b="1" dirty="0" err="1"/>
              <a:t>choosen</a:t>
            </a:r>
            <a:r>
              <a:rPr lang="en-IN" b="1" dirty="0"/>
              <a:t>.</a:t>
            </a:r>
            <a:endParaRPr lang="en-US" dirty="0"/>
          </a:p>
          <a:p>
            <a:pPr lvl="0"/>
            <a:r>
              <a:rPr lang="en-IN" b="1" dirty="0"/>
              <a:t>Choose the place/city: Choose the place and cities where you wish to study abroad.</a:t>
            </a:r>
            <a:endParaRPr lang="en-US" dirty="0"/>
          </a:p>
          <a:p>
            <a:pPr lvl="0"/>
            <a:r>
              <a:rPr lang="en-IN" b="1" dirty="0"/>
              <a:t>Application process: we will process your application according to your bachelor’s or master’s degree.</a:t>
            </a:r>
            <a:endParaRPr lang="en-US" dirty="0"/>
          </a:p>
          <a:p>
            <a:pPr lvl="0"/>
            <a:r>
              <a:rPr lang="en-IN" b="1" dirty="0"/>
              <a:t>Check your eligibility</a:t>
            </a:r>
            <a:endParaRPr lang="en-US" dirty="0"/>
          </a:p>
          <a:p>
            <a:pPr lvl="0"/>
            <a:r>
              <a:rPr lang="en-IN" b="1" dirty="0"/>
              <a:t>Required documents</a:t>
            </a:r>
            <a:endParaRPr lang="en-US" dirty="0"/>
          </a:p>
          <a:p>
            <a:pPr lvl="0"/>
            <a:r>
              <a:rPr lang="en-IN" b="1" dirty="0"/>
              <a:t>Scholarship</a:t>
            </a:r>
            <a:endParaRPr lang="en-US" dirty="0"/>
          </a:p>
          <a:p>
            <a:pPr lvl="0" fontAlgn="base"/>
            <a:r>
              <a:rPr lang="en-IN" b="1" dirty="0"/>
              <a:t>Post registration</a:t>
            </a:r>
            <a:endParaRPr lang="en-US" dirty="0"/>
          </a:p>
          <a:p>
            <a:pPr lvl="0" fontAlgn="base"/>
            <a:r>
              <a:rPr lang="en-IN" b="1" dirty="0"/>
              <a:t> Apply for a study program. </a:t>
            </a:r>
            <a:endParaRPr lang="en-US" dirty="0"/>
          </a:p>
          <a:p>
            <a:pPr lvl="0" fontAlgn="base"/>
            <a:r>
              <a:rPr lang="en-IN" b="1" dirty="0"/>
              <a:t>Make an appointment at the embassy or consulate.</a:t>
            </a:r>
            <a:endParaRPr lang="en-US" dirty="0"/>
          </a:p>
          <a:p>
            <a:pPr lvl="0" fontAlgn="base"/>
            <a:r>
              <a:rPr lang="en-IN" b="1" dirty="0"/>
              <a:t>Gather your documents. </a:t>
            </a:r>
            <a:endParaRPr lang="en-US" dirty="0"/>
          </a:p>
          <a:p>
            <a:pPr lvl="0" fontAlgn="base"/>
            <a:r>
              <a:rPr lang="en-IN" b="1" dirty="0"/>
              <a:t>Submit the visa payment. </a:t>
            </a:r>
            <a:endParaRPr lang="en-US" dirty="0"/>
          </a:p>
          <a:p>
            <a:pPr lvl="0" fontAlgn="base"/>
            <a:r>
              <a:rPr lang="en-IN" b="1" dirty="0"/>
              <a:t>Attend your student visa interview.</a:t>
            </a:r>
            <a:endParaRPr lang="en-US" dirty="0"/>
          </a:p>
          <a:p>
            <a:pPr marL="0" indent="0">
              <a:buNone/>
            </a:pPr>
            <a:endParaRPr lang="en-US" dirty="0"/>
          </a:p>
        </p:txBody>
      </p:sp>
    </p:spTree>
    <p:extLst>
      <p:ext uri="{BB962C8B-B14F-4D97-AF65-F5344CB8AC3E}">
        <p14:creationId xmlns:p14="http://schemas.microsoft.com/office/powerpoint/2010/main" val="1431582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t>OUR </a:t>
            </a:r>
            <a:r>
              <a:rPr lang="en-IN" b="1" u="sng" dirty="0" smtClean="0"/>
              <a:t>SERVICES</a:t>
            </a:r>
            <a:endParaRPr lang="en-US" dirty="0"/>
          </a:p>
        </p:txBody>
      </p:sp>
      <p:sp>
        <p:nvSpPr>
          <p:cNvPr id="3" name="Content Placeholder 2"/>
          <p:cNvSpPr>
            <a:spLocks noGrp="1"/>
          </p:cNvSpPr>
          <p:nvPr>
            <p:ph idx="1"/>
          </p:nvPr>
        </p:nvSpPr>
        <p:spPr/>
        <p:txBody>
          <a:bodyPr>
            <a:normAutofit fontScale="55000" lnSpcReduction="20000"/>
          </a:bodyPr>
          <a:lstStyle/>
          <a:p>
            <a:pPr lvl="0"/>
            <a:r>
              <a:rPr lang="en-IN" b="1" dirty="0"/>
              <a:t>Profile analysis</a:t>
            </a:r>
            <a:endParaRPr lang="en-US" dirty="0"/>
          </a:p>
          <a:p>
            <a:pPr lvl="0"/>
            <a:r>
              <a:rPr lang="en-IN" b="1" dirty="0"/>
              <a:t>Top colleges recommendation</a:t>
            </a:r>
            <a:endParaRPr lang="en-US" dirty="0"/>
          </a:p>
          <a:p>
            <a:pPr lvl="0"/>
            <a:r>
              <a:rPr lang="en-IN" b="1" dirty="0"/>
              <a:t>End to End application management</a:t>
            </a:r>
            <a:endParaRPr lang="en-US" dirty="0"/>
          </a:p>
          <a:p>
            <a:r>
              <a:rPr lang="en-IN" b="1" dirty="0"/>
              <a:t>Registration</a:t>
            </a:r>
            <a:endParaRPr lang="en-US" dirty="0"/>
          </a:p>
          <a:p>
            <a:r>
              <a:rPr lang="en-IN" b="1" dirty="0"/>
              <a:t>Application</a:t>
            </a:r>
            <a:endParaRPr lang="en-US" dirty="0"/>
          </a:p>
          <a:p>
            <a:r>
              <a:rPr lang="en-IN" b="1" dirty="0"/>
              <a:t>Verification  </a:t>
            </a:r>
            <a:endParaRPr lang="en-US" dirty="0"/>
          </a:p>
          <a:p>
            <a:pPr lvl="0"/>
            <a:r>
              <a:rPr lang="en-IN" b="1" dirty="0"/>
              <a:t>Visa processing</a:t>
            </a:r>
            <a:endParaRPr lang="en-US" dirty="0"/>
          </a:p>
          <a:p>
            <a:pPr lvl="0"/>
            <a:r>
              <a:rPr lang="en-IN" b="1" dirty="0"/>
              <a:t>SOP Support and guidance</a:t>
            </a:r>
            <a:endParaRPr lang="en-US" dirty="0"/>
          </a:p>
          <a:p>
            <a:pPr lvl="0"/>
            <a:r>
              <a:rPr lang="en-IN" b="1" dirty="0"/>
              <a:t>Interview guidance</a:t>
            </a:r>
            <a:endParaRPr lang="en-US" dirty="0"/>
          </a:p>
          <a:p>
            <a:pPr lvl="0"/>
            <a:r>
              <a:rPr lang="en-IN" b="1" dirty="0"/>
              <a:t>University coordination</a:t>
            </a:r>
            <a:endParaRPr lang="en-US" dirty="0"/>
          </a:p>
          <a:p>
            <a:pPr lvl="0"/>
            <a:r>
              <a:rPr lang="en-IN" b="1" dirty="0"/>
              <a:t>Fast track application processing</a:t>
            </a:r>
            <a:endParaRPr lang="en-US" dirty="0"/>
          </a:p>
          <a:p>
            <a:pPr lvl="0"/>
            <a:r>
              <a:rPr lang="en-IN" b="1" dirty="0"/>
              <a:t>Real time application status</a:t>
            </a:r>
            <a:endParaRPr lang="en-US" dirty="0"/>
          </a:p>
          <a:p>
            <a:pPr lvl="0"/>
            <a:r>
              <a:rPr lang="en-IN" b="1" dirty="0"/>
              <a:t>Education loan assistance</a:t>
            </a:r>
            <a:endParaRPr lang="en-US" dirty="0"/>
          </a:p>
          <a:p>
            <a:pPr lvl="0"/>
            <a:r>
              <a:rPr lang="en-IN" b="1" dirty="0"/>
              <a:t>Pre landing and post landing support</a:t>
            </a:r>
            <a:endParaRPr lang="en-US" dirty="0"/>
          </a:p>
          <a:p>
            <a:pPr lvl="0"/>
            <a:r>
              <a:rPr lang="en-IN" b="1" dirty="0"/>
              <a:t>IELTS training support</a:t>
            </a:r>
            <a:endParaRPr lang="en-US" dirty="0"/>
          </a:p>
          <a:p>
            <a:pPr lvl="0"/>
            <a:r>
              <a:rPr lang="en-IN" b="1" dirty="0"/>
              <a:t>Dedicated operations team</a:t>
            </a:r>
            <a:endParaRPr lang="en-US" dirty="0"/>
          </a:p>
          <a:p>
            <a:pPr marL="0" indent="0">
              <a:buNone/>
            </a:pPr>
            <a:endParaRPr lang="en-US" dirty="0"/>
          </a:p>
        </p:txBody>
      </p:sp>
    </p:spTree>
    <p:extLst>
      <p:ext uri="{BB962C8B-B14F-4D97-AF65-F5344CB8AC3E}">
        <p14:creationId xmlns:p14="http://schemas.microsoft.com/office/powerpoint/2010/main" val="3701864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u="sng" dirty="0"/>
              <a:t>Student Visa Requirements </a:t>
            </a:r>
            <a:r>
              <a:rPr lang="en-IN" u="sng" dirty="0" smtClean="0"/>
              <a:t>Documents</a:t>
            </a:r>
            <a:endParaRPr lang="en-US" dirty="0"/>
          </a:p>
        </p:txBody>
      </p:sp>
      <p:sp>
        <p:nvSpPr>
          <p:cNvPr id="3" name="Content Placeholder 2"/>
          <p:cNvSpPr>
            <a:spLocks noGrp="1"/>
          </p:cNvSpPr>
          <p:nvPr>
            <p:ph idx="1"/>
          </p:nvPr>
        </p:nvSpPr>
        <p:spPr/>
        <p:txBody>
          <a:bodyPr>
            <a:normAutofit fontScale="47500" lnSpcReduction="20000"/>
          </a:bodyPr>
          <a:lstStyle/>
          <a:p>
            <a:pPr fontAlgn="base"/>
            <a:r>
              <a:rPr lang="en-IN" dirty="0"/>
              <a:t>You will need the following documents for your student visa application:</a:t>
            </a:r>
            <a:endParaRPr lang="en-US" dirty="0"/>
          </a:p>
          <a:p>
            <a:pPr lvl="0" fontAlgn="base"/>
            <a:r>
              <a:rPr lang="en-IN" b="1" u="sng" dirty="0">
                <a:hlinkClick r:id="rId2"/>
              </a:rPr>
              <a:t>Passport (with six-month validity)</a:t>
            </a:r>
            <a:r>
              <a:rPr lang="en-IN" dirty="0"/>
              <a:t>. Your passport must be valid for at least six months when you apply for your visa. If your travel document is about to expire soon, you should apply for a new passport.</a:t>
            </a:r>
            <a:endParaRPr lang="en-US" dirty="0"/>
          </a:p>
          <a:p>
            <a:pPr lvl="0" fontAlgn="base"/>
            <a:r>
              <a:rPr lang="en-IN" b="1" dirty="0"/>
              <a:t>Student visa application form</a:t>
            </a:r>
            <a:r>
              <a:rPr lang="en-IN" dirty="0"/>
              <a:t>. You need to fill out the student visa application form with your details— you can usually find the form at the embassy/consulate.</a:t>
            </a:r>
            <a:endParaRPr lang="en-US" dirty="0"/>
          </a:p>
          <a:p>
            <a:pPr lvl="0" fontAlgn="base"/>
            <a:r>
              <a:rPr lang="en-IN" b="1" u="sng" dirty="0">
                <a:hlinkClick r:id="rId3"/>
              </a:rPr>
              <a:t>Passport pictures</a:t>
            </a:r>
            <a:r>
              <a:rPr lang="en-IN" u="sng" dirty="0">
                <a:hlinkClick r:id="rId3"/>
              </a:rPr>
              <a:t>.</a:t>
            </a:r>
            <a:r>
              <a:rPr lang="en-IN" dirty="0"/>
              <a:t> You must also submit a few passport pictures that you took recently— the number of pictures required changes from country to country.</a:t>
            </a:r>
            <a:endParaRPr lang="en-US" dirty="0"/>
          </a:p>
          <a:p>
            <a:pPr lvl="0" fontAlgn="base"/>
            <a:r>
              <a:rPr lang="en-IN" b="1" dirty="0"/>
              <a:t>Proof of admission</a:t>
            </a:r>
            <a:r>
              <a:rPr lang="en-IN" dirty="0"/>
              <a:t>. Submit your admission letter or </a:t>
            </a:r>
            <a:r>
              <a:rPr lang="en-IN" dirty="0" err="1"/>
              <a:t>enrollment</a:t>
            </a:r>
            <a:r>
              <a:rPr lang="en-IN" dirty="0"/>
              <a:t> records to show that you have been accepted to a study program in your destination country.</a:t>
            </a:r>
            <a:endParaRPr lang="en-US" dirty="0"/>
          </a:p>
          <a:p>
            <a:pPr lvl="0" fontAlgn="base"/>
            <a:r>
              <a:rPr lang="en-IN" b="1" dirty="0"/>
              <a:t>Evidence of financial means</a:t>
            </a:r>
            <a:r>
              <a:rPr lang="en-IN" dirty="0"/>
              <a:t>. You must prove that you can financially support yourself during your study program. If your family supports you, provide financial statements from your family members. If you have a scholarship, you need to attach proof that you are a financial aid recipient.</a:t>
            </a:r>
            <a:endParaRPr lang="en-US" dirty="0"/>
          </a:p>
          <a:p>
            <a:pPr lvl="0" fontAlgn="base"/>
            <a:r>
              <a:rPr lang="en-IN" b="1" dirty="0"/>
              <a:t>Civil documents</a:t>
            </a:r>
            <a:r>
              <a:rPr lang="en-IN" dirty="0"/>
              <a:t>. You must submit your birth certificate, marriage certificate (if you are married), and your CV.</a:t>
            </a:r>
            <a:endParaRPr lang="en-US" dirty="0"/>
          </a:p>
          <a:p>
            <a:pPr lvl="0" fontAlgn="base"/>
            <a:r>
              <a:rPr lang="en-IN" b="1" u="sng" dirty="0">
                <a:hlinkClick r:id="rId4"/>
              </a:rPr>
              <a:t>International student health insurance</a:t>
            </a:r>
            <a:r>
              <a:rPr lang="en-IN" dirty="0"/>
              <a:t>. Depending on the country that you want to study in, you might be required to purchase a health insurance plan, that covers the entire period of your studies.</a:t>
            </a:r>
            <a:endParaRPr lang="en-US" dirty="0"/>
          </a:p>
          <a:p>
            <a:pPr lvl="0" fontAlgn="base"/>
            <a:r>
              <a:rPr lang="en-IN" b="1" dirty="0"/>
              <a:t>Previous university records</a:t>
            </a:r>
            <a:r>
              <a:rPr lang="en-IN" dirty="0"/>
              <a:t>. If you attended a university prior to applying for your foreign study program, you must submit your university records for the student visa application.</a:t>
            </a:r>
            <a:endParaRPr lang="en-US" dirty="0"/>
          </a:p>
          <a:p>
            <a:pPr marL="0" indent="0">
              <a:buNone/>
            </a:pPr>
            <a:endParaRPr lang="en-US" dirty="0"/>
          </a:p>
        </p:txBody>
      </p:sp>
    </p:spTree>
    <p:extLst>
      <p:ext uri="{BB962C8B-B14F-4D97-AF65-F5344CB8AC3E}">
        <p14:creationId xmlns:p14="http://schemas.microsoft.com/office/powerpoint/2010/main" val="2134580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smtClean="0"/>
              <a:t>Documentation</a:t>
            </a:r>
            <a:endParaRPr lang="en-US" dirty="0"/>
          </a:p>
        </p:txBody>
      </p:sp>
      <p:sp>
        <p:nvSpPr>
          <p:cNvPr id="3" name="Content Placeholder 2"/>
          <p:cNvSpPr>
            <a:spLocks noGrp="1"/>
          </p:cNvSpPr>
          <p:nvPr>
            <p:ph idx="1"/>
          </p:nvPr>
        </p:nvSpPr>
        <p:spPr/>
        <p:txBody>
          <a:bodyPr>
            <a:normAutofit fontScale="62500" lnSpcReduction="20000"/>
          </a:bodyPr>
          <a:lstStyle/>
          <a:p>
            <a:pPr lvl="0"/>
            <a:r>
              <a:rPr lang="en-IN" b="1" dirty="0"/>
              <a:t>GMAT/GRE </a:t>
            </a:r>
            <a:r>
              <a:rPr lang="en-IN" b="1" dirty="0" smtClean="0"/>
              <a:t>Score</a:t>
            </a:r>
            <a:endParaRPr lang="en-US" b="1" dirty="0" smtClean="0"/>
          </a:p>
          <a:p>
            <a:pPr lvl="0"/>
            <a:r>
              <a:rPr lang="en-IN" b="1" dirty="0" smtClean="0"/>
              <a:t>TOEFL/IELTS </a:t>
            </a:r>
            <a:r>
              <a:rPr lang="en-IN" b="1" dirty="0"/>
              <a:t>Score</a:t>
            </a:r>
            <a:endParaRPr lang="en-US" b="1" dirty="0"/>
          </a:p>
          <a:p>
            <a:pPr lvl="0"/>
            <a:r>
              <a:rPr lang="en-IN" b="1" dirty="0"/>
              <a:t> Application Essays</a:t>
            </a:r>
            <a:endParaRPr lang="en-US" b="1" dirty="0"/>
          </a:p>
          <a:p>
            <a:pPr lvl="0"/>
            <a:r>
              <a:rPr lang="en-IN" b="1" dirty="0"/>
              <a:t>Scholarship Essays</a:t>
            </a:r>
            <a:endParaRPr lang="en-US" b="1" dirty="0"/>
          </a:p>
          <a:p>
            <a:pPr lvl="0"/>
            <a:r>
              <a:rPr lang="en-IN" b="1" dirty="0"/>
              <a:t> SOP </a:t>
            </a:r>
            <a:endParaRPr lang="en-US" b="1" dirty="0"/>
          </a:p>
          <a:p>
            <a:pPr lvl="0"/>
            <a:r>
              <a:rPr lang="en-IN" b="1" dirty="0"/>
              <a:t> 2-3 LOR </a:t>
            </a:r>
            <a:endParaRPr lang="en-US" b="1" dirty="0"/>
          </a:p>
          <a:p>
            <a:pPr lvl="0"/>
            <a:r>
              <a:rPr lang="en-IN" b="1" dirty="0"/>
              <a:t>Resume </a:t>
            </a:r>
            <a:endParaRPr lang="en-US" b="1" dirty="0"/>
          </a:p>
          <a:p>
            <a:pPr lvl="0"/>
            <a:r>
              <a:rPr lang="en-IN" b="1" dirty="0"/>
              <a:t>Certificate of Work Exp.(if you have) </a:t>
            </a:r>
            <a:endParaRPr lang="en-US" b="1" dirty="0"/>
          </a:p>
          <a:p>
            <a:pPr lvl="0"/>
            <a:r>
              <a:rPr lang="en-IN" b="1" dirty="0"/>
              <a:t>Proof of Extra curricular Activity(if you have) </a:t>
            </a:r>
            <a:endParaRPr lang="en-US" b="1" dirty="0"/>
          </a:p>
          <a:p>
            <a:r>
              <a:rPr lang="en-IN" b="1" dirty="0" smtClean="0"/>
              <a:t>Financial </a:t>
            </a:r>
            <a:r>
              <a:rPr lang="en-IN" b="1" dirty="0"/>
              <a:t>Documents </a:t>
            </a:r>
            <a:endParaRPr lang="en-US" b="1" dirty="0" smtClean="0"/>
          </a:p>
          <a:p>
            <a:r>
              <a:rPr lang="en-IN" b="1" dirty="0" smtClean="0"/>
              <a:t>Application fees</a:t>
            </a:r>
          </a:p>
          <a:p>
            <a:pPr lvl="0"/>
            <a:r>
              <a:rPr lang="en-IN" b="1" dirty="0"/>
              <a:t>Admission process</a:t>
            </a:r>
            <a:endParaRPr lang="en-US" b="1" dirty="0"/>
          </a:p>
          <a:p>
            <a:pPr lvl="0"/>
            <a:r>
              <a:rPr lang="en-IN" b="1" dirty="0"/>
              <a:t>Visa Application</a:t>
            </a:r>
            <a:endParaRPr lang="en-US" b="1" dirty="0"/>
          </a:p>
          <a:p>
            <a:pPr lvl="0"/>
            <a:r>
              <a:rPr lang="en-IN" b="1" dirty="0"/>
              <a:t>Interview</a:t>
            </a:r>
            <a:endParaRPr lang="en-US" b="1" dirty="0"/>
          </a:p>
          <a:p>
            <a:endParaRPr lang="en-US" dirty="0"/>
          </a:p>
          <a:p>
            <a:endParaRPr lang="en-US" dirty="0"/>
          </a:p>
        </p:txBody>
      </p:sp>
    </p:spTree>
    <p:extLst>
      <p:ext uri="{BB962C8B-B14F-4D97-AF65-F5344CB8AC3E}">
        <p14:creationId xmlns:p14="http://schemas.microsoft.com/office/powerpoint/2010/main" val="2803154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Test required</a:t>
            </a:r>
            <a:r>
              <a:rPr lang="en-US" b="1" dirty="0"/>
              <a:t/>
            </a:r>
            <a:br>
              <a:rPr lang="en-US" b="1" dirty="0"/>
            </a:br>
            <a:r>
              <a:rPr lang="en-IN" b="1" dirty="0"/>
              <a:t>ONLY ONE TEST </a:t>
            </a:r>
            <a:r>
              <a:rPr lang="en-IN" b="1" dirty="0" smtClean="0"/>
              <a:t>REQUIRE</a:t>
            </a:r>
            <a:endParaRPr lang="en-US" dirty="0"/>
          </a:p>
        </p:txBody>
      </p:sp>
      <p:sp>
        <p:nvSpPr>
          <p:cNvPr id="3" name="Content Placeholder 2"/>
          <p:cNvSpPr>
            <a:spLocks noGrp="1"/>
          </p:cNvSpPr>
          <p:nvPr>
            <p:ph idx="1"/>
          </p:nvPr>
        </p:nvSpPr>
        <p:spPr/>
        <p:txBody>
          <a:bodyPr>
            <a:normAutofit fontScale="92500" lnSpcReduction="20000"/>
          </a:bodyPr>
          <a:lstStyle/>
          <a:p>
            <a:pPr lvl="0"/>
            <a:r>
              <a:rPr lang="en-IN" dirty="0"/>
              <a:t>IELTS  band required minimum 5.5/9 score, exam fees=us$195 or 16,035INR</a:t>
            </a:r>
            <a:endParaRPr lang="en-US" dirty="0"/>
          </a:p>
          <a:p>
            <a:pPr lvl="0"/>
            <a:r>
              <a:rPr lang="en-IN" dirty="0"/>
              <a:t>TOFEL total score required 70 to 93/100 ,exam fees </a:t>
            </a:r>
            <a:r>
              <a:rPr lang="en-IN" dirty="0" smtClean="0"/>
              <a:t>15,500 (INR)</a:t>
            </a:r>
            <a:endParaRPr lang="en-US" dirty="0"/>
          </a:p>
          <a:p>
            <a:pPr lvl="0"/>
            <a:r>
              <a:rPr lang="en-IN" dirty="0"/>
              <a:t>GRE</a:t>
            </a:r>
            <a:endParaRPr lang="en-US" dirty="0"/>
          </a:p>
          <a:p>
            <a:pPr lvl="0"/>
            <a:r>
              <a:rPr lang="en-IN" dirty="0"/>
              <a:t>GMAT</a:t>
            </a:r>
            <a:endParaRPr lang="en-US" dirty="0"/>
          </a:p>
          <a:p>
            <a:pPr lvl="0"/>
            <a:r>
              <a:rPr lang="en-IN" dirty="0"/>
              <a:t>SAT</a:t>
            </a:r>
            <a:endParaRPr lang="en-US" dirty="0"/>
          </a:p>
          <a:p>
            <a:pPr lvl="0"/>
            <a:r>
              <a:rPr lang="en-IN" dirty="0"/>
              <a:t>ACT</a:t>
            </a:r>
            <a:endParaRPr lang="en-US" dirty="0"/>
          </a:p>
          <a:p>
            <a:pPr lvl="0"/>
            <a:r>
              <a:rPr lang="en-IN" dirty="0"/>
              <a:t>LSAT</a:t>
            </a:r>
            <a:endParaRPr lang="en-US" dirty="0"/>
          </a:p>
          <a:p>
            <a:pPr lvl="0"/>
            <a:r>
              <a:rPr lang="en-IN" dirty="0"/>
              <a:t>PTE</a:t>
            </a:r>
            <a:endParaRPr lang="en-US" dirty="0"/>
          </a:p>
          <a:p>
            <a:pPr marL="0" indent="0">
              <a:buNone/>
            </a:pPr>
            <a:endParaRPr lang="en-US" dirty="0"/>
          </a:p>
        </p:txBody>
      </p:sp>
    </p:spTree>
    <p:extLst>
      <p:ext uri="{BB962C8B-B14F-4D97-AF65-F5344CB8AC3E}">
        <p14:creationId xmlns:p14="http://schemas.microsoft.com/office/powerpoint/2010/main" val="508984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smtClean="0"/>
              <a:t>Qualification</a:t>
            </a:r>
            <a:endParaRPr lang="en-US" dirty="0"/>
          </a:p>
        </p:txBody>
      </p:sp>
      <p:sp>
        <p:nvSpPr>
          <p:cNvPr id="3" name="Content Placeholder 2"/>
          <p:cNvSpPr>
            <a:spLocks noGrp="1"/>
          </p:cNvSpPr>
          <p:nvPr>
            <p:ph idx="1"/>
          </p:nvPr>
        </p:nvSpPr>
        <p:spPr/>
        <p:txBody>
          <a:bodyPr/>
          <a:lstStyle/>
          <a:p>
            <a:r>
              <a:rPr lang="en-IN" b="1" dirty="0"/>
              <a:t>10</a:t>
            </a:r>
            <a:endParaRPr lang="en-US" b="1" dirty="0"/>
          </a:p>
          <a:p>
            <a:r>
              <a:rPr lang="en-IN" b="1" dirty="0"/>
              <a:t>10+2</a:t>
            </a:r>
            <a:endParaRPr lang="en-US" b="1" dirty="0"/>
          </a:p>
          <a:p>
            <a:r>
              <a:rPr lang="en-IN" b="1" dirty="0"/>
              <a:t>Diploma</a:t>
            </a:r>
            <a:endParaRPr lang="en-US" b="1" dirty="0"/>
          </a:p>
          <a:p>
            <a:r>
              <a:rPr lang="en-IN" b="1" dirty="0"/>
              <a:t>Undergraduate</a:t>
            </a:r>
            <a:endParaRPr lang="en-US" b="1" dirty="0"/>
          </a:p>
          <a:p>
            <a:r>
              <a:rPr lang="en-IN" b="1" dirty="0"/>
              <a:t>Graduate</a:t>
            </a:r>
            <a:endParaRPr lang="en-US" b="1" dirty="0"/>
          </a:p>
          <a:p>
            <a:r>
              <a:rPr lang="en-IN" b="1" dirty="0"/>
              <a:t>Masters </a:t>
            </a:r>
            <a:endParaRPr lang="en-US" b="1" dirty="0"/>
          </a:p>
          <a:p>
            <a:r>
              <a:rPr lang="en-IN" b="1" dirty="0" err="1"/>
              <a:t>Phd</a:t>
            </a:r>
            <a:endParaRPr lang="en-US" b="1" dirty="0"/>
          </a:p>
          <a:p>
            <a:pPr marL="0" indent="0">
              <a:buNone/>
            </a:pPr>
            <a:endParaRPr lang="en-US" dirty="0"/>
          </a:p>
        </p:txBody>
      </p:sp>
    </p:spTree>
    <p:extLst>
      <p:ext uri="{BB962C8B-B14F-4D97-AF65-F5344CB8AC3E}">
        <p14:creationId xmlns:p14="http://schemas.microsoft.com/office/powerpoint/2010/main" val="4069057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About us</a:t>
            </a:r>
          </a:p>
          <a:p>
            <a:pPr marL="0" indent="0">
              <a:buNone/>
            </a:pPr>
            <a:r>
              <a:rPr lang="en-US" dirty="0" smtClean="0"/>
              <a:t>Vision </a:t>
            </a:r>
          </a:p>
          <a:p>
            <a:pPr marL="0" indent="0">
              <a:buNone/>
            </a:pPr>
            <a:r>
              <a:rPr lang="en-US" dirty="0" smtClean="0"/>
              <a:t>Mission</a:t>
            </a:r>
          </a:p>
          <a:p>
            <a:pPr marL="0" indent="0">
              <a:buNone/>
            </a:pPr>
            <a:r>
              <a:rPr lang="en-US" dirty="0" smtClean="0"/>
              <a:t>Our Services</a:t>
            </a:r>
          </a:p>
          <a:p>
            <a:pPr marL="0" indent="0">
              <a:buNone/>
            </a:pPr>
            <a:r>
              <a:rPr lang="en-US" dirty="0"/>
              <a:t> </a:t>
            </a:r>
            <a:r>
              <a:rPr lang="en-US" dirty="0" smtClean="0"/>
              <a:t>   i) Education </a:t>
            </a:r>
          </a:p>
          <a:p>
            <a:pPr marL="0" indent="0">
              <a:buNone/>
            </a:pPr>
            <a:r>
              <a:rPr lang="en-US" dirty="0"/>
              <a:t> </a:t>
            </a:r>
            <a:r>
              <a:rPr lang="en-US" dirty="0" smtClean="0"/>
              <a:t>    ii) Work </a:t>
            </a:r>
          </a:p>
          <a:p>
            <a:pPr marL="0" indent="0">
              <a:buNone/>
            </a:pPr>
            <a:r>
              <a:rPr lang="en-US" dirty="0"/>
              <a:t> </a:t>
            </a:r>
            <a:r>
              <a:rPr lang="en-US" dirty="0" smtClean="0"/>
              <a:t>    iii) Training </a:t>
            </a:r>
          </a:p>
          <a:p>
            <a:pPr marL="0" indent="0">
              <a:buNone/>
            </a:pPr>
            <a:r>
              <a:rPr lang="en-US" dirty="0"/>
              <a:t> </a:t>
            </a:r>
            <a:r>
              <a:rPr lang="en-US" dirty="0" smtClean="0"/>
              <a:t>    iv) All types Visa Services </a:t>
            </a:r>
          </a:p>
          <a:p>
            <a:pPr marL="0" indent="0">
              <a:buNone/>
            </a:pPr>
            <a:r>
              <a:rPr lang="en-US" dirty="0" smtClean="0"/>
              <a:t>Country</a:t>
            </a:r>
          </a:p>
          <a:p>
            <a:pPr marL="0" indent="0">
              <a:buNone/>
            </a:pPr>
            <a:r>
              <a:rPr lang="en-US" dirty="0" smtClean="0"/>
              <a:t>Courses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429759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t>
            </a:r>
            <a:endParaRPr lang="en-US" dirty="0"/>
          </a:p>
        </p:txBody>
      </p:sp>
      <p:sp>
        <p:nvSpPr>
          <p:cNvPr id="3" name="Content Placeholder 2"/>
          <p:cNvSpPr>
            <a:spLocks noGrp="1"/>
          </p:cNvSpPr>
          <p:nvPr>
            <p:ph idx="1"/>
          </p:nvPr>
        </p:nvSpPr>
        <p:spPr/>
        <p:txBody>
          <a:bodyPr>
            <a:normAutofit fontScale="92500" lnSpcReduction="20000"/>
          </a:bodyPr>
          <a:lstStyle/>
          <a:p>
            <a:pPr lvl="0"/>
            <a:r>
              <a:rPr lang="en-IN" dirty="0" smtClean="0"/>
              <a:t>IELTS  band required minimum 5.5/9 score, exam fees=us$195 or 16,035INR</a:t>
            </a:r>
            <a:endParaRPr lang="en-US" dirty="0" smtClean="0"/>
          </a:p>
          <a:p>
            <a:pPr lvl="0"/>
            <a:r>
              <a:rPr lang="en-IN" dirty="0" smtClean="0"/>
              <a:t>TOFEL total score required 70 to 93/100 ,exam fees 15,500 (INR)</a:t>
            </a:r>
            <a:endParaRPr lang="en-US" dirty="0" smtClean="0"/>
          </a:p>
          <a:p>
            <a:pPr lvl="0"/>
            <a:r>
              <a:rPr lang="en-IN" dirty="0" smtClean="0"/>
              <a:t>GRE</a:t>
            </a:r>
            <a:endParaRPr lang="en-US" dirty="0" smtClean="0"/>
          </a:p>
          <a:p>
            <a:pPr lvl="0"/>
            <a:r>
              <a:rPr lang="en-IN" dirty="0" smtClean="0"/>
              <a:t>GMAT</a:t>
            </a:r>
            <a:endParaRPr lang="en-US" dirty="0" smtClean="0"/>
          </a:p>
          <a:p>
            <a:pPr lvl="0"/>
            <a:r>
              <a:rPr lang="en-IN" dirty="0" smtClean="0"/>
              <a:t>SAT</a:t>
            </a:r>
            <a:endParaRPr lang="en-US" dirty="0" smtClean="0"/>
          </a:p>
          <a:p>
            <a:pPr lvl="0"/>
            <a:r>
              <a:rPr lang="en-IN" dirty="0" smtClean="0"/>
              <a:t>ACT</a:t>
            </a:r>
            <a:endParaRPr lang="en-US" dirty="0" smtClean="0"/>
          </a:p>
          <a:p>
            <a:pPr lvl="0"/>
            <a:r>
              <a:rPr lang="en-IN" dirty="0" smtClean="0"/>
              <a:t>LSAT</a:t>
            </a:r>
            <a:endParaRPr lang="en-US" dirty="0" smtClean="0"/>
          </a:p>
          <a:p>
            <a:pPr lvl="0"/>
            <a:r>
              <a:rPr lang="en-IN" dirty="0" smtClean="0"/>
              <a:t>PTE</a:t>
            </a:r>
            <a:endParaRPr lang="en-US" dirty="0"/>
          </a:p>
        </p:txBody>
      </p:sp>
    </p:spTree>
    <p:extLst>
      <p:ext uri="{BB962C8B-B14F-4D97-AF65-F5344CB8AC3E}">
        <p14:creationId xmlns:p14="http://schemas.microsoft.com/office/powerpoint/2010/main" val="3640252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Italy Education Packages and Facilities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77085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Singapore Education Packages and Facilities </a:t>
            </a:r>
            <a:endParaRPr lang="en-US" sz="3200"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928037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Australia Education Packages and Facilities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418374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CANADA Education Packages and Facilities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019797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USA Education Packages and Facilities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83938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Russia Education Packages and Facilities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93163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China Education Packages and Facilities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38559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Germany  Education Packages and Facilities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4017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100% Guaranteed visas Exclusive from </a:t>
            </a:r>
            <a:r>
              <a:rPr lang="en-US" dirty="0" err="1" smtClean="0"/>
              <a:t>Prerna</a:t>
            </a:r>
            <a:r>
              <a:rPr lang="en-US" dirty="0" smtClean="0"/>
              <a:t> Tours and Travels </a:t>
            </a:r>
            <a:endParaRPr lang="en-US" dirty="0"/>
          </a:p>
        </p:txBody>
      </p:sp>
      <p:sp>
        <p:nvSpPr>
          <p:cNvPr id="3" name="Content Placeholder 2"/>
          <p:cNvSpPr>
            <a:spLocks noGrp="1"/>
          </p:cNvSpPr>
          <p:nvPr>
            <p:ph idx="1"/>
          </p:nvPr>
        </p:nvSpPr>
        <p:spPr>
          <a:xfrm>
            <a:off x="457200" y="1600200"/>
            <a:ext cx="8229600" cy="5029200"/>
          </a:xfrm>
        </p:spPr>
        <p:txBody>
          <a:bodyPr numCol="2">
            <a:noAutofit/>
          </a:bodyPr>
          <a:lstStyle/>
          <a:p>
            <a:r>
              <a:rPr lang="en-IN" sz="1600" b="1" dirty="0" err="1"/>
              <a:t>Ajerbaijan</a:t>
            </a:r>
            <a:r>
              <a:rPr lang="en-IN" sz="1600" b="1" dirty="0"/>
              <a:t> E-Visa in 3hrs/3days </a:t>
            </a:r>
            <a:r>
              <a:rPr lang="en-IN" sz="1600" b="1" dirty="0" err="1"/>
              <a:t>Sureshot</a:t>
            </a:r>
            <a:endParaRPr lang="en-US" sz="1600" b="1" dirty="0"/>
          </a:p>
          <a:p>
            <a:r>
              <a:rPr lang="en-IN" sz="1600" b="1" dirty="0"/>
              <a:t>Armenia E- Visa Sure shot 21/120 Days </a:t>
            </a:r>
            <a:endParaRPr lang="en-US" sz="1600" b="1" dirty="0"/>
          </a:p>
          <a:p>
            <a:r>
              <a:rPr lang="en-IN" sz="1600" b="1" dirty="0"/>
              <a:t>Botswana E-Visa Sure shot </a:t>
            </a:r>
            <a:endParaRPr lang="en-US" sz="1600" b="1" dirty="0"/>
          </a:p>
          <a:p>
            <a:r>
              <a:rPr lang="en-IN" sz="1600" b="1" dirty="0"/>
              <a:t>Cambodia E-Visa Sure shot </a:t>
            </a:r>
            <a:endParaRPr lang="en-US" sz="1600" b="1" dirty="0"/>
          </a:p>
          <a:p>
            <a:r>
              <a:rPr lang="en-IN" sz="1600" b="1" dirty="0"/>
              <a:t>Djibouti E-Visa Sure shot</a:t>
            </a:r>
            <a:endParaRPr lang="en-US" sz="1600" b="1" dirty="0"/>
          </a:p>
          <a:p>
            <a:r>
              <a:rPr lang="en-IN" sz="1600" b="1" dirty="0"/>
              <a:t>EGYPT E-Visa Sure Shot </a:t>
            </a:r>
            <a:endParaRPr lang="en-US" sz="1600" b="1" dirty="0"/>
          </a:p>
          <a:p>
            <a:r>
              <a:rPr lang="en-IN" sz="1600" b="1" dirty="0"/>
              <a:t>Ethiopia E-Visa Sure shot </a:t>
            </a:r>
            <a:endParaRPr lang="en-US" sz="1600" b="1" dirty="0"/>
          </a:p>
          <a:p>
            <a:r>
              <a:rPr lang="en-IN" sz="1600" b="1" dirty="0"/>
              <a:t>Indonesia E-</a:t>
            </a:r>
            <a:r>
              <a:rPr lang="en-IN" sz="1600" b="1" dirty="0" err="1"/>
              <a:t>Voa</a:t>
            </a:r>
            <a:r>
              <a:rPr lang="en-IN" sz="1600" b="1" dirty="0"/>
              <a:t> Sure shot </a:t>
            </a:r>
            <a:endParaRPr lang="en-US" sz="1600" b="1" dirty="0"/>
          </a:p>
          <a:p>
            <a:r>
              <a:rPr lang="en-IN" sz="1600" b="1" dirty="0"/>
              <a:t>Iran E-Visa Sure shot </a:t>
            </a:r>
            <a:endParaRPr lang="en-US" sz="1600" b="1" dirty="0"/>
          </a:p>
          <a:p>
            <a:r>
              <a:rPr lang="en-IN" sz="1600" b="1" dirty="0"/>
              <a:t>Kazakhstan E-visa 30days sure shot with invitation </a:t>
            </a:r>
            <a:endParaRPr lang="en-US" sz="1600" b="1" dirty="0"/>
          </a:p>
          <a:p>
            <a:r>
              <a:rPr lang="en-IN" sz="1600" b="1" dirty="0" err="1"/>
              <a:t>Kyrgyztan</a:t>
            </a:r>
            <a:r>
              <a:rPr lang="en-IN" sz="1600" b="1" dirty="0"/>
              <a:t> E-visa 30 days Sure Shot </a:t>
            </a:r>
            <a:endParaRPr lang="en-US" sz="1600" b="1" dirty="0"/>
          </a:p>
          <a:p>
            <a:r>
              <a:rPr lang="en-IN" sz="1600" b="1" dirty="0"/>
              <a:t>Kenya E-visa Sure shot </a:t>
            </a:r>
            <a:endParaRPr lang="en-US" sz="1600" b="1" dirty="0"/>
          </a:p>
          <a:p>
            <a:r>
              <a:rPr lang="en-IN" sz="1600" b="1" dirty="0"/>
              <a:t>Morocco E-visa Sure shot </a:t>
            </a:r>
            <a:endParaRPr lang="en-US" sz="1600" b="1" dirty="0"/>
          </a:p>
          <a:p>
            <a:r>
              <a:rPr lang="en-IN" sz="1600" b="1" dirty="0"/>
              <a:t>Portugal E-Visa</a:t>
            </a:r>
            <a:endParaRPr lang="en-US" sz="1600" b="1" dirty="0"/>
          </a:p>
          <a:p>
            <a:r>
              <a:rPr lang="en-IN" sz="1600" b="1" dirty="0"/>
              <a:t>Tajikistan E-Visa Sure shot </a:t>
            </a:r>
            <a:endParaRPr lang="en-US" sz="1600" b="1" dirty="0"/>
          </a:p>
          <a:p>
            <a:r>
              <a:rPr lang="en-IN" sz="1600" b="1" dirty="0"/>
              <a:t>Tanzania E-Visa </a:t>
            </a:r>
            <a:r>
              <a:rPr lang="en-IN" sz="1600" b="1" dirty="0" err="1"/>
              <a:t>Sureshot</a:t>
            </a:r>
            <a:r>
              <a:rPr lang="en-IN" sz="1600" b="1" dirty="0"/>
              <a:t> </a:t>
            </a:r>
            <a:endParaRPr lang="en-US" sz="1600" b="1" dirty="0"/>
          </a:p>
          <a:p>
            <a:r>
              <a:rPr lang="en-IN" sz="1600" b="1" dirty="0"/>
              <a:t>Surinam E- visa entry free voucher </a:t>
            </a:r>
            <a:endParaRPr lang="en-US" sz="1600" b="1" dirty="0"/>
          </a:p>
          <a:p>
            <a:r>
              <a:rPr lang="en-IN" sz="1600" b="1" dirty="0"/>
              <a:t>Uzbekistan E-Visa </a:t>
            </a:r>
            <a:r>
              <a:rPr lang="en-IN" sz="1600" b="1" dirty="0" err="1"/>
              <a:t>Sureshot</a:t>
            </a:r>
            <a:r>
              <a:rPr lang="en-IN" sz="1600" b="1" dirty="0"/>
              <a:t> </a:t>
            </a:r>
            <a:endParaRPr lang="en-US" sz="1600" b="1" dirty="0"/>
          </a:p>
          <a:p>
            <a:r>
              <a:rPr lang="en-IN" sz="1600" b="1" dirty="0"/>
              <a:t>Uganda E-Visa Sure Shot </a:t>
            </a:r>
            <a:endParaRPr lang="en-US" sz="1600" b="1" dirty="0"/>
          </a:p>
          <a:p>
            <a:r>
              <a:rPr lang="en-IN" sz="1600" b="1" dirty="0"/>
              <a:t>Vietnam E-Visa Sure Shot </a:t>
            </a:r>
            <a:endParaRPr lang="en-US" sz="1600" b="1" dirty="0"/>
          </a:p>
          <a:p>
            <a:r>
              <a:rPr lang="en-IN" sz="1600" b="1" dirty="0"/>
              <a:t>Zambia E-Visa </a:t>
            </a:r>
            <a:r>
              <a:rPr lang="en-IN" sz="1600" b="1" dirty="0" err="1"/>
              <a:t>Sureshot</a:t>
            </a:r>
            <a:r>
              <a:rPr lang="en-IN" sz="1600" b="1" dirty="0"/>
              <a:t> </a:t>
            </a:r>
            <a:endParaRPr lang="en-US" sz="1600" b="1" dirty="0"/>
          </a:p>
          <a:p>
            <a:r>
              <a:rPr lang="en-IN" sz="1600" b="1" dirty="0"/>
              <a:t>Zimbabwe E-Visa Sure Shot </a:t>
            </a:r>
            <a:endParaRPr lang="en-US" sz="1600" b="1" dirty="0"/>
          </a:p>
          <a:p>
            <a:r>
              <a:rPr lang="en-IN" sz="1600" b="1" dirty="0"/>
              <a:t>We have an option for freelancer Visa </a:t>
            </a:r>
            <a:endParaRPr lang="en-US" sz="1600" b="1" dirty="0"/>
          </a:p>
          <a:p>
            <a:r>
              <a:rPr lang="en-IN" sz="1600" b="1" dirty="0"/>
              <a:t>UAE inside and Outside country</a:t>
            </a:r>
            <a:endParaRPr lang="en-US" sz="1600" b="1" dirty="0"/>
          </a:p>
          <a:p>
            <a:r>
              <a:rPr lang="en-IN" sz="1600" b="1" dirty="0"/>
              <a:t>Saudi </a:t>
            </a:r>
            <a:r>
              <a:rPr lang="en-IN" sz="1600" b="1" dirty="0" err="1"/>
              <a:t>arabia</a:t>
            </a:r>
            <a:r>
              <a:rPr lang="en-IN" sz="1600" b="1" dirty="0"/>
              <a:t> 1 year multiple entry visa</a:t>
            </a:r>
            <a:endParaRPr lang="en-US" sz="1600" b="1" dirty="0"/>
          </a:p>
          <a:p>
            <a:r>
              <a:rPr lang="en-IN" sz="1600" b="1" dirty="0"/>
              <a:t>Hong Kong Par</a:t>
            </a:r>
            <a:endParaRPr lang="en-US" sz="1600" b="1" dirty="0"/>
          </a:p>
          <a:p>
            <a:r>
              <a:rPr lang="en-IN" sz="1600" b="1" dirty="0"/>
              <a:t>BAHRAIN E-Visa Sure Shot 14/30 days</a:t>
            </a:r>
            <a:endParaRPr lang="en-US" sz="1600" b="1" dirty="0"/>
          </a:p>
          <a:p>
            <a:pPr marL="0" indent="0">
              <a:buNone/>
            </a:pPr>
            <a:r>
              <a:rPr lang="en-IN" sz="1800" b="1" dirty="0" smtClean="0"/>
              <a:t>Less </a:t>
            </a:r>
            <a:r>
              <a:rPr lang="en-IN" sz="1800" b="1" dirty="0"/>
              <a:t>Documents and Fast approvals</a:t>
            </a:r>
            <a:endParaRPr lang="en-US" sz="1800" b="1" dirty="0"/>
          </a:p>
          <a:p>
            <a:r>
              <a:rPr lang="en-IN" sz="1600" b="1" dirty="0"/>
              <a:t>Only Passport , Photo and </a:t>
            </a:r>
            <a:r>
              <a:rPr lang="en-IN" sz="1600" b="1" dirty="0" err="1"/>
              <a:t>Covid</a:t>
            </a:r>
            <a:r>
              <a:rPr lang="en-IN" sz="1600" b="1" dirty="0"/>
              <a:t> Certificate required</a:t>
            </a:r>
            <a:endParaRPr lang="en-US" sz="1600" b="1" dirty="0"/>
          </a:p>
          <a:p>
            <a:pPr marL="0" indent="0">
              <a:lnSpc>
                <a:spcPct val="170000"/>
              </a:lnSpc>
              <a:buNone/>
            </a:pPr>
            <a:endParaRPr lang="en-US" sz="1200" dirty="0"/>
          </a:p>
        </p:txBody>
      </p:sp>
    </p:spTree>
    <p:extLst>
      <p:ext uri="{BB962C8B-B14F-4D97-AF65-F5344CB8AC3E}">
        <p14:creationId xmlns:p14="http://schemas.microsoft.com/office/powerpoint/2010/main" val="1350104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t>About </a:t>
            </a:r>
            <a:r>
              <a:rPr lang="en-IN" b="1" u="sng" dirty="0" smtClean="0"/>
              <a:t>Us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IN" dirty="0" err="1"/>
              <a:t>Prerna</a:t>
            </a:r>
            <a:r>
              <a:rPr lang="en-IN" dirty="0"/>
              <a:t> Global Immigration Services is one of the best immigration consultancies for studies and work visas. Our Immigration Services are designed to equip our clients with through information about the immigration process, enabling them to make informed decisions.</a:t>
            </a:r>
            <a:endParaRPr lang="en-US" dirty="0"/>
          </a:p>
          <a:p>
            <a:pPr algn="just"/>
            <a:r>
              <a:rPr lang="en-IN" dirty="0"/>
              <a:t> </a:t>
            </a:r>
            <a:r>
              <a:rPr lang="en-IN" dirty="0" err="1"/>
              <a:t>Prerna</a:t>
            </a:r>
            <a:r>
              <a:rPr lang="en-IN" dirty="0"/>
              <a:t> Global Immigration provides immigration consultancy services to a large number of people across Indian who aspire to live in another country. Our experienced   immigration consultants and lawyers provide excellent immigration services and citizenship services to aspiring immigrants who wish to migrate to international destinations.</a:t>
            </a:r>
            <a:endParaRPr lang="en-US" dirty="0"/>
          </a:p>
          <a:p>
            <a:pPr marL="0" indent="0" algn="just">
              <a:buNone/>
            </a:pPr>
            <a:endParaRPr lang="en-US" dirty="0"/>
          </a:p>
        </p:txBody>
      </p:sp>
    </p:spTree>
    <p:extLst>
      <p:ext uri="{BB962C8B-B14F-4D97-AF65-F5344CB8AC3E}">
        <p14:creationId xmlns:p14="http://schemas.microsoft.com/office/powerpoint/2010/main" val="2668129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 Visa solutions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IN" b="1" dirty="0"/>
              <a:t>BRONZEPACKAG </a:t>
            </a:r>
            <a:r>
              <a:rPr lang="en-IN" b="1" dirty="0" smtClean="0"/>
              <a:t>                   </a:t>
            </a:r>
            <a:r>
              <a:rPr lang="en-IN" dirty="0" smtClean="0"/>
              <a:t>₹</a:t>
            </a:r>
            <a:r>
              <a:rPr lang="en-IN" b="1" dirty="0" smtClean="0"/>
              <a:t>125,000+Taxes   </a:t>
            </a:r>
          </a:p>
          <a:p>
            <a:pPr marL="0" indent="0">
              <a:buNone/>
            </a:pPr>
            <a:r>
              <a:rPr lang="en-IN" b="1" dirty="0" smtClean="0"/>
              <a:t>                Time </a:t>
            </a:r>
            <a:r>
              <a:rPr lang="en-IN" b="1" dirty="0"/>
              <a:t>Duration: 6 months</a:t>
            </a:r>
            <a:endParaRPr lang="en-US" dirty="0"/>
          </a:p>
          <a:p>
            <a:pPr marL="0" indent="0">
              <a:buNone/>
            </a:pPr>
            <a:r>
              <a:rPr lang="en-IN" sz="1600" dirty="0" smtClean="0"/>
              <a:t>  Guidance </a:t>
            </a:r>
            <a:r>
              <a:rPr lang="en-IN" sz="1600" dirty="0"/>
              <a:t>on Education Credential Procedure (ECA) for only main applicant</a:t>
            </a:r>
            <a:endParaRPr lang="en-US" sz="1600" dirty="0"/>
          </a:p>
          <a:p>
            <a:pPr marL="0" indent="0">
              <a:buNone/>
            </a:pPr>
            <a:r>
              <a:rPr lang="en-IN" sz="1600" dirty="0"/>
              <a:t>▸Visa Filing</a:t>
            </a:r>
            <a:endParaRPr lang="en-US" sz="1600" dirty="0"/>
          </a:p>
          <a:p>
            <a:pPr marL="0" indent="0">
              <a:buNone/>
            </a:pPr>
            <a:r>
              <a:rPr lang="en-IN" sz="1600" dirty="0"/>
              <a:t>▸Guidance on key documentation requirements</a:t>
            </a:r>
            <a:endParaRPr lang="en-US" sz="1600" dirty="0"/>
          </a:p>
          <a:p>
            <a:pPr marL="0" indent="0">
              <a:buNone/>
            </a:pPr>
            <a:r>
              <a:rPr lang="en-IN" sz="1600" dirty="0"/>
              <a:t>▸ Document checklist and critical documents template</a:t>
            </a:r>
            <a:endParaRPr lang="en-US" sz="1600" dirty="0"/>
          </a:p>
          <a:p>
            <a:pPr marL="0" indent="0">
              <a:buNone/>
            </a:pPr>
            <a:r>
              <a:rPr lang="en-IN" sz="1600" dirty="0"/>
              <a:t>▸Settlement funds criteria</a:t>
            </a:r>
            <a:endParaRPr lang="en-US" sz="1600" dirty="0"/>
          </a:p>
          <a:p>
            <a:pPr marL="0" indent="0">
              <a:buNone/>
            </a:pPr>
            <a:r>
              <a:rPr lang="en-IN" sz="1600" dirty="0"/>
              <a:t>▸Reference letter templates</a:t>
            </a:r>
            <a:endParaRPr lang="en-US" sz="1600" dirty="0"/>
          </a:p>
          <a:p>
            <a:pPr marL="0" indent="0">
              <a:buNone/>
            </a:pPr>
            <a:r>
              <a:rPr lang="en-IN" sz="1600" dirty="0"/>
              <a:t>▸Filling of online application form to create profile for Invitation for only main applicant</a:t>
            </a:r>
            <a:endParaRPr lang="en-US" sz="1600" dirty="0"/>
          </a:p>
          <a:p>
            <a:pPr marL="0" indent="0">
              <a:buNone/>
            </a:pPr>
            <a:r>
              <a:rPr lang="en-IN" sz="1600" dirty="0"/>
              <a:t>▸Creation of Job Seeker account</a:t>
            </a:r>
            <a:endParaRPr lang="en-US" sz="1600" dirty="0"/>
          </a:p>
          <a:p>
            <a:pPr marL="0" indent="0">
              <a:buNone/>
            </a:pPr>
            <a:r>
              <a:rPr lang="en-IN" sz="1600" dirty="0"/>
              <a:t>▸ Police Clearance Certificate procedure </a:t>
            </a:r>
            <a:endParaRPr lang="en-US" sz="1600" dirty="0"/>
          </a:p>
          <a:p>
            <a:pPr marL="0" indent="0">
              <a:buNone/>
            </a:pPr>
            <a:r>
              <a:rPr lang="en-IN" sz="1600" dirty="0"/>
              <a:t>▸Medical guidance</a:t>
            </a:r>
            <a:endParaRPr lang="en-US" sz="1600" dirty="0"/>
          </a:p>
          <a:p>
            <a:pPr marL="0" indent="0">
              <a:buNone/>
            </a:pPr>
            <a:r>
              <a:rPr lang="en-IN" sz="1600" dirty="0"/>
              <a:t>▸ Provide assistance upon receiving Invitation to apply</a:t>
            </a:r>
            <a:endParaRPr lang="en-US" sz="1600" dirty="0"/>
          </a:p>
          <a:p>
            <a:pPr marL="0" indent="0">
              <a:buNone/>
            </a:pPr>
            <a:r>
              <a:rPr lang="en-IN" sz="1600" dirty="0"/>
              <a:t>▸</a:t>
            </a:r>
            <a:r>
              <a:rPr lang="en-IN" sz="1600" dirty="0" err="1"/>
              <a:t>Counseling</a:t>
            </a:r>
            <a:r>
              <a:rPr lang="en-IN" sz="1600" dirty="0"/>
              <a:t> and guidance on each step of visa Process</a:t>
            </a:r>
            <a:endParaRPr lang="en-US" sz="1600" dirty="0"/>
          </a:p>
          <a:p>
            <a:pPr marL="0" indent="0">
              <a:buNone/>
            </a:pPr>
            <a:endParaRPr lang="en-US" sz="1600" dirty="0"/>
          </a:p>
        </p:txBody>
      </p:sp>
    </p:spTree>
    <p:extLst>
      <p:ext uri="{BB962C8B-B14F-4D97-AF65-F5344CB8AC3E}">
        <p14:creationId xmlns:p14="http://schemas.microsoft.com/office/powerpoint/2010/main" val="3962205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700" b="1" dirty="0" smtClean="0"/>
              <a:t/>
            </a:r>
            <a:br>
              <a:rPr lang="en-IN" sz="2700" b="1" dirty="0" smtClean="0"/>
            </a:br>
            <a:r>
              <a:rPr lang="en-IN" sz="2700" b="1" dirty="0"/>
              <a:t/>
            </a:r>
            <a:br>
              <a:rPr lang="en-IN" sz="2700" b="1" dirty="0"/>
            </a:br>
            <a:r>
              <a:rPr lang="en-IN" sz="2700" b="1" dirty="0" smtClean="0"/>
              <a:t>SILVER </a:t>
            </a:r>
            <a:r>
              <a:rPr lang="en-IN" sz="2700" b="1" dirty="0"/>
              <a:t>PACKAGE                                              </a:t>
            </a:r>
            <a:r>
              <a:rPr lang="en-IN" sz="2700" dirty="0"/>
              <a:t>₹</a:t>
            </a:r>
            <a:r>
              <a:rPr lang="en-IN" sz="2700" b="1" dirty="0"/>
              <a:t> 150,000+Taxes</a:t>
            </a:r>
            <a:r>
              <a:rPr lang="en-US" sz="2700" dirty="0"/>
              <a:t/>
            </a:r>
            <a:br>
              <a:rPr lang="en-US" sz="2700" dirty="0"/>
            </a:br>
            <a:r>
              <a:rPr lang="en-IN" sz="2700" b="1" dirty="0"/>
              <a:t>Time Duration: 15 months</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IN" sz="1600" dirty="0"/>
              <a:t>▸ Visa Filing</a:t>
            </a:r>
            <a:endParaRPr lang="en-US" sz="1600" dirty="0"/>
          </a:p>
          <a:p>
            <a:pPr marL="0" indent="0">
              <a:buNone/>
            </a:pPr>
            <a:r>
              <a:rPr lang="en-IN" sz="1600" dirty="0"/>
              <a:t>▸ Guidance on Education Credential Procedure (ECA) for only main applicant</a:t>
            </a:r>
            <a:endParaRPr lang="en-US" sz="1600" dirty="0"/>
          </a:p>
          <a:p>
            <a:pPr marL="0" indent="0">
              <a:buNone/>
            </a:pPr>
            <a:r>
              <a:rPr lang="en-IN" sz="1600" dirty="0"/>
              <a:t>▸ Guidance on key documentation requirements</a:t>
            </a:r>
            <a:endParaRPr lang="en-US" sz="1600" dirty="0"/>
          </a:p>
          <a:p>
            <a:pPr marL="0" indent="0">
              <a:buNone/>
            </a:pPr>
            <a:r>
              <a:rPr lang="en-IN" sz="1600" dirty="0"/>
              <a:t>▸ Document checklist and critical documents template</a:t>
            </a:r>
            <a:endParaRPr lang="en-US" sz="1600" dirty="0"/>
          </a:p>
          <a:p>
            <a:pPr marL="0" indent="0">
              <a:buNone/>
            </a:pPr>
            <a:r>
              <a:rPr lang="en-IN" sz="1600" dirty="0"/>
              <a:t>▸30 days IELTS coaching by CELTA certified trainers</a:t>
            </a:r>
            <a:endParaRPr lang="en-US" sz="1600" dirty="0"/>
          </a:p>
          <a:p>
            <a:pPr marL="0" indent="0">
              <a:buNone/>
            </a:pPr>
            <a:r>
              <a:rPr lang="en-IN" sz="1600" dirty="0"/>
              <a:t>▸Express Entry/PNP profile creation</a:t>
            </a:r>
            <a:endParaRPr lang="en-US" sz="1600" dirty="0"/>
          </a:p>
          <a:p>
            <a:pPr marL="0" indent="0">
              <a:buNone/>
            </a:pPr>
            <a:r>
              <a:rPr lang="en-IN" sz="1600" dirty="0"/>
              <a:t>▸Settlement funds criteria</a:t>
            </a:r>
            <a:endParaRPr lang="en-US" sz="1600" dirty="0"/>
          </a:p>
          <a:p>
            <a:pPr marL="0" indent="0">
              <a:buNone/>
            </a:pPr>
            <a:r>
              <a:rPr lang="en-IN" sz="1600" dirty="0"/>
              <a:t>▸ Reference letter templates</a:t>
            </a:r>
            <a:endParaRPr lang="en-US" sz="1600" dirty="0"/>
          </a:p>
          <a:p>
            <a:pPr marL="0" indent="0">
              <a:buNone/>
            </a:pPr>
            <a:r>
              <a:rPr lang="en-IN" sz="1600" dirty="0"/>
              <a:t>▸Filing of online application form to create profile for                     Invitation for only main applicant</a:t>
            </a:r>
            <a:endParaRPr lang="en-US" sz="1600" dirty="0"/>
          </a:p>
          <a:p>
            <a:pPr marL="0" indent="0">
              <a:buNone/>
            </a:pPr>
            <a:r>
              <a:rPr lang="en-IN" sz="1600" dirty="0"/>
              <a:t>▸ Creation of Job Seeker account</a:t>
            </a:r>
            <a:endParaRPr lang="en-US" sz="1600" dirty="0"/>
          </a:p>
          <a:p>
            <a:pPr marL="0" indent="0">
              <a:buNone/>
            </a:pPr>
            <a:r>
              <a:rPr lang="en-IN" sz="1600" dirty="0"/>
              <a:t>▸ Police Clearance Certificate procedure</a:t>
            </a:r>
            <a:endParaRPr lang="en-US" sz="1600" dirty="0"/>
          </a:p>
          <a:p>
            <a:pPr marL="0" indent="0">
              <a:buNone/>
            </a:pPr>
            <a:r>
              <a:rPr lang="en-IN" sz="1600" dirty="0"/>
              <a:t>▸ Medical guidance</a:t>
            </a:r>
            <a:endParaRPr lang="en-US" sz="1600" dirty="0"/>
          </a:p>
          <a:p>
            <a:pPr marL="0" indent="0">
              <a:buNone/>
            </a:pPr>
            <a:r>
              <a:rPr lang="en-IN" sz="1600" dirty="0" smtClean="0"/>
              <a:t>▸</a:t>
            </a:r>
            <a:r>
              <a:rPr lang="en-IN" sz="1600" dirty="0"/>
              <a:t>Provide assistance upon receiving Invitation to apply </a:t>
            </a:r>
            <a:endParaRPr lang="en-US" sz="1600" dirty="0"/>
          </a:p>
          <a:p>
            <a:pPr marL="0" indent="0">
              <a:buNone/>
            </a:pPr>
            <a:r>
              <a:rPr lang="en-IN" sz="1600" dirty="0"/>
              <a:t>▸ </a:t>
            </a:r>
            <a:r>
              <a:rPr lang="en-IN" sz="1600" dirty="0" err="1"/>
              <a:t>Counseling</a:t>
            </a:r>
            <a:r>
              <a:rPr lang="en-IN" sz="1600" dirty="0"/>
              <a:t> and guidance on each step of visa Process</a:t>
            </a:r>
            <a:endParaRPr lang="en-US" sz="1600" dirty="0"/>
          </a:p>
          <a:p>
            <a:pPr marL="0" indent="0">
              <a:buNone/>
            </a:pPr>
            <a:endParaRPr lang="en-US" sz="1600" dirty="0"/>
          </a:p>
        </p:txBody>
      </p:sp>
    </p:spTree>
    <p:extLst>
      <p:ext uri="{BB962C8B-B14F-4D97-AF65-F5344CB8AC3E}">
        <p14:creationId xmlns:p14="http://schemas.microsoft.com/office/powerpoint/2010/main" val="896119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b="1" dirty="0"/>
              <a:t/>
            </a:r>
            <a:br>
              <a:rPr lang="en-IN" sz="2400" b="1" dirty="0"/>
            </a:br>
            <a:r>
              <a:rPr lang="en-IN" sz="2400" b="1" dirty="0" smtClean="0"/>
              <a:t>GOLD </a:t>
            </a:r>
            <a:r>
              <a:rPr lang="en-IN" sz="2400" b="1" dirty="0"/>
              <a:t>PACKAGE                                              </a:t>
            </a:r>
            <a:r>
              <a:rPr lang="en-IN" sz="2400" dirty="0"/>
              <a:t>₹</a:t>
            </a:r>
            <a:r>
              <a:rPr lang="en-IN" sz="2400" b="1" dirty="0"/>
              <a:t> </a:t>
            </a:r>
            <a:r>
              <a:rPr lang="en-IN" sz="2400" b="1" dirty="0" smtClean="0"/>
              <a:t>2,00,000+Taxes</a:t>
            </a:r>
            <a:r>
              <a:rPr lang="en-US" sz="2400" dirty="0"/>
              <a:t/>
            </a:r>
            <a:br>
              <a:rPr lang="en-US" sz="2400" dirty="0"/>
            </a:br>
            <a:r>
              <a:rPr lang="en-IN" sz="2400" b="1" dirty="0"/>
              <a:t>Time Duration: 18 months</a:t>
            </a:r>
            <a:r>
              <a:rPr lang="en-US" sz="2400" dirty="0"/>
              <a:t/>
            </a:r>
            <a:br>
              <a:rPr lang="en-US" sz="2400" dirty="0"/>
            </a:br>
            <a:endParaRPr lang="en-US" sz="2400" dirty="0"/>
          </a:p>
        </p:txBody>
      </p:sp>
      <p:sp>
        <p:nvSpPr>
          <p:cNvPr id="3" name="Content Placeholder 2"/>
          <p:cNvSpPr>
            <a:spLocks noGrp="1"/>
          </p:cNvSpPr>
          <p:nvPr>
            <p:ph idx="1"/>
          </p:nvPr>
        </p:nvSpPr>
        <p:spPr/>
        <p:txBody>
          <a:bodyPr>
            <a:normAutofit/>
          </a:bodyPr>
          <a:lstStyle/>
          <a:p>
            <a:r>
              <a:rPr lang="en-IN" sz="1600" dirty="0"/>
              <a:t>Guidance on Education Credential Procedure (ECA) for only main applicant.</a:t>
            </a:r>
            <a:endParaRPr lang="en-US" sz="1600" dirty="0"/>
          </a:p>
          <a:p>
            <a:pPr marL="0" indent="0">
              <a:buNone/>
            </a:pPr>
            <a:r>
              <a:rPr lang="en-IN" sz="1600" dirty="0"/>
              <a:t>▸Visa Filing.</a:t>
            </a:r>
            <a:endParaRPr lang="en-US" sz="1600" dirty="0"/>
          </a:p>
          <a:p>
            <a:pPr marL="0" indent="0">
              <a:buNone/>
            </a:pPr>
            <a:r>
              <a:rPr lang="en-IN" sz="1600" dirty="0"/>
              <a:t>▸Post landing services.</a:t>
            </a:r>
            <a:endParaRPr lang="en-US" sz="1600" dirty="0"/>
          </a:p>
          <a:p>
            <a:pPr marL="0" indent="0">
              <a:buNone/>
            </a:pPr>
            <a:r>
              <a:rPr lang="en-IN" sz="1600" dirty="0"/>
              <a:t>▸ Guidance on key documentation requirements.</a:t>
            </a:r>
            <a:endParaRPr lang="en-US" sz="1600" dirty="0"/>
          </a:p>
          <a:p>
            <a:pPr marL="0" indent="0">
              <a:buNone/>
            </a:pPr>
            <a:r>
              <a:rPr lang="en-IN" sz="1600" dirty="0" smtClean="0"/>
              <a:t>▸</a:t>
            </a:r>
            <a:r>
              <a:rPr lang="en-IN" sz="1600" dirty="0"/>
              <a:t>Document checklist and critical documents template.</a:t>
            </a:r>
            <a:endParaRPr lang="en-US" sz="1600" dirty="0"/>
          </a:p>
          <a:p>
            <a:pPr marL="0" indent="0">
              <a:buNone/>
            </a:pPr>
            <a:r>
              <a:rPr lang="en-IN" sz="1600" dirty="0"/>
              <a:t>▸90 days IELTS coaching by CELTA certified trainers.</a:t>
            </a:r>
            <a:endParaRPr lang="en-US" sz="1600" dirty="0"/>
          </a:p>
          <a:p>
            <a:pPr marL="0" indent="0">
              <a:buNone/>
            </a:pPr>
            <a:r>
              <a:rPr lang="en-IN" sz="1600" dirty="0"/>
              <a:t>▸ Express Entry/PNP profile creation.</a:t>
            </a:r>
            <a:endParaRPr lang="en-US" sz="1600" dirty="0"/>
          </a:p>
          <a:p>
            <a:pPr marL="0" indent="0">
              <a:buNone/>
            </a:pPr>
            <a:r>
              <a:rPr lang="en-IN" sz="1600" dirty="0"/>
              <a:t>▸Settlement funds criteria. </a:t>
            </a:r>
            <a:endParaRPr lang="en-US" sz="1600" dirty="0"/>
          </a:p>
          <a:p>
            <a:pPr marL="0" indent="0">
              <a:buNone/>
            </a:pPr>
            <a:r>
              <a:rPr lang="en-IN" sz="1600" dirty="0"/>
              <a:t>▸ Reference letter templates.</a:t>
            </a:r>
            <a:endParaRPr lang="en-US" sz="1600" dirty="0"/>
          </a:p>
          <a:p>
            <a:pPr marL="0" indent="0">
              <a:buNone/>
            </a:pPr>
            <a:r>
              <a:rPr lang="en-IN" sz="1600" dirty="0"/>
              <a:t>▸Filling of online application form to create profile for Invitation for only main applicant.</a:t>
            </a:r>
            <a:endParaRPr lang="en-US" sz="1600" dirty="0"/>
          </a:p>
          <a:p>
            <a:pPr marL="0" indent="0">
              <a:buNone/>
            </a:pPr>
            <a:r>
              <a:rPr lang="en-IN" sz="1600" dirty="0"/>
              <a:t>▸ Creation of Job Seeker account.</a:t>
            </a:r>
            <a:endParaRPr lang="en-US" sz="1600" dirty="0"/>
          </a:p>
          <a:p>
            <a:pPr marL="0" indent="0">
              <a:buNone/>
            </a:pPr>
            <a:r>
              <a:rPr lang="en-IN" sz="1600" dirty="0"/>
              <a:t>▸Police Clearance Certificate procedure.</a:t>
            </a:r>
            <a:endParaRPr lang="en-US" sz="1600" dirty="0"/>
          </a:p>
          <a:p>
            <a:pPr marL="0" indent="0">
              <a:buNone/>
            </a:pPr>
            <a:r>
              <a:rPr lang="en-IN" sz="1600" dirty="0"/>
              <a:t>▸Medical guidance.</a:t>
            </a:r>
            <a:endParaRPr lang="en-US" sz="1600" dirty="0"/>
          </a:p>
          <a:p>
            <a:pPr marL="0" indent="0">
              <a:buNone/>
            </a:pPr>
            <a:r>
              <a:rPr lang="en-IN" sz="1600" dirty="0"/>
              <a:t>▸Provide assistance upon receiving Invitation to apply ▸</a:t>
            </a:r>
            <a:r>
              <a:rPr lang="en-IN" sz="1600" dirty="0" err="1"/>
              <a:t>Counseling</a:t>
            </a:r>
            <a:r>
              <a:rPr lang="en-IN" sz="1600" dirty="0"/>
              <a:t> and guidance on each step of visa Process</a:t>
            </a:r>
            <a:endParaRPr lang="en-US" sz="1600" dirty="0"/>
          </a:p>
          <a:p>
            <a:pPr marL="0" indent="0">
              <a:buNone/>
            </a:pPr>
            <a:endParaRPr lang="en-US" sz="1600" dirty="0"/>
          </a:p>
        </p:txBody>
      </p:sp>
    </p:spTree>
    <p:extLst>
      <p:ext uri="{BB962C8B-B14F-4D97-AF65-F5344CB8AC3E}">
        <p14:creationId xmlns:p14="http://schemas.microsoft.com/office/powerpoint/2010/main" val="324633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400" b="1" dirty="0"/>
              <a:t>Premium PACKAGE                                        </a:t>
            </a:r>
            <a:r>
              <a:rPr lang="en-IN" sz="2400" dirty="0"/>
              <a:t>₹</a:t>
            </a:r>
            <a:r>
              <a:rPr lang="en-IN" sz="2400" b="1" dirty="0"/>
              <a:t>2,50,000+Taxes</a:t>
            </a:r>
            <a:r>
              <a:rPr lang="en-US" sz="2400" dirty="0"/>
              <a:t/>
            </a:r>
            <a:br>
              <a:rPr lang="en-US" sz="2400" dirty="0"/>
            </a:br>
            <a:r>
              <a:rPr lang="en-IN" sz="2400" b="1" dirty="0"/>
              <a:t>Time Duration: 24 months</a:t>
            </a:r>
            <a:r>
              <a:rPr lang="en-US" sz="2400" dirty="0"/>
              <a:t/>
            </a:r>
            <a:br>
              <a:rPr lang="en-US" sz="2400" dirty="0"/>
            </a:br>
            <a:endParaRPr lang="en-US" sz="2400" dirty="0"/>
          </a:p>
        </p:txBody>
      </p:sp>
      <p:sp>
        <p:nvSpPr>
          <p:cNvPr id="3" name="Content Placeholder 2"/>
          <p:cNvSpPr>
            <a:spLocks noGrp="1"/>
          </p:cNvSpPr>
          <p:nvPr>
            <p:ph idx="1"/>
          </p:nvPr>
        </p:nvSpPr>
        <p:spPr/>
        <p:txBody>
          <a:bodyPr>
            <a:normAutofit fontScale="92500" lnSpcReduction="10000"/>
          </a:bodyPr>
          <a:lstStyle/>
          <a:p>
            <a:r>
              <a:rPr lang="en-IN" sz="1600" dirty="0"/>
              <a:t>Guidance on Education Credential Procedure (ECA) for only main applicant.</a:t>
            </a:r>
            <a:endParaRPr lang="en-US" sz="1600" dirty="0"/>
          </a:p>
          <a:p>
            <a:pPr marL="0" indent="0">
              <a:buNone/>
            </a:pPr>
            <a:r>
              <a:rPr lang="en-IN" sz="1600" dirty="0"/>
              <a:t>▸ Visa Filling</a:t>
            </a:r>
            <a:endParaRPr lang="en-US" sz="1600" dirty="0"/>
          </a:p>
          <a:p>
            <a:pPr marL="0" indent="0">
              <a:buNone/>
            </a:pPr>
            <a:r>
              <a:rPr lang="en-IN" sz="1600" dirty="0"/>
              <a:t>▸Job Assistance.</a:t>
            </a:r>
            <a:endParaRPr lang="en-US" sz="1600" dirty="0"/>
          </a:p>
          <a:p>
            <a:pPr marL="0" indent="0">
              <a:buNone/>
            </a:pPr>
            <a:r>
              <a:rPr lang="en-IN" sz="1600" dirty="0"/>
              <a:t>▸ Document checklist and critical documents template.</a:t>
            </a:r>
            <a:endParaRPr lang="en-US" sz="1600" dirty="0"/>
          </a:p>
          <a:p>
            <a:pPr marL="0" indent="0">
              <a:buNone/>
            </a:pPr>
            <a:r>
              <a:rPr lang="en-IN" sz="1600" dirty="0"/>
              <a:t>▸Study Visa Filing.</a:t>
            </a:r>
            <a:endParaRPr lang="en-US" sz="1600" dirty="0"/>
          </a:p>
          <a:p>
            <a:pPr marL="0" indent="0">
              <a:buNone/>
            </a:pPr>
            <a:r>
              <a:rPr lang="en-IN" sz="1600" dirty="0"/>
              <a:t>▸Guidance on key documentation requirements.</a:t>
            </a:r>
            <a:endParaRPr lang="en-US" sz="1600" dirty="0"/>
          </a:p>
          <a:p>
            <a:pPr marL="0" indent="0">
              <a:buNone/>
            </a:pPr>
            <a:r>
              <a:rPr lang="en-IN" sz="1600" dirty="0"/>
              <a:t>▸Unlimited IELTS coaching by CELTA certified trainers</a:t>
            </a:r>
            <a:endParaRPr lang="en-US" sz="1600" dirty="0"/>
          </a:p>
          <a:p>
            <a:pPr marL="0" indent="0">
              <a:buNone/>
            </a:pPr>
            <a:r>
              <a:rPr lang="en-IN" sz="1600" dirty="0"/>
              <a:t>▸Express Entry/PNP profile creation.</a:t>
            </a:r>
            <a:endParaRPr lang="en-US" sz="1600" dirty="0"/>
          </a:p>
          <a:p>
            <a:pPr marL="0" indent="0">
              <a:buNone/>
            </a:pPr>
            <a:r>
              <a:rPr lang="en-IN" sz="1600" dirty="0"/>
              <a:t>▸Settlement funds criteria.</a:t>
            </a:r>
            <a:endParaRPr lang="en-US" sz="1600" dirty="0"/>
          </a:p>
          <a:p>
            <a:pPr marL="0" indent="0">
              <a:buNone/>
            </a:pPr>
            <a:r>
              <a:rPr lang="en-IN" sz="1600" dirty="0"/>
              <a:t>▸Reference letter templates.</a:t>
            </a:r>
            <a:endParaRPr lang="en-US" sz="1600" dirty="0"/>
          </a:p>
          <a:p>
            <a:pPr marL="0" indent="0">
              <a:buNone/>
            </a:pPr>
            <a:r>
              <a:rPr lang="en-IN" sz="1600" dirty="0"/>
              <a:t>▸Filling of online application form to create profile for</a:t>
            </a:r>
            <a:endParaRPr lang="en-US" sz="1600" dirty="0"/>
          </a:p>
          <a:p>
            <a:pPr marL="0" indent="0">
              <a:buNone/>
            </a:pPr>
            <a:r>
              <a:rPr lang="en-IN" sz="1600" dirty="0"/>
              <a:t>▸Invitation for only main applicant.</a:t>
            </a:r>
            <a:endParaRPr lang="en-US" sz="1600" dirty="0"/>
          </a:p>
          <a:p>
            <a:pPr marL="0" indent="0">
              <a:buNone/>
            </a:pPr>
            <a:r>
              <a:rPr lang="en-IN" sz="1600" dirty="0"/>
              <a:t>▸Creation of Job Seeker account. </a:t>
            </a:r>
            <a:endParaRPr lang="en-US" sz="1600" dirty="0"/>
          </a:p>
          <a:p>
            <a:pPr marL="0" indent="0">
              <a:buNone/>
            </a:pPr>
            <a:r>
              <a:rPr lang="en-IN" sz="1600" dirty="0"/>
              <a:t>▸ Police Clearance Certificate procedure.</a:t>
            </a:r>
            <a:endParaRPr lang="en-US" sz="1600" dirty="0"/>
          </a:p>
          <a:p>
            <a:pPr marL="0" indent="0">
              <a:buNone/>
            </a:pPr>
            <a:r>
              <a:rPr lang="en-IN" sz="1600" dirty="0"/>
              <a:t>▸Medical guidance.</a:t>
            </a:r>
            <a:endParaRPr lang="en-US" sz="1600" dirty="0"/>
          </a:p>
          <a:p>
            <a:pPr marL="0" indent="0">
              <a:buNone/>
            </a:pPr>
            <a:r>
              <a:rPr lang="en-IN" sz="1600" dirty="0"/>
              <a:t>▸Provide assistance upon receiving Invitation to apply. ▸</a:t>
            </a:r>
            <a:r>
              <a:rPr lang="en-IN" sz="1600" dirty="0" err="1"/>
              <a:t>Counseling</a:t>
            </a:r>
            <a:r>
              <a:rPr lang="en-IN" sz="1600" dirty="0"/>
              <a:t> and guidance on each step of visa Process</a:t>
            </a:r>
            <a:endParaRPr lang="en-US" sz="1600" dirty="0"/>
          </a:p>
          <a:p>
            <a:pPr marL="0" indent="0">
              <a:buNone/>
            </a:pPr>
            <a:endParaRPr lang="en-US" sz="1600" dirty="0"/>
          </a:p>
        </p:txBody>
      </p:sp>
    </p:spTree>
    <p:extLst>
      <p:ext uri="{BB962C8B-B14F-4D97-AF65-F5344CB8AC3E}">
        <p14:creationId xmlns:p14="http://schemas.microsoft.com/office/powerpoint/2010/main" val="759534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400" b="1" dirty="0"/>
              <a:t>Elite PACKAGE                                                    ₹3,00,000+Taxes</a:t>
            </a:r>
            <a:r>
              <a:rPr lang="en-US" sz="2400" dirty="0"/>
              <a:t/>
            </a:r>
            <a:br>
              <a:rPr lang="en-US" sz="2400" dirty="0"/>
            </a:br>
            <a:r>
              <a:rPr lang="en-IN" sz="2400" b="1" dirty="0"/>
              <a:t>Time Duration: 36 months</a:t>
            </a:r>
            <a:r>
              <a:rPr lang="en-US" sz="2400" dirty="0"/>
              <a:t/>
            </a:r>
            <a:br>
              <a:rPr lang="en-US" sz="2400" dirty="0"/>
            </a:br>
            <a:endParaRPr lang="en-US" sz="2400" dirty="0"/>
          </a:p>
        </p:txBody>
      </p:sp>
      <p:sp>
        <p:nvSpPr>
          <p:cNvPr id="3" name="Content Placeholder 2"/>
          <p:cNvSpPr>
            <a:spLocks noGrp="1"/>
          </p:cNvSpPr>
          <p:nvPr>
            <p:ph idx="1"/>
          </p:nvPr>
        </p:nvSpPr>
        <p:spPr/>
        <p:txBody>
          <a:bodyPr>
            <a:normAutofit lnSpcReduction="10000"/>
          </a:bodyPr>
          <a:lstStyle/>
          <a:p>
            <a:r>
              <a:rPr lang="en-IN" sz="1600" dirty="0"/>
              <a:t>Guidance on Education Credential Procedure (ECA) for only main applicant.</a:t>
            </a:r>
            <a:endParaRPr lang="en-US" sz="1600" dirty="0"/>
          </a:p>
          <a:p>
            <a:pPr marL="0" indent="0">
              <a:buNone/>
            </a:pPr>
            <a:r>
              <a:rPr lang="en-IN" sz="1600" dirty="0"/>
              <a:t>▸Visa Filing</a:t>
            </a:r>
            <a:endParaRPr lang="en-US" sz="1600" dirty="0"/>
          </a:p>
          <a:p>
            <a:pPr marL="0" indent="0">
              <a:buNone/>
            </a:pPr>
            <a:r>
              <a:rPr lang="en-IN" sz="1600" dirty="0"/>
              <a:t>▸Job Assistance.</a:t>
            </a:r>
            <a:endParaRPr lang="en-US" sz="1600" dirty="0"/>
          </a:p>
          <a:p>
            <a:pPr marL="0" indent="0">
              <a:buNone/>
            </a:pPr>
            <a:r>
              <a:rPr lang="en-IN" sz="1600" dirty="0"/>
              <a:t>▸Study Visa Filing.</a:t>
            </a:r>
            <a:endParaRPr lang="en-US" sz="1600" dirty="0"/>
          </a:p>
          <a:p>
            <a:pPr marL="0" indent="0">
              <a:buNone/>
            </a:pPr>
            <a:r>
              <a:rPr lang="en-IN" sz="1600" dirty="0"/>
              <a:t>▸Guidance on key documentation requirements.</a:t>
            </a:r>
            <a:endParaRPr lang="en-US" sz="1600" dirty="0"/>
          </a:p>
          <a:p>
            <a:pPr marL="0" indent="0">
              <a:buNone/>
            </a:pPr>
            <a:r>
              <a:rPr lang="en-IN" sz="1600" dirty="0"/>
              <a:t>▸Document checklist and critical documents template.</a:t>
            </a:r>
            <a:endParaRPr lang="en-US" sz="1600" dirty="0"/>
          </a:p>
          <a:p>
            <a:pPr marL="0" indent="0">
              <a:buNone/>
            </a:pPr>
            <a:r>
              <a:rPr lang="en-IN" sz="1600" dirty="0"/>
              <a:t>▸Unlimited IELTS coaching by CELTA certified trainers.</a:t>
            </a:r>
            <a:endParaRPr lang="en-US" sz="1600" dirty="0"/>
          </a:p>
          <a:p>
            <a:pPr marL="0" indent="0">
              <a:buNone/>
            </a:pPr>
            <a:r>
              <a:rPr lang="en-IN" sz="1600" dirty="0"/>
              <a:t>▸Express Entry/PNP profile creation.</a:t>
            </a:r>
            <a:endParaRPr lang="en-US" sz="1600" dirty="0"/>
          </a:p>
          <a:p>
            <a:pPr marL="0" indent="0">
              <a:buNone/>
            </a:pPr>
            <a:r>
              <a:rPr lang="en-IN" sz="1600" dirty="0"/>
              <a:t>▸Settlement funds criteria. </a:t>
            </a:r>
            <a:endParaRPr lang="en-US" sz="1600" dirty="0"/>
          </a:p>
          <a:p>
            <a:pPr marL="0" indent="0">
              <a:buNone/>
            </a:pPr>
            <a:r>
              <a:rPr lang="en-IN" sz="1600" dirty="0"/>
              <a:t>▸Reference letter templates.</a:t>
            </a:r>
            <a:endParaRPr lang="en-US" sz="1600" dirty="0"/>
          </a:p>
          <a:p>
            <a:pPr marL="0" indent="0">
              <a:buNone/>
            </a:pPr>
            <a:r>
              <a:rPr lang="en-IN" sz="1600" dirty="0"/>
              <a:t>▸ Filling of online application form to create profile   for only main applicant. </a:t>
            </a:r>
            <a:endParaRPr lang="en-US" sz="1600" dirty="0"/>
          </a:p>
          <a:p>
            <a:pPr marL="0" indent="0">
              <a:buNone/>
            </a:pPr>
            <a:r>
              <a:rPr lang="en-IN" sz="1600" dirty="0"/>
              <a:t>▸ Creation of Job Seeker account.</a:t>
            </a:r>
            <a:endParaRPr lang="en-US" sz="1600" dirty="0"/>
          </a:p>
          <a:p>
            <a:pPr marL="0" indent="0">
              <a:buNone/>
            </a:pPr>
            <a:r>
              <a:rPr lang="en-IN" sz="1600" dirty="0"/>
              <a:t>▸Police Clearance Certificate procedure.</a:t>
            </a:r>
            <a:endParaRPr lang="en-US" sz="1600" dirty="0"/>
          </a:p>
          <a:p>
            <a:pPr marL="0" indent="0">
              <a:buNone/>
            </a:pPr>
            <a:r>
              <a:rPr lang="en-IN" sz="1600" dirty="0"/>
              <a:t>▸ Medical guidance.</a:t>
            </a:r>
            <a:endParaRPr lang="en-US" sz="1600" dirty="0"/>
          </a:p>
          <a:p>
            <a:pPr marL="0" indent="0">
              <a:buNone/>
            </a:pPr>
            <a:r>
              <a:rPr lang="en-IN" sz="1600" dirty="0"/>
              <a:t>▸Provide assistance upon receiving Invitation to apply. ▸</a:t>
            </a:r>
            <a:r>
              <a:rPr lang="en-IN" sz="1600" dirty="0" err="1"/>
              <a:t>Counseling</a:t>
            </a:r>
            <a:r>
              <a:rPr lang="en-IN" sz="1600" dirty="0"/>
              <a:t> and guidance on each step of visa Process.</a:t>
            </a:r>
            <a:endParaRPr lang="en-US" sz="1600" dirty="0"/>
          </a:p>
          <a:p>
            <a:endParaRPr lang="en-US" sz="1600" dirty="0"/>
          </a:p>
        </p:txBody>
      </p:sp>
    </p:spTree>
    <p:extLst>
      <p:ext uri="{BB962C8B-B14F-4D97-AF65-F5344CB8AC3E}">
        <p14:creationId xmlns:p14="http://schemas.microsoft.com/office/powerpoint/2010/main" val="3115460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400" b="1" dirty="0"/>
              <a:t>Royale PACKAGE                                                 ₹5,00,000+Taxes</a:t>
            </a:r>
            <a:r>
              <a:rPr lang="en-US" sz="2400" dirty="0"/>
              <a:t/>
            </a:r>
            <a:br>
              <a:rPr lang="en-US" sz="2400" dirty="0"/>
            </a:br>
            <a:r>
              <a:rPr lang="en-IN" sz="2400" b="1" dirty="0"/>
              <a:t>Time Duration: Lifetime (</a:t>
            </a:r>
            <a:r>
              <a:rPr lang="en-IN" sz="2400" b="1" dirty="0" err="1"/>
              <a:t>upto</a:t>
            </a:r>
            <a:r>
              <a:rPr lang="en-IN" sz="2400" b="1" dirty="0"/>
              <a:t> validity of documents)</a:t>
            </a:r>
            <a:r>
              <a:rPr lang="en-US" sz="2400" dirty="0"/>
              <a:t/>
            </a:r>
            <a:br>
              <a:rPr lang="en-US" sz="2400" dirty="0"/>
            </a:br>
            <a:endParaRPr lang="en-US" sz="2400" dirty="0"/>
          </a:p>
        </p:txBody>
      </p:sp>
      <p:sp>
        <p:nvSpPr>
          <p:cNvPr id="3" name="Content Placeholder 2"/>
          <p:cNvSpPr>
            <a:spLocks noGrp="1"/>
          </p:cNvSpPr>
          <p:nvPr>
            <p:ph idx="1"/>
          </p:nvPr>
        </p:nvSpPr>
        <p:spPr/>
        <p:txBody>
          <a:bodyPr>
            <a:normAutofit fontScale="92500" lnSpcReduction="10000"/>
          </a:bodyPr>
          <a:lstStyle/>
          <a:p>
            <a:r>
              <a:rPr lang="en-IN" sz="1600" dirty="0"/>
              <a:t>Guidance on Education Credential Procedure (ECA) for</a:t>
            </a:r>
            <a:endParaRPr lang="en-US" sz="1600" dirty="0"/>
          </a:p>
          <a:p>
            <a:r>
              <a:rPr lang="en-IN" sz="1600" dirty="0"/>
              <a:t>only main applicant.</a:t>
            </a:r>
            <a:endParaRPr lang="en-US" sz="1600" dirty="0"/>
          </a:p>
          <a:p>
            <a:pPr marL="0" indent="0">
              <a:buNone/>
            </a:pPr>
            <a:r>
              <a:rPr lang="en-IN" sz="1600" dirty="0"/>
              <a:t>▸ Visa Filing.</a:t>
            </a:r>
            <a:endParaRPr lang="en-US" sz="1600" dirty="0"/>
          </a:p>
          <a:p>
            <a:pPr marL="0" indent="0">
              <a:buNone/>
            </a:pPr>
            <a:r>
              <a:rPr lang="en-IN" sz="1600" dirty="0"/>
              <a:t>▸Job Assistance.</a:t>
            </a:r>
            <a:endParaRPr lang="en-US" sz="1600" dirty="0"/>
          </a:p>
          <a:p>
            <a:pPr marL="0" indent="0">
              <a:buNone/>
            </a:pPr>
            <a:r>
              <a:rPr lang="en-IN" sz="1600" dirty="0"/>
              <a:t>▸Study Visa Filing.</a:t>
            </a:r>
            <a:endParaRPr lang="en-US" sz="1600" dirty="0"/>
          </a:p>
          <a:p>
            <a:pPr marL="0" indent="0">
              <a:buNone/>
            </a:pPr>
            <a:r>
              <a:rPr lang="en-IN" sz="1600" dirty="0"/>
              <a:t>▸Guidance on key documentation requirements.</a:t>
            </a:r>
            <a:endParaRPr lang="en-US" sz="1600" dirty="0"/>
          </a:p>
          <a:p>
            <a:pPr marL="0" indent="0">
              <a:buNone/>
            </a:pPr>
            <a:r>
              <a:rPr lang="en-IN" sz="1600" dirty="0"/>
              <a:t>▸Document checklist and critical documents template.</a:t>
            </a:r>
            <a:endParaRPr lang="en-US" sz="1600" dirty="0"/>
          </a:p>
          <a:p>
            <a:pPr marL="0" indent="0">
              <a:buNone/>
            </a:pPr>
            <a:r>
              <a:rPr lang="en-IN" sz="1600" dirty="0"/>
              <a:t>▸Unlimited IELTS coaching by CELTA certified trainers </a:t>
            </a:r>
            <a:endParaRPr lang="en-US" sz="1600" dirty="0"/>
          </a:p>
          <a:p>
            <a:pPr marL="0" indent="0">
              <a:buNone/>
            </a:pPr>
            <a:r>
              <a:rPr lang="en-IN" sz="1600" dirty="0"/>
              <a:t>▸ Express Entry/PNP profile creation.</a:t>
            </a:r>
            <a:endParaRPr lang="en-US" sz="1600" dirty="0"/>
          </a:p>
          <a:p>
            <a:pPr marL="0" indent="0">
              <a:buNone/>
            </a:pPr>
            <a:r>
              <a:rPr lang="en-IN" sz="1600" dirty="0"/>
              <a:t>▸ Settlement funds criteria. </a:t>
            </a:r>
            <a:endParaRPr lang="en-US" sz="1600" dirty="0"/>
          </a:p>
          <a:p>
            <a:pPr marL="0" indent="0">
              <a:buNone/>
            </a:pPr>
            <a:r>
              <a:rPr lang="en-IN" sz="1600" dirty="0"/>
              <a:t>▸Reference letter templates.</a:t>
            </a:r>
            <a:endParaRPr lang="en-US" sz="1600" dirty="0"/>
          </a:p>
          <a:p>
            <a:pPr marL="0" indent="0">
              <a:buNone/>
            </a:pPr>
            <a:r>
              <a:rPr lang="en-IN" sz="1600" dirty="0"/>
              <a:t>▸Filing of online application form to create profile for Invitation for only main applicant.</a:t>
            </a:r>
            <a:endParaRPr lang="en-US" sz="1600" dirty="0"/>
          </a:p>
          <a:p>
            <a:pPr marL="0" indent="0">
              <a:buNone/>
            </a:pPr>
            <a:r>
              <a:rPr lang="en-IN" sz="1600" dirty="0"/>
              <a:t>▸Creation of Job Seeker account.</a:t>
            </a:r>
            <a:endParaRPr lang="en-US" sz="1600" dirty="0"/>
          </a:p>
          <a:p>
            <a:pPr marL="0" indent="0">
              <a:buNone/>
            </a:pPr>
            <a:r>
              <a:rPr lang="en-IN" sz="1600" dirty="0"/>
              <a:t>▸Police Clearance Certificate procedure.</a:t>
            </a:r>
            <a:endParaRPr lang="en-US" sz="1600" dirty="0"/>
          </a:p>
          <a:p>
            <a:pPr marL="0" indent="0">
              <a:buNone/>
            </a:pPr>
            <a:r>
              <a:rPr lang="en-IN" sz="1600" dirty="0"/>
              <a:t>▸Medical guidance.</a:t>
            </a:r>
            <a:endParaRPr lang="en-US" sz="1600" dirty="0"/>
          </a:p>
          <a:p>
            <a:pPr marL="0" indent="0">
              <a:buNone/>
            </a:pPr>
            <a:r>
              <a:rPr lang="en-IN" sz="1600" dirty="0"/>
              <a:t>▸Provide assistance upon receiving Invitation to apply.  ▸</a:t>
            </a:r>
            <a:r>
              <a:rPr lang="en-IN" sz="1600" dirty="0" err="1"/>
              <a:t>Counseling</a:t>
            </a:r>
            <a:r>
              <a:rPr lang="en-IN" sz="1600" dirty="0"/>
              <a:t> and guidance on each step of visa Process.</a:t>
            </a:r>
            <a:endParaRPr lang="en-US" sz="1600" dirty="0"/>
          </a:p>
          <a:p>
            <a:pPr marL="0" indent="0">
              <a:buNone/>
            </a:pPr>
            <a:endParaRPr lang="en-US" sz="1600" dirty="0"/>
          </a:p>
        </p:txBody>
      </p:sp>
    </p:spTree>
    <p:extLst>
      <p:ext uri="{BB962C8B-B14F-4D97-AF65-F5344CB8AC3E}">
        <p14:creationId xmlns:p14="http://schemas.microsoft.com/office/powerpoint/2010/main" val="30994465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u="sng" dirty="0"/>
              <a:t>Why Hire an Consultant for Your abroad Visa Application?</a:t>
            </a:r>
            <a:r>
              <a:rPr lang="en-US" sz="2400" b="1" dirty="0"/>
              <a:t/>
            </a:r>
            <a:br>
              <a:rPr lang="en-US" sz="2400" b="1" dirty="0"/>
            </a:br>
            <a:endParaRPr lang="en-US" sz="2400" dirty="0"/>
          </a:p>
        </p:txBody>
      </p:sp>
      <p:sp>
        <p:nvSpPr>
          <p:cNvPr id="3" name="Content Placeholder 2"/>
          <p:cNvSpPr>
            <a:spLocks noGrp="1"/>
          </p:cNvSpPr>
          <p:nvPr>
            <p:ph idx="1"/>
          </p:nvPr>
        </p:nvSpPr>
        <p:spPr/>
        <p:txBody>
          <a:bodyPr>
            <a:normAutofit/>
          </a:bodyPr>
          <a:lstStyle/>
          <a:p>
            <a:r>
              <a:rPr lang="en-IN" sz="1600" dirty="0"/>
              <a:t>Migrating to abroad could be a life changing decision &amp; people don't like to take a chance when it's about their future &amp; career</a:t>
            </a:r>
            <a:endParaRPr lang="en-US" sz="1600" dirty="0"/>
          </a:p>
          <a:p>
            <a:r>
              <a:rPr lang="en-IN" sz="1600" dirty="0"/>
              <a:t>Are you looking to migrate to Canada on a PR visa? so, then you should hire an immigration consultant for your Canada Visa application Find out why in this guide.</a:t>
            </a:r>
            <a:endParaRPr lang="en-US" sz="1600" dirty="0"/>
          </a:p>
          <a:p>
            <a:r>
              <a:rPr lang="en-IN" sz="1600" dirty="0"/>
              <a:t>Often, the process is not as straightforward as you think. Application forms can be complex and lengthy, if you think that you can fill it on your own and you don't need any expert advice, think again; visa applications are often rejected for simple mistakes and you'll need to pay again in order to re-apply for the same visa.</a:t>
            </a:r>
            <a:endParaRPr lang="en-US" sz="1600" dirty="0"/>
          </a:p>
          <a:p>
            <a:r>
              <a:rPr lang="en-IN" sz="1600" dirty="0"/>
              <a:t> Appeal and administrative review processes would also cost you extra time and money.</a:t>
            </a:r>
            <a:endParaRPr lang="en-US" sz="1600" dirty="0"/>
          </a:p>
          <a:p>
            <a:pPr marL="0" indent="0">
              <a:buNone/>
            </a:pPr>
            <a:endParaRPr lang="en-US" sz="1600" dirty="0"/>
          </a:p>
        </p:txBody>
      </p:sp>
    </p:spTree>
    <p:extLst>
      <p:ext uri="{BB962C8B-B14F-4D97-AF65-F5344CB8AC3E}">
        <p14:creationId xmlns:p14="http://schemas.microsoft.com/office/powerpoint/2010/main" val="3013319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u="sng" dirty="0"/>
              <a:t>Reasons for Hiring an immigration Consultant</a:t>
            </a:r>
            <a:r>
              <a:rPr lang="en-US" sz="2400" b="1" dirty="0"/>
              <a:t/>
            </a:r>
            <a:br>
              <a:rPr lang="en-US" sz="2400" b="1" dirty="0"/>
            </a:br>
            <a:endParaRPr lang="en-US" sz="2400" dirty="0"/>
          </a:p>
        </p:txBody>
      </p:sp>
      <p:sp>
        <p:nvSpPr>
          <p:cNvPr id="3" name="Content Placeholder 2"/>
          <p:cNvSpPr>
            <a:spLocks noGrp="1"/>
          </p:cNvSpPr>
          <p:nvPr>
            <p:ph idx="1"/>
          </p:nvPr>
        </p:nvSpPr>
        <p:spPr/>
        <p:txBody>
          <a:bodyPr>
            <a:normAutofit fontScale="92500" lnSpcReduction="20000"/>
          </a:bodyPr>
          <a:lstStyle/>
          <a:p>
            <a:pPr marL="0" indent="0">
              <a:buNone/>
            </a:pPr>
            <a:r>
              <a:rPr lang="en-IN" sz="1600" dirty="0"/>
              <a:t>Aside from those mentioned above, there are a numerous other reason for hiring a visa and immigration expert</a:t>
            </a:r>
            <a:r>
              <a:rPr lang="en-IN" sz="1600" dirty="0" smtClean="0"/>
              <a:t>;</a:t>
            </a:r>
          </a:p>
          <a:p>
            <a:pPr marL="0" indent="0">
              <a:buNone/>
            </a:pPr>
            <a:endParaRPr lang="en-US" sz="1600" dirty="0"/>
          </a:p>
          <a:p>
            <a:pPr marL="0" indent="0">
              <a:buNone/>
            </a:pPr>
            <a:r>
              <a:rPr lang="en-IN" sz="1600" b="1" dirty="0"/>
              <a:t>1. It saves you time, energy and money </a:t>
            </a:r>
            <a:endParaRPr lang="en-US" sz="1600" dirty="0"/>
          </a:p>
          <a:p>
            <a:pPr marL="0" indent="0">
              <a:buNone/>
            </a:pPr>
            <a:r>
              <a:rPr lang="en-IN" sz="1600" dirty="0"/>
              <a:t>Despite visa consultants charging you a fee, hiring an expert can actually save you money (more importantly, your time). If you wrongly apply for a visa category, it delays your application for months. Even minor mistakes con cause your visa to be refused and in that case you need to pay the fee again to re-start the application process. Choosing a quality immigration consultant with experience, integrity and knowledge helps you to make your application a success &amp; that is of an applicant wants</a:t>
            </a:r>
            <a:r>
              <a:rPr lang="en-IN" sz="1600" dirty="0" smtClean="0"/>
              <a:t>.</a:t>
            </a:r>
          </a:p>
          <a:p>
            <a:pPr marL="0" indent="0">
              <a:buNone/>
            </a:pPr>
            <a:endParaRPr lang="en-US" sz="1600" dirty="0"/>
          </a:p>
          <a:p>
            <a:pPr marL="0" indent="0">
              <a:buNone/>
            </a:pPr>
            <a:r>
              <a:rPr lang="en-IN" sz="1600" b="1" dirty="0"/>
              <a:t>2. An </a:t>
            </a:r>
            <a:r>
              <a:rPr lang="en-IN" sz="1600" b="1" dirty="0" err="1"/>
              <a:t>Prerna</a:t>
            </a:r>
            <a:r>
              <a:rPr lang="en-IN" sz="1600" b="1" dirty="0"/>
              <a:t> Global member/immigration consultant acts or your representative to the government</a:t>
            </a:r>
            <a:endParaRPr lang="en-US" sz="1600" dirty="0"/>
          </a:p>
          <a:p>
            <a:pPr marL="0" indent="0">
              <a:buNone/>
            </a:pPr>
            <a:r>
              <a:rPr lang="en-IN" sz="1600" dirty="0"/>
              <a:t>As an individual, you may not be comfortable talking to government officials. Even if you know that you are right, you may be clueless about handling the situation. An immigration consultant represents your side and will stand their ground for you. A consultant keeps your rights protected and defends you whenever an official wrongly interprets the low</a:t>
            </a:r>
            <a:r>
              <a:rPr lang="en-IN" sz="1600" dirty="0" smtClean="0"/>
              <a:t>.</a:t>
            </a:r>
          </a:p>
          <a:p>
            <a:pPr marL="0" indent="0">
              <a:buNone/>
            </a:pPr>
            <a:endParaRPr lang="en-US" sz="1600" dirty="0"/>
          </a:p>
          <a:p>
            <a:pPr marL="0" indent="0">
              <a:buNone/>
            </a:pPr>
            <a:r>
              <a:rPr lang="en-IN" sz="1600" b="1" dirty="0"/>
              <a:t>3. You get a guarantee of submitting a complete and well-presented application.</a:t>
            </a:r>
            <a:endParaRPr lang="en-US" sz="1600" dirty="0"/>
          </a:p>
          <a:p>
            <a:pPr marL="0" indent="0">
              <a:buNone/>
            </a:pPr>
            <a:r>
              <a:rPr lang="en-IN" sz="1600" dirty="0"/>
              <a:t>Many Canada visa applications contain small mistakes and, at times</a:t>
            </a:r>
            <a:r>
              <a:rPr lang="en-IN" sz="1600" b="1" dirty="0"/>
              <a:t> </a:t>
            </a:r>
            <a:r>
              <a:rPr lang="en-IN" sz="1600" dirty="0"/>
              <a:t>incomplete information. This can result in refusal of your visa application. An</a:t>
            </a:r>
            <a:r>
              <a:rPr lang="en-IN" sz="1600" b="1" dirty="0"/>
              <a:t> </a:t>
            </a:r>
            <a:r>
              <a:rPr lang="en-IN" sz="1600" dirty="0"/>
              <a:t>immigration consultant ensures that your application is complete and well presented to the authorities. </a:t>
            </a:r>
            <a:endParaRPr lang="en-IN" sz="1600" dirty="0" smtClean="0"/>
          </a:p>
          <a:p>
            <a:pPr marL="0" indent="0">
              <a:buNone/>
            </a:pPr>
            <a:endParaRPr lang="en-US" sz="1600" dirty="0"/>
          </a:p>
        </p:txBody>
      </p:sp>
    </p:spTree>
    <p:extLst>
      <p:ext uri="{BB962C8B-B14F-4D97-AF65-F5344CB8AC3E}">
        <p14:creationId xmlns:p14="http://schemas.microsoft.com/office/powerpoint/2010/main" val="10327521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IN" sz="1600" b="1" dirty="0"/>
              <a:t>4. You get personal attention</a:t>
            </a:r>
            <a:endParaRPr lang="en-US" sz="1600" b="1" dirty="0"/>
          </a:p>
          <a:p>
            <a:pPr marL="0" indent="0">
              <a:buNone/>
            </a:pPr>
            <a:r>
              <a:rPr lang="en-IN" sz="1600" dirty="0"/>
              <a:t> An immigration consultant is always available and provides you with personal</a:t>
            </a:r>
            <a:r>
              <a:rPr lang="en-IN" sz="1600" b="1" dirty="0"/>
              <a:t> </a:t>
            </a:r>
            <a:r>
              <a:rPr lang="en-IN" sz="1600" dirty="0"/>
              <a:t>attention. You may not be aware of the traps within the application process.</a:t>
            </a:r>
            <a:endParaRPr lang="en-US" sz="1600" dirty="0"/>
          </a:p>
          <a:p>
            <a:pPr marL="0" indent="0">
              <a:buNone/>
            </a:pPr>
            <a:r>
              <a:rPr lang="en-IN" sz="1600" dirty="0"/>
              <a:t>In cases where your personal situation changes, </a:t>
            </a:r>
            <a:r>
              <a:rPr lang="en-IN" sz="1600" dirty="0" err="1"/>
              <a:t>eg</a:t>
            </a:r>
            <a:r>
              <a:rPr lang="en-IN" sz="1600" dirty="0"/>
              <a:t>, you get married or</a:t>
            </a:r>
            <a:r>
              <a:rPr lang="en-IN" sz="1600" b="1" dirty="0"/>
              <a:t> </a:t>
            </a:r>
            <a:r>
              <a:rPr lang="en-IN" sz="1600" dirty="0"/>
              <a:t>divorced, you have a child ,you change your job or occupation - an immigration</a:t>
            </a:r>
            <a:r>
              <a:rPr lang="en-IN" sz="1600" b="1" dirty="0"/>
              <a:t> </a:t>
            </a:r>
            <a:r>
              <a:rPr lang="en-IN" sz="1600" dirty="0"/>
              <a:t>consultant can evaluate your situation and tell you how these changes may</a:t>
            </a:r>
            <a:r>
              <a:rPr lang="en-IN" sz="1600" b="1" dirty="0"/>
              <a:t> </a:t>
            </a:r>
            <a:r>
              <a:rPr lang="en-IN" sz="1600" dirty="0"/>
              <a:t>impact your application.</a:t>
            </a:r>
            <a:endParaRPr lang="en-US" sz="1600" dirty="0"/>
          </a:p>
          <a:p>
            <a:pPr marL="0" indent="0">
              <a:buNone/>
            </a:pPr>
            <a:r>
              <a:rPr lang="en-IN" sz="1600" dirty="0"/>
              <a:t> </a:t>
            </a:r>
            <a:endParaRPr lang="en-US" sz="1600" dirty="0"/>
          </a:p>
          <a:p>
            <a:pPr marL="0" indent="0">
              <a:buNone/>
            </a:pPr>
            <a:r>
              <a:rPr lang="en-IN" sz="1600" b="1" dirty="0"/>
              <a:t>5. Immigration consultants understand the complexity of immigration and appeals</a:t>
            </a:r>
            <a:endParaRPr lang="en-US" sz="1600" dirty="0"/>
          </a:p>
          <a:p>
            <a:pPr marL="0" indent="0">
              <a:buNone/>
            </a:pPr>
            <a:r>
              <a:rPr lang="en-IN" sz="1600" dirty="0"/>
              <a:t>Immigration is a complex process, as too is appealing a visa decision in case of refusal. Both processes cost money, time and consume energy from you Due to this, it is better if you go to an immigration consultant who is an expert In all the relevant immigration processes and lows. They will review your case appropriately and then determine your eligibility for a visa program, as well as helping you to make o successful appeal on the right legal grounds. </a:t>
            </a:r>
            <a:r>
              <a:rPr lang="en-IN" sz="1600" dirty="0" err="1"/>
              <a:t>Prerna</a:t>
            </a:r>
            <a:r>
              <a:rPr lang="en-IN" sz="1600" dirty="0"/>
              <a:t> Global Immigration will help you in such cases without any extra charge you have hired us for your Canada PR Process.</a:t>
            </a:r>
            <a:endParaRPr lang="en-US" sz="1600" dirty="0"/>
          </a:p>
          <a:p>
            <a:pPr marL="0" indent="0">
              <a:buNone/>
            </a:pPr>
            <a:r>
              <a:rPr lang="en-IN" sz="1600" dirty="0"/>
              <a:t> </a:t>
            </a:r>
            <a:endParaRPr lang="en-US" sz="1600" dirty="0"/>
          </a:p>
          <a:p>
            <a:pPr marL="0" indent="0">
              <a:buNone/>
            </a:pPr>
            <a:r>
              <a:rPr lang="en-IN" sz="1600" b="1" dirty="0"/>
              <a:t>6. Your privacy is safeguarded</a:t>
            </a:r>
            <a:endParaRPr lang="en-US" sz="1600" dirty="0"/>
          </a:p>
          <a:p>
            <a:pPr marL="0" indent="0">
              <a:buNone/>
            </a:pPr>
            <a:r>
              <a:rPr lang="en-IN" sz="1600" dirty="0"/>
              <a:t>When you talk to your immigration consultant on a one-on-one basis, you will share your personal information with them and they will keep this information safe and secure. A constant ensures you with a safe environment where your privacy is protected. Your consultant will maintain your confidentiality.</a:t>
            </a:r>
            <a:endParaRPr lang="en-US" sz="1600" dirty="0"/>
          </a:p>
          <a:p>
            <a:pPr marL="0" indent="0">
              <a:buNone/>
            </a:pPr>
            <a:r>
              <a:rPr lang="en-IN" sz="1600" dirty="0"/>
              <a:t>These are just some reasons why you should hire an immigration consultant for Canada visa and immigration.</a:t>
            </a: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8344273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permit and visa solutions </a:t>
            </a:r>
            <a:endParaRPr lang="en-US"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n-IN" b="1" u="sng" dirty="0"/>
              <a:t>What is the guarantee of a PR Visa?</a:t>
            </a:r>
            <a:endParaRPr lang="en-US" dirty="0"/>
          </a:p>
          <a:p>
            <a:pPr marL="0" indent="0" algn="just">
              <a:buNone/>
            </a:pPr>
            <a:r>
              <a:rPr lang="en-IN" dirty="0" err="1"/>
              <a:t>Prerna</a:t>
            </a:r>
            <a:r>
              <a:rPr lang="en-IN" dirty="0"/>
              <a:t> Global  immigration services are a team of 200 immigration experts who are creating success stories every day, with that comes another fact that no success story was given a guarantee.</a:t>
            </a:r>
            <a:endParaRPr lang="en-US" dirty="0"/>
          </a:p>
          <a:p>
            <a:pPr marL="0" indent="0" algn="just">
              <a:buNone/>
            </a:pPr>
            <a:r>
              <a:rPr lang="en-IN" dirty="0"/>
              <a:t> </a:t>
            </a:r>
            <a:endParaRPr lang="en-US" dirty="0"/>
          </a:p>
          <a:p>
            <a:pPr marL="0" indent="0" algn="just">
              <a:buNone/>
            </a:pPr>
            <a:r>
              <a:rPr lang="en-IN" b="1" u="sng" dirty="0"/>
              <a:t> How can we help you get into Express Entry?</a:t>
            </a:r>
            <a:endParaRPr lang="en-US" dirty="0"/>
          </a:p>
          <a:p>
            <a:pPr marL="0" indent="0" algn="just">
              <a:buNone/>
            </a:pPr>
            <a:r>
              <a:rPr lang="en-IN" dirty="0"/>
              <a:t>The most important and complex aspect of the Express Entry Program is to provide complete and accurate information/documentation and get an ITA.  Without an invitation, you are unable to apply for permanent residence under the Express Entry Program, In order to receive an invitation, you have to be selected from a pool of candidates who are competing for an invitation. Our job is to make your profile STAND OUT from the crowd. We will assess your case, highlight the best aspects of your application, and make sure that you obtain the highest eligible score!  This way, your chances of getting an invitation are maximized.</a:t>
            </a:r>
            <a:endParaRPr lang="en-US" dirty="0"/>
          </a:p>
          <a:p>
            <a:pPr marL="0" indent="0" algn="just">
              <a:buNone/>
            </a:pPr>
            <a:r>
              <a:rPr lang="en-IN" dirty="0"/>
              <a:t> </a:t>
            </a:r>
            <a:endParaRPr lang="en-US" dirty="0"/>
          </a:p>
        </p:txBody>
      </p:sp>
    </p:spTree>
    <p:extLst>
      <p:ext uri="{BB962C8B-B14F-4D97-AF65-F5344CB8AC3E}">
        <p14:creationId xmlns:p14="http://schemas.microsoft.com/office/powerpoint/2010/main" val="3883985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Why </a:t>
            </a:r>
            <a:r>
              <a:rPr lang="en-IN" b="1" dirty="0"/>
              <a:t>Choose </a:t>
            </a:r>
            <a:r>
              <a:rPr lang="en-IN" sz="3600" b="1" dirty="0" err="1" smtClean="0"/>
              <a:t>Prerna</a:t>
            </a:r>
            <a:r>
              <a:rPr lang="en-IN" sz="3600" b="1" dirty="0" smtClean="0"/>
              <a:t> Global Immigration Service Private Limited</a:t>
            </a:r>
            <a:r>
              <a:rPr lang="en-US" sz="3600" b="1" dirty="0" smtClean="0"/>
              <a:t/>
            </a:r>
            <a:br>
              <a:rPr lang="en-US" sz="3600" b="1" dirty="0" smtClean="0"/>
            </a:br>
            <a:endParaRPr lang="en-US" sz="3600" dirty="0"/>
          </a:p>
        </p:txBody>
      </p:sp>
      <p:sp>
        <p:nvSpPr>
          <p:cNvPr id="3" name="Content Placeholder 2"/>
          <p:cNvSpPr>
            <a:spLocks noGrp="1"/>
          </p:cNvSpPr>
          <p:nvPr>
            <p:ph idx="1"/>
          </p:nvPr>
        </p:nvSpPr>
        <p:spPr/>
        <p:txBody>
          <a:bodyPr>
            <a:normAutofit fontScale="92500"/>
          </a:bodyPr>
          <a:lstStyle/>
          <a:p>
            <a:pPr lvl="0"/>
            <a:r>
              <a:rPr lang="en-IN" dirty="0"/>
              <a:t>12+ years of Immigration Experience</a:t>
            </a:r>
            <a:endParaRPr lang="en-US" dirty="0"/>
          </a:p>
          <a:p>
            <a:pPr lvl="0"/>
            <a:r>
              <a:rPr lang="en-IN" dirty="0"/>
              <a:t>We strongly value the values not only the valuables.  </a:t>
            </a:r>
            <a:endParaRPr lang="en-US" dirty="0"/>
          </a:p>
          <a:p>
            <a:pPr lvl="0"/>
            <a:r>
              <a:rPr lang="en-IN" dirty="0"/>
              <a:t>We works on a mission Zero Defect.</a:t>
            </a:r>
            <a:endParaRPr lang="en-US" dirty="0"/>
          </a:p>
          <a:p>
            <a:pPr lvl="0"/>
            <a:r>
              <a:rPr lang="en-IN" dirty="0"/>
              <a:t>True, Transparent, Authentic &amp; ICCRC registered.</a:t>
            </a:r>
            <a:endParaRPr lang="en-US" dirty="0"/>
          </a:p>
          <a:p>
            <a:pPr lvl="0"/>
            <a:r>
              <a:rPr lang="en-IN" dirty="0"/>
              <a:t>Job Assistance Services for Migrants </a:t>
            </a:r>
            <a:endParaRPr lang="en-US" dirty="0"/>
          </a:p>
          <a:p>
            <a:pPr lvl="0"/>
            <a:r>
              <a:rPr lang="en-IN" dirty="0"/>
              <a:t>Post Landing Services</a:t>
            </a:r>
            <a:endParaRPr lang="en-US" dirty="0"/>
          </a:p>
          <a:p>
            <a:pPr lvl="0"/>
            <a:r>
              <a:rPr lang="en-IN" dirty="0"/>
              <a:t>IELTS Coaching</a:t>
            </a:r>
            <a:endParaRPr lang="en-US" dirty="0"/>
          </a:p>
          <a:p>
            <a:endParaRPr lang="en-US" dirty="0"/>
          </a:p>
        </p:txBody>
      </p:sp>
    </p:spTree>
    <p:extLst>
      <p:ext uri="{BB962C8B-B14F-4D97-AF65-F5344CB8AC3E}">
        <p14:creationId xmlns:p14="http://schemas.microsoft.com/office/powerpoint/2010/main" val="1064576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47500" lnSpcReduction="20000"/>
          </a:bodyPr>
          <a:lstStyle/>
          <a:p>
            <a:pPr marL="0" indent="0" algn="just">
              <a:buNone/>
            </a:pPr>
            <a:r>
              <a:rPr lang="en-IN" b="1" u="sng" dirty="0"/>
              <a:t>Why are there different charges of different companies in the market for Immigration consultation?</a:t>
            </a:r>
            <a:endParaRPr lang="en-US" dirty="0"/>
          </a:p>
          <a:p>
            <a:pPr marL="0" indent="0" algn="just">
              <a:buNone/>
            </a:pPr>
            <a:r>
              <a:rPr lang="en-IN" dirty="0"/>
              <a:t>There are various companies in the market each with different working styles and so pricings may also vary. Some are old, some as new, some are licensed,  some are not. Some are awarded, some are penalised, some of them provide quality consultation, some will not some of them are start-ups ,  some of them are well established. Some of them have good records, some of them may not. Hence the pricing varies.</a:t>
            </a:r>
            <a:endParaRPr lang="en-US" dirty="0"/>
          </a:p>
          <a:p>
            <a:pPr marL="0" indent="0" algn="just">
              <a:buNone/>
            </a:pPr>
            <a:r>
              <a:rPr lang="en-IN" dirty="0"/>
              <a:t> </a:t>
            </a:r>
            <a:endParaRPr lang="en-US" dirty="0"/>
          </a:p>
          <a:p>
            <a:pPr marL="0" indent="0" algn="just">
              <a:buNone/>
            </a:pPr>
            <a:r>
              <a:rPr lang="en-IN" dirty="0"/>
              <a:t>We are a Canadian immigration registered &amp; reliable immigration company. We understand that quality consultation and services can’t be availed at cheap prices but also shouldn't be charged too high for the same .</a:t>
            </a:r>
            <a:endParaRPr lang="en-US" dirty="0"/>
          </a:p>
          <a:p>
            <a:pPr marL="0" indent="0" algn="just">
              <a:buNone/>
            </a:pPr>
            <a:r>
              <a:rPr lang="en-IN" dirty="0"/>
              <a:t>We draw on equilibrium there. Our motto is to ensure client satisfaction and we provide that with hand-holding support. We also understand that clients happiness shouldn't only be at the time of enrolment for getting to discounts rather be preserved every day after signing up for the services</a:t>
            </a:r>
            <a:endParaRPr lang="en-US" dirty="0"/>
          </a:p>
          <a:p>
            <a:pPr marL="0" indent="0" algn="just">
              <a:buNone/>
            </a:pPr>
            <a:r>
              <a:rPr lang="en-IN" dirty="0"/>
              <a:t>So we don't cut the comers while providing you quality immigration services. </a:t>
            </a:r>
            <a:endParaRPr lang="en-US" dirty="0"/>
          </a:p>
          <a:p>
            <a:pPr marL="0" indent="0" algn="just">
              <a:buNone/>
            </a:pPr>
            <a:r>
              <a:rPr lang="en-IN" b="1" dirty="0"/>
              <a:t>What is the right time to create an Express Entry profile?</a:t>
            </a:r>
            <a:endParaRPr lang="en-US" dirty="0"/>
          </a:p>
          <a:p>
            <a:pPr marL="0" indent="0" algn="just">
              <a:buNone/>
            </a:pPr>
            <a:r>
              <a:rPr lang="en-IN" b="1" dirty="0"/>
              <a:t>Answer</a:t>
            </a:r>
            <a:r>
              <a:rPr lang="en-IN" dirty="0"/>
              <a:t>-If you have made up your mind to migrate to Canada, we recommend you to create your Express Entry profile quickly! Thousands of invitations are coming every month through Express Entry PNF programs only. You shouldn't miss any draw in order to maximise your chances to get your Invitation.</a:t>
            </a:r>
            <a:endParaRPr lang="en-US" dirty="0"/>
          </a:p>
          <a:p>
            <a:pPr marL="0" indent="0" algn="just">
              <a:buNone/>
            </a:pPr>
            <a:endParaRPr lang="en-US" dirty="0"/>
          </a:p>
          <a:p>
            <a:pPr marL="0" indent="0">
              <a:buNone/>
            </a:pPr>
            <a:endParaRPr lang="en-US" dirty="0"/>
          </a:p>
        </p:txBody>
      </p:sp>
    </p:spTree>
    <p:extLst>
      <p:ext uri="{BB962C8B-B14F-4D97-AF65-F5344CB8AC3E}">
        <p14:creationId xmlns:p14="http://schemas.microsoft.com/office/powerpoint/2010/main" val="21855734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Detail: Payment Mode</a:t>
            </a:r>
            <a:endParaRPr lang="en-US" dirty="0"/>
          </a:p>
        </p:txBody>
      </p:sp>
      <p:sp>
        <p:nvSpPr>
          <p:cNvPr id="3" name="Content Placeholder 2"/>
          <p:cNvSpPr>
            <a:spLocks noGrp="1"/>
          </p:cNvSpPr>
          <p:nvPr>
            <p:ph idx="1"/>
          </p:nvPr>
        </p:nvSpPr>
        <p:spPr/>
        <p:txBody>
          <a:bodyPr/>
          <a:lstStyle/>
          <a:p>
            <a:pPr marL="0" indent="0">
              <a:buNone/>
            </a:pPr>
            <a:r>
              <a:rPr lang="en-US" dirty="0" smtClean="0"/>
              <a:t>Name: </a:t>
            </a:r>
            <a:r>
              <a:rPr lang="en-US" dirty="0" err="1" smtClean="0"/>
              <a:t>Prerna</a:t>
            </a:r>
            <a:r>
              <a:rPr lang="en-US" dirty="0" smtClean="0"/>
              <a:t> Global Immigration Service Private Limited</a:t>
            </a:r>
          </a:p>
          <a:p>
            <a:pPr marL="0" indent="0">
              <a:buNone/>
            </a:pPr>
            <a:r>
              <a:rPr lang="en-US" dirty="0" smtClean="0"/>
              <a:t>A/C No.</a:t>
            </a:r>
          </a:p>
          <a:p>
            <a:pPr marL="0" indent="0">
              <a:buNone/>
            </a:pPr>
            <a:r>
              <a:rPr lang="en-US" dirty="0" smtClean="0"/>
              <a:t>IFSC Code: </a:t>
            </a:r>
          </a:p>
          <a:p>
            <a:pPr marL="0" indent="0">
              <a:buNone/>
            </a:pPr>
            <a:r>
              <a:rPr lang="en-US" dirty="0" smtClean="0"/>
              <a:t>Swift Code:</a:t>
            </a:r>
          </a:p>
          <a:p>
            <a:pPr marL="0" indent="0">
              <a:buNone/>
            </a:pPr>
            <a:r>
              <a:rPr lang="en-US" dirty="0" err="1" smtClean="0"/>
              <a:t>Gpay</a:t>
            </a:r>
            <a:r>
              <a:rPr lang="en-US" dirty="0" smtClean="0"/>
              <a:t>/Phone/</a:t>
            </a:r>
            <a:r>
              <a:rPr lang="en-US" dirty="0" err="1" smtClean="0"/>
              <a:t>Paytm</a:t>
            </a:r>
            <a:r>
              <a:rPr lang="en-US" dirty="0" smtClean="0"/>
              <a:t>/Bharat Pay: </a:t>
            </a:r>
            <a:endParaRPr lang="en-US" dirty="0"/>
          </a:p>
        </p:txBody>
      </p:sp>
    </p:spTree>
    <p:extLst>
      <p:ext uri="{BB962C8B-B14F-4D97-AF65-F5344CB8AC3E}">
        <p14:creationId xmlns:p14="http://schemas.microsoft.com/office/powerpoint/2010/main" val="42046519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CONTACT </a:t>
            </a:r>
            <a:r>
              <a:rPr lang="en-IN" dirty="0" smtClean="0"/>
              <a:t>US</a:t>
            </a:r>
            <a:endParaRPr lang="en-US" dirty="0"/>
          </a:p>
        </p:txBody>
      </p:sp>
      <p:sp>
        <p:nvSpPr>
          <p:cNvPr id="3" name="Content Placeholder 2"/>
          <p:cNvSpPr>
            <a:spLocks noGrp="1"/>
          </p:cNvSpPr>
          <p:nvPr>
            <p:ph idx="1"/>
          </p:nvPr>
        </p:nvSpPr>
        <p:spPr/>
        <p:txBody>
          <a:bodyPr/>
          <a:lstStyle/>
          <a:p>
            <a:pPr marL="0" indent="0">
              <a:buNone/>
            </a:pPr>
            <a:r>
              <a:rPr lang="en-IN" dirty="0"/>
              <a:t> </a:t>
            </a:r>
            <a:endParaRPr lang="en-US" dirty="0"/>
          </a:p>
          <a:p>
            <a:pPr marL="0" indent="0" algn="just">
              <a:buNone/>
            </a:pPr>
            <a:r>
              <a:rPr lang="en-IN" dirty="0" smtClean="0"/>
              <a:t>Mobile No. +91-7015131577, 9811592101</a:t>
            </a:r>
            <a:endParaRPr lang="en-US" dirty="0"/>
          </a:p>
          <a:p>
            <a:pPr marL="0" indent="0" algn="just">
              <a:buNone/>
            </a:pPr>
            <a:r>
              <a:rPr lang="en-IN" u="sng" dirty="0" smtClean="0">
                <a:hlinkClick r:id="rId2"/>
              </a:rPr>
              <a:t>Website: www.prernaglobal.com</a:t>
            </a:r>
            <a:endParaRPr lang="en-US" dirty="0"/>
          </a:p>
          <a:p>
            <a:pPr marL="0" indent="0" algn="just">
              <a:buNone/>
            </a:pPr>
            <a:r>
              <a:rPr lang="en-IN" dirty="0"/>
              <a:t>EMAIL : </a:t>
            </a:r>
            <a:r>
              <a:rPr lang="en-IN" u="sng" dirty="0">
                <a:hlinkClick r:id="rId3"/>
              </a:rPr>
              <a:t>info.prernaglobal@gmail.com</a:t>
            </a:r>
            <a:endParaRPr lang="en-US" dirty="0"/>
          </a:p>
          <a:p>
            <a:pPr marL="0" indent="0" algn="just">
              <a:buNone/>
            </a:pPr>
            <a:r>
              <a:rPr lang="en-IN" dirty="0"/>
              <a:t>OFFICE :UGF 53,54 Parker </a:t>
            </a:r>
            <a:r>
              <a:rPr lang="en-IN" dirty="0" smtClean="0"/>
              <a:t>Mall</a:t>
            </a:r>
            <a:r>
              <a:rPr lang="en-IN" dirty="0"/>
              <a:t>, </a:t>
            </a:r>
            <a:r>
              <a:rPr lang="en-IN" dirty="0" err="1" smtClean="0"/>
              <a:t>Kundali</a:t>
            </a:r>
            <a:r>
              <a:rPr lang="en-IN" dirty="0" smtClean="0"/>
              <a:t>, Delhi NCR, </a:t>
            </a:r>
            <a:r>
              <a:rPr lang="en-IN" dirty="0" err="1" smtClean="0"/>
              <a:t>Sonepat</a:t>
            </a:r>
            <a:r>
              <a:rPr lang="en-IN" dirty="0" smtClean="0"/>
              <a:t> </a:t>
            </a:r>
            <a:r>
              <a:rPr lang="en-IN" dirty="0"/>
              <a:t>(HR)</a:t>
            </a:r>
            <a:endParaRPr lang="en-US" dirty="0"/>
          </a:p>
          <a:p>
            <a:endParaRPr lang="en-US" dirty="0"/>
          </a:p>
        </p:txBody>
      </p:sp>
    </p:spTree>
    <p:extLst>
      <p:ext uri="{BB962C8B-B14F-4D97-AF65-F5344CB8AC3E}">
        <p14:creationId xmlns:p14="http://schemas.microsoft.com/office/powerpoint/2010/main" val="5560270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72550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593638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502593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137412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207122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255085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29372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t>Our Vision</a:t>
            </a:r>
            <a:endParaRPr lang="en-US" b="1" dirty="0"/>
          </a:p>
        </p:txBody>
      </p:sp>
      <p:sp>
        <p:nvSpPr>
          <p:cNvPr id="3" name="Content Placeholder 2"/>
          <p:cNvSpPr>
            <a:spLocks noGrp="1"/>
          </p:cNvSpPr>
          <p:nvPr>
            <p:ph idx="1"/>
          </p:nvPr>
        </p:nvSpPr>
        <p:spPr/>
        <p:txBody>
          <a:bodyPr>
            <a:normAutofit fontScale="55000" lnSpcReduction="20000"/>
          </a:bodyPr>
          <a:lstStyle/>
          <a:p>
            <a:pPr algn="just"/>
            <a:r>
              <a:rPr lang="en-IN" dirty="0"/>
              <a:t>At </a:t>
            </a:r>
            <a:r>
              <a:rPr lang="en-IN" b="1" dirty="0" err="1"/>
              <a:t>Prerna</a:t>
            </a:r>
            <a:r>
              <a:rPr lang="en-IN" b="1" dirty="0"/>
              <a:t> Global Immigration Services</a:t>
            </a:r>
            <a:r>
              <a:rPr lang="en-IN" dirty="0"/>
              <a:t> the focus is on client satisfaction, keeping in mind the quality and the aspects of a client. With a team of Knowledgeable Immigration </a:t>
            </a:r>
            <a:r>
              <a:rPr lang="en-IN" dirty="0" smtClean="0"/>
              <a:t>Counsellors, </a:t>
            </a:r>
            <a:r>
              <a:rPr lang="en-IN" dirty="0"/>
              <a:t>we have continuously evolved from being what we were, to where we stand today. We at </a:t>
            </a:r>
            <a:r>
              <a:rPr lang="en-IN" dirty="0" err="1"/>
              <a:t>Prerna</a:t>
            </a:r>
            <a:r>
              <a:rPr lang="en-IN" dirty="0"/>
              <a:t> Global, with a team of expert </a:t>
            </a:r>
            <a:r>
              <a:rPr lang="en-IN" dirty="0" err="1"/>
              <a:t>counselors</a:t>
            </a:r>
            <a:r>
              <a:rPr lang="en-IN" dirty="0"/>
              <a:t>, deeply understand the requirements of a client to whatever extent it could take. When it comes to visa, we </a:t>
            </a:r>
            <a:r>
              <a:rPr lang="en-IN" dirty="0" err="1"/>
              <a:t>analyze</a:t>
            </a:r>
            <a:r>
              <a:rPr lang="en-IN" dirty="0"/>
              <a:t> the complete profile of a client, take into consideration their accolades and compare it with the criteria that are been set by authorities, thus helping them with their visa. If a client wants IMMIGRATE, there has never been a better option than </a:t>
            </a:r>
            <a:r>
              <a:rPr lang="en-IN" dirty="0" err="1"/>
              <a:t>Prerna</a:t>
            </a:r>
            <a:r>
              <a:rPr lang="en-IN" dirty="0"/>
              <a:t> Global.</a:t>
            </a:r>
            <a:endParaRPr lang="en-US" dirty="0"/>
          </a:p>
          <a:p>
            <a:pPr algn="just"/>
            <a:r>
              <a:rPr lang="en-IN" dirty="0"/>
              <a:t>We have efficiently walked 'a distant mile', which has made us climb the ninth sky! We promise to serve best immigration solutions with quality and assurance. We never make our clients visualize the false dreams, rather work on facts, staying updated with the rules and regulations of the immigration, deliver the guaranteed visas.</a:t>
            </a:r>
            <a:endParaRPr lang="en-US" dirty="0"/>
          </a:p>
          <a:p>
            <a:pPr algn="just"/>
            <a:r>
              <a:rPr lang="en-IN" dirty="0"/>
              <a:t>We have comparatively been faster than what it actually takes for an application to get assessed, with our friendly workplace environment; we never make the client feel what it actually takes for the processing. We believe to work in intense and challenging mind-sets, gaining firmness and a gigantic experience, making us a big name when it comes to being an immigration consultant.</a:t>
            </a:r>
            <a:endParaRPr lang="en-US" dirty="0"/>
          </a:p>
          <a:p>
            <a:pPr marL="0" indent="0">
              <a:buNone/>
            </a:pPr>
            <a:endParaRPr lang="en-US" dirty="0"/>
          </a:p>
        </p:txBody>
      </p:sp>
    </p:spTree>
    <p:extLst>
      <p:ext uri="{BB962C8B-B14F-4D97-AF65-F5344CB8AC3E}">
        <p14:creationId xmlns:p14="http://schemas.microsoft.com/office/powerpoint/2010/main" val="35771002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224097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827460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7832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IN" dirty="0"/>
              <a:t>India to position themselves successfully in the global landscape. The company’s vision is to make global education dreams come true with our committed and trusted, immigration and Consultancy, guidance and best visa provider. We devise Overseas education that is of the highest quality to aspiring students.</a:t>
            </a:r>
            <a:endParaRPr lang="en-US" dirty="0"/>
          </a:p>
          <a:p>
            <a:pPr algn="just"/>
            <a:r>
              <a:rPr lang="en-IN" dirty="0"/>
              <a:t>We are here to drive the youth to discover their potential; a potential that will make the world value them. Ours envision being the most trusted name in Education &amp; Career, </a:t>
            </a:r>
            <a:r>
              <a:rPr lang="en-IN" dirty="0" err="1"/>
              <a:t>Prerna</a:t>
            </a:r>
            <a:r>
              <a:rPr lang="en-IN" dirty="0"/>
              <a:t> Global Immigration</a:t>
            </a:r>
            <a:r>
              <a:rPr lang="en-IN" b="1" dirty="0"/>
              <a:t> </a:t>
            </a:r>
            <a:r>
              <a:rPr lang="en-IN" dirty="0"/>
              <a:t>and Consultancy offering comprehensive 24*7 support Immigration and Consultancy mechanism sans all hassles and financial worries.</a:t>
            </a:r>
            <a:endParaRPr lang="en-US" dirty="0"/>
          </a:p>
          <a:p>
            <a:pPr marL="0" indent="0">
              <a:buNone/>
            </a:pPr>
            <a:endParaRPr lang="en-US" dirty="0"/>
          </a:p>
        </p:txBody>
      </p:sp>
    </p:spTree>
    <p:extLst>
      <p:ext uri="{BB962C8B-B14F-4D97-AF65-F5344CB8AC3E}">
        <p14:creationId xmlns:p14="http://schemas.microsoft.com/office/powerpoint/2010/main" val="3158383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t>Our </a:t>
            </a:r>
            <a:r>
              <a:rPr lang="en-IN" b="1" u="sng" dirty="0" smtClean="0"/>
              <a:t>Mission</a:t>
            </a:r>
            <a:endParaRPr lang="en-US" dirty="0"/>
          </a:p>
        </p:txBody>
      </p:sp>
      <p:sp>
        <p:nvSpPr>
          <p:cNvPr id="3" name="Content Placeholder 2"/>
          <p:cNvSpPr>
            <a:spLocks noGrp="1"/>
          </p:cNvSpPr>
          <p:nvPr>
            <p:ph idx="1"/>
          </p:nvPr>
        </p:nvSpPr>
        <p:spPr/>
        <p:txBody>
          <a:bodyPr>
            <a:normAutofit fontScale="55000" lnSpcReduction="20000"/>
          </a:bodyPr>
          <a:lstStyle/>
          <a:p>
            <a:r>
              <a:rPr lang="en-IN" dirty="0"/>
              <a:t>We aspire to be the best, most reliable and most preferred brand in Immigration Consultancy.</a:t>
            </a:r>
            <a:br>
              <a:rPr lang="en-IN" dirty="0"/>
            </a:br>
            <a:r>
              <a:rPr lang="en-IN" b="1" dirty="0"/>
              <a:t>Our aim is</a:t>
            </a:r>
            <a:r>
              <a:rPr lang="en-IN" dirty="0"/>
              <a:t> –</a:t>
            </a:r>
            <a:endParaRPr lang="en-US" dirty="0"/>
          </a:p>
          <a:p>
            <a:pPr lvl="0"/>
            <a:r>
              <a:rPr lang="en-IN" dirty="0"/>
              <a:t>To clear all the doubts and myths of students about overseas education through our </a:t>
            </a:r>
            <a:r>
              <a:rPr lang="en-IN" dirty="0" err="1"/>
              <a:t>counseling</a:t>
            </a:r>
            <a:r>
              <a:rPr lang="en-IN" dirty="0"/>
              <a:t> services</a:t>
            </a:r>
            <a:endParaRPr lang="en-US" dirty="0"/>
          </a:p>
          <a:p>
            <a:pPr lvl="0"/>
            <a:r>
              <a:rPr lang="en-IN" dirty="0"/>
              <a:t>To recommend right course of study for the right candidate through </a:t>
            </a:r>
            <a:r>
              <a:rPr lang="en-IN" dirty="0" err="1"/>
              <a:t>analyzing</a:t>
            </a:r>
            <a:r>
              <a:rPr lang="en-IN" dirty="0"/>
              <a:t> their skill, competency and financial background</a:t>
            </a:r>
            <a:endParaRPr lang="en-US" dirty="0"/>
          </a:p>
          <a:p>
            <a:pPr lvl="0"/>
            <a:r>
              <a:rPr lang="en-IN" dirty="0"/>
              <a:t>To Provide our clients with best-in-class immigration services that exceed clients’ expectations</a:t>
            </a:r>
            <a:endParaRPr lang="en-US" dirty="0"/>
          </a:p>
          <a:p>
            <a:pPr lvl="0"/>
            <a:r>
              <a:rPr lang="en-IN" dirty="0"/>
              <a:t>To be fully accountable and responsible for service delivery to uphold the trust of millions</a:t>
            </a:r>
            <a:endParaRPr lang="en-US" dirty="0"/>
          </a:p>
          <a:p>
            <a:pPr lvl="0"/>
            <a:r>
              <a:rPr lang="en-IN" dirty="0"/>
              <a:t>To keep abreast with changes happening in the world and continuously improve our solutions for maximum gains of our client</a:t>
            </a:r>
            <a:endParaRPr lang="en-US" dirty="0"/>
          </a:p>
          <a:p>
            <a:pPr lvl="0"/>
            <a:r>
              <a:rPr lang="en-IN" dirty="0"/>
              <a:t>To be open and transparent with our stakeholders</a:t>
            </a:r>
            <a:endParaRPr lang="en-US" dirty="0"/>
          </a:p>
          <a:p>
            <a:pPr lvl="0"/>
            <a:r>
              <a:rPr lang="en-IN" dirty="0"/>
              <a:t>To pay back to the society by associating with education and other socio-economic causes through our CSR activities</a:t>
            </a:r>
            <a:endParaRPr lang="en-US" dirty="0"/>
          </a:p>
          <a:p>
            <a:pPr lvl="0"/>
            <a:r>
              <a:rPr lang="en-IN" dirty="0"/>
              <a:t>Thus making us the North India’s Number One Company in Education &amp; Career Immigration offering 360-degree so</a:t>
            </a:r>
            <a:endParaRPr lang="en-US" dirty="0"/>
          </a:p>
          <a:p>
            <a:pPr marL="0" indent="0">
              <a:buNone/>
            </a:pPr>
            <a:endParaRPr lang="en-US" dirty="0"/>
          </a:p>
        </p:txBody>
      </p:sp>
    </p:spTree>
    <p:extLst>
      <p:ext uri="{BB962C8B-B14F-4D97-AF65-F5344CB8AC3E}">
        <p14:creationId xmlns:p14="http://schemas.microsoft.com/office/powerpoint/2010/main" val="825129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t> Our </a:t>
            </a:r>
            <a:r>
              <a:rPr lang="en-IN" b="1" u="sng" dirty="0" smtClean="0"/>
              <a:t>Services</a:t>
            </a:r>
            <a:endParaRPr lang="en-US" dirty="0"/>
          </a:p>
        </p:txBody>
      </p:sp>
      <p:sp>
        <p:nvSpPr>
          <p:cNvPr id="3" name="Content Placeholder 2"/>
          <p:cNvSpPr>
            <a:spLocks noGrp="1"/>
          </p:cNvSpPr>
          <p:nvPr>
            <p:ph idx="1"/>
          </p:nvPr>
        </p:nvSpPr>
        <p:spPr/>
        <p:txBody>
          <a:bodyPr>
            <a:normAutofit lnSpcReduction="10000"/>
          </a:bodyPr>
          <a:lstStyle/>
          <a:p>
            <a:pPr lvl="0"/>
            <a:r>
              <a:rPr lang="en-IN" dirty="0"/>
              <a:t>Education  Visa / Study Visa</a:t>
            </a:r>
            <a:endParaRPr lang="en-US" dirty="0"/>
          </a:p>
          <a:p>
            <a:pPr lvl="0"/>
            <a:r>
              <a:rPr lang="en-IN" dirty="0"/>
              <a:t>Work VISA</a:t>
            </a:r>
            <a:endParaRPr lang="en-US" dirty="0"/>
          </a:p>
          <a:p>
            <a:pPr lvl="0"/>
            <a:r>
              <a:rPr lang="en-IN" dirty="0"/>
              <a:t>Permanent Residency</a:t>
            </a:r>
            <a:endParaRPr lang="en-US" dirty="0"/>
          </a:p>
          <a:p>
            <a:pPr lvl="0"/>
            <a:r>
              <a:rPr lang="en-IN" dirty="0"/>
              <a:t>Tourist Visa</a:t>
            </a:r>
            <a:endParaRPr lang="en-US" dirty="0"/>
          </a:p>
          <a:p>
            <a:pPr lvl="0"/>
            <a:r>
              <a:rPr lang="en-IN" dirty="0"/>
              <a:t>Research Visa</a:t>
            </a:r>
            <a:endParaRPr lang="en-US" dirty="0"/>
          </a:p>
          <a:p>
            <a:pPr lvl="0"/>
            <a:r>
              <a:rPr lang="en-IN" dirty="0"/>
              <a:t>Business Visa</a:t>
            </a:r>
            <a:endParaRPr lang="en-US" dirty="0"/>
          </a:p>
          <a:p>
            <a:pPr lvl="0"/>
            <a:r>
              <a:rPr lang="en-IN" dirty="0"/>
              <a:t>Medical Visa</a:t>
            </a:r>
            <a:endParaRPr lang="en-US" dirty="0"/>
          </a:p>
          <a:p>
            <a:pPr lvl="0"/>
            <a:r>
              <a:rPr lang="en-IN" dirty="0"/>
              <a:t>Family Visa</a:t>
            </a:r>
            <a:endParaRPr lang="en-US" dirty="0"/>
          </a:p>
          <a:p>
            <a:endParaRPr lang="en-US" dirty="0"/>
          </a:p>
        </p:txBody>
      </p:sp>
    </p:spTree>
    <p:extLst>
      <p:ext uri="{BB962C8B-B14F-4D97-AF65-F5344CB8AC3E}">
        <p14:creationId xmlns:p14="http://schemas.microsoft.com/office/powerpoint/2010/main" val="809538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smtClean="0"/>
              <a:t>Country</a:t>
            </a:r>
            <a:endParaRPr lang="en-US" dirty="0"/>
          </a:p>
        </p:txBody>
      </p:sp>
      <p:sp>
        <p:nvSpPr>
          <p:cNvPr id="3" name="Content Placeholder 2"/>
          <p:cNvSpPr>
            <a:spLocks noGrp="1"/>
          </p:cNvSpPr>
          <p:nvPr>
            <p:ph idx="1"/>
          </p:nvPr>
        </p:nvSpPr>
        <p:spPr/>
        <p:txBody>
          <a:bodyPr>
            <a:normAutofit fontScale="55000" lnSpcReduction="20000"/>
          </a:bodyPr>
          <a:lstStyle/>
          <a:p>
            <a:endParaRPr lang="en-IN" dirty="0"/>
          </a:p>
          <a:p>
            <a:r>
              <a:rPr lang="en-IN" dirty="0"/>
              <a:t>Australia</a:t>
            </a:r>
            <a:endParaRPr lang="en-US" dirty="0"/>
          </a:p>
          <a:p>
            <a:r>
              <a:rPr lang="en-IN" dirty="0"/>
              <a:t>Canada</a:t>
            </a:r>
            <a:endParaRPr lang="en-US" dirty="0"/>
          </a:p>
          <a:p>
            <a:r>
              <a:rPr lang="en-IN" dirty="0"/>
              <a:t>USA</a:t>
            </a:r>
            <a:endParaRPr lang="en-US" dirty="0"/>
          </a:p>
          <a:p>
            <a:r>
              <a:rPr lang="en-IN" dirty="0"/>
              <a:t>New Zealand</a:t>
            </a:r>
            <a:endParaRPr lang="en-US" dirty="0"/>
          </a:p>
          <a:p>
            <a:r>
              <a:rPr lang="en-IN" dirty="0"/>
              <a:t>UK</a:t>
            </a:r>
            <a:endParaRPr lang="en-US" dirty="0"/>
          </a:p>
          <a:p>
            <a:r>
              <a:rPr lang="en-IN" dirty="0"/>
              <a:t>Germany</a:t>
            </a:r>
            <a:endParaRPr lang="en-US" dirty="0"/>
          </a:p>
          <a:p>
            <a:r>
              <a:rPr lang="en-IN" dirty="0"/>
              <a:t>Finland</a:t>
            </a:r>
            <a:endParaRPr lang="en-US" dirty="0"/>
          </a:p>
          <a:p>
            <a:r>
              <a:rPr lang="en-IN" dirty="0" smtClean="0"/>
              <a:t>Ireland</a:t>
            </a:r>
            <a:endParaRPr lang="en-US" dirty="0"/>
          </a:p>
          <a:p>
            <a:r>
              <a:rPr lang="en-IN" dirty="0"/>
              <a:t>Malta</a:t>
            </a:r>
            <a:endParaRPr lang="en-US" dirty="0"/>
          </a:p>
          <a:p>
            <a:r>
              <a:rPr lang="en-IN" dirty="0"/>
              <a:t>France</a:t>
            </a:r>
            <a:endParaRPr lang="en-US" dirty="0"/>
          </a:p>
          <a:p>
            <a:r>
              <a:rPr lang="en-IN" dirty="0"/>
              <a:t>Italy</a:t>
            </a:r>
            <a:endParaRPr lang="en-US" dirty="0"/>
          </a:p>
          <a:p>
            <a:r>
              <a:rPr lang="en-IN" dirty="0"/>
              <a:t>Slovenia</a:t>
            </a:r>
            <a:endParaRPr lang="en-US" dirty="0"/>
          </a:p>
          <a:p>
            <a:r>
              <a:rPr lang="en-IN" dirty="0"/>
              <a:t>Spain</a:t>
            </a:r>
            <a:endParaRPr lang="en-US" dirty="0"/>
          </a:p>
          <a:p>
            <a:r>
              <a:rPr lang="en-IN" dirty="0"/>
              <a:t>Singapore</a:t>
            </a:r>
            <a:endParaRPr lang="en-US" dirty="0"/>
          </a:p>
          <a:p>
            <a:r>
              <a:rPr lang="en-IN" dirty="0"/>
              <a:t>Malaysia</a:t>
            </a:r>
            <a:endParaRPr lang="en-US" dirty="0"/>
          </a:p>
          <a:p>
            <a:pPr marL="0" indent="0">
              <a:buNone/>
            </a:pPr>
            <a:endParaRPr lang="en-US" dirty="0"/>
          </a:p>
        </p:txBody>
      </p:sp>
    </p:spTree>
    <p:extLst>
      <p:ext uri="{BB962C8B-B14F-4D97-AF65-F5344CB8AC3E}">
        <p14:creationId xmlns:p14="http://schemas.microsoft.com/office/powerpoint/2010/main" val="1655826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2248</Words>
  <Application>Microsoft Office PowerPoint</Application>
  <PresentationFormat>On-screen Show (4:3)</PresentationFormat>
  <Paragraphs>403</Paragraphs>
  <Slides>52</Slides>
  <Notes>1</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PRERNA IMMIGRATION SERVICE PRIVATE LIMITED CIN No: </vt:lpstr>
      <vt:lpstr>Contents </vt:lpstr>
      <vt:lpstr>About Us</vt:lpstr>
      <vt:lpstr> Why Choose Prerna Global Immigration Service Private Limited </vt:lpstr>
      <vt:lpstr>Our Vision</vt:lpstr>
      <vt:lpstr>Continue…</vt:lpstr>
      <vt:lpstr>Our Mission</vt:lpstr>
      <vt:lpstr> Our Services</vt:lpstr>
      <vt:lpstr>Country</vt:lpstr>
      <vt:lpstr>Courses</vt:lpstr>
      <vt:lpstr>Continue…</vt:lpstr>
      <vt:lpstr>Continue…</vt:lpstr>
      <vt:lpstr>Continue…</vt:lpstr>
      <vt:lpstr>Our consultancy services for study abroad</vt:lpstr>
      <vt:lpstr>OUR SERVICES</vt:lpstr>
      <vt:lpstr>Student Visa Requirements Documents</vt:lpstr>
      <vt:lpstr>Documentation</vt:lpstr>
      <vt:lpstr>Test required ONLY ONE TEST REQUIRE</vt:lpstr>
      <vt:lpstr>Qualification</vt:lpstr>
      <vt:lpstr>Training </vt:lpstr>
      <vt:lpstr>Italy Education Packages and Facilities </vt:lpstr>
      <vt:lpstr>Singapore Education Packages and Facilities </vt:lpstr>
      <vt:lpstr>Australia Education Packages and Facilities </vt:lpstr>
      <vt:lpstr>CANADA Education Packages and Facilities </vt:lpstr>
      <vt:lpstr>USA Education Packages and Facilities </vt:lpstr>
      <vt:lpstr>Russia Education Packages and Facilities </vt:lpstr>
      <vt:lpstr>China Education Packages and Facilities </vt:lpstr>
      <vt:lpstr>Germany  Education Packages and Facilities </vt:lpstr>
      <vt:lpstr>100% Guaranteed visas Exclusive from Prerna Tours and Travels </vt:lpstr>
      <vt:lpstr>PR Visa solutions</vt:lpstr>
      <vt:lpstr>  SILVER PACKAGE                                              ₹ 150,000+Taxes Time Duration: 15 months </vt:lpstr>
      <vt:lpstr> GOLD PACKAGE                                              ₹ 2,00,000+Taxes Time Duration: 18 months </vt:lpstr>
      <vt:lpstr>Premium PACKAGE                                        ₹2,50,000+Taxes Time Duration: 24 months </vt:lpstr>
      <vt:lpstr>Elite PACKAGE                                                    ₹3,00,000+Taxes Time Duration: 36 months </vt:lpstr>
      <vt:lpstr>Royale PACKAGE                                                 ₹5,00,000+Taxes Time Duration: Lifetime (upto validity of documents) </vt:lpstr>
      <vt:lpstr>Why Hire an Consultant for Your abroad Visa Application? </vt:lpstr>
      <vt:lpstr>Reasons for Hiring an immigration Consultant </vt:lpstr>
      <vt:lpstr>Continue…</vt:lpstr>
      <vt:lpstr>Work permit and visa solutions </vt:lpstr>
      <vt:lpstr>Continue…</vt:lpstr>
      <vt:lpstr>Account Detail: Payment Mode</vt:lpstr>
      <vt:lpstr>CONTACT 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PRERNA IMMIGRATION SERVICE PRIVATE LIMITED</dc:title>
  <dc:creator>admin</dc:creator>
  <cp:lastModifiedBy>admin</cp:lastModifiedBy>
  <cp:revision>23</cp:revision>
  <dcterms:created xsi:type="dcterms:W3CDTF">2023-03-31T00:45:25Z</dcterms:created>
  <dcterms:modified xsi:type="dcterms:W3CDTF">2023-04-01T09:16:41Z</dcterms:modified>
</cp:coreProperties>
</file>