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324" r:id="rId5"/>
    <p:sldId id="286" r:id="rId6"/>
    <p:sldId id="287" r:id="rId7"/>
    <p:sldId id="285" r:id="rId8"/>
    <p:sldId id="262" r:id="rId9"/>
    <p:sldId id="297" r:id="rId10"/>
    <p:sldId id="298" r:id="rId11"/>
    <p:sldId id="299" r:id="rId12"/>
    <p:sldId id="300" r:id="rId13"/>
    <p:sldId id="301" r:id="rId14"/>
    <p:sldId id="323" r:id="rId15"/>
    <p:sldId id="261" r:id="rId16"/>
    <p:sldId id="302" r:id="rId17"/>
    <p:sldId id="303" r:id="rId18"/>
    <p:sldId id="304" r:id="rId19"/>
    <p:sldId id="318" r:id="rId20"/>
    <p:sldId id="319" r:id="rId21"/>
    <p:sldId id="322" r:id="rId22"/>
    <p:sldId id="294" r:id="rId23"/>
    <p:sldId id="32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74F"/>
    <a:srgbClr val="F4EBE8"/>
    <a:srgbClr val="F2DBA5"/>
    <a:srgbClr val="E9C46A"/>
    <a:srgbClr val="2A9D8F"/>
    <a:srgbClr val="264653"/>
    <a:srgbClr val="282828"/>
    <a:srgbClr val="C9ABA7"/>
    <a:srgbClr val="F15574"/>
    <a:srgbClr val="97EF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99" autoAdjust="0"/>
  </p:normalViewPr>
  <p:slideViewPr>
    <p:cSldViewPr snapToGrid="0" snapToObjects="1" showGuides="1">
      <p:cViewPr varScale="1">
        <p:scale>
          <a:sx n="60" d="100"/>
          <a:sy n="60" d="100"/>
        </p:scale>
        <p:origin x="908" y="48"/>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0"/>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CTGAN</c:v>
                </c:pt>
              </c:strCache>
            </c:strRef>
          </c:tx>
          <c:spPr>
            <a:solidFill>
              <a:schemeClr val="tx2">
                <a:alpha val="99000"/>
              </a:schemeClr>
            </a:solidFill>
            <a:ln>
              <a:noFill/>
            </a:ln>
            <a:effectLst/>
            <a:sp3d/>
          </c:spPr>
          <c:invertIfNegative val="0"/>
          <c:dLbls>
            <c:dLbl>
              <c:idx val="0"/>
              <c:layout>
                <c:manualLayout>
                  <c:x val="6.9264069264068414E-3"/>
                  <c:y val="0.2808088178390987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8B4-42F7-86E6-92E085A25640}"/>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effectLst>
                      <a:outerShdw blurRad="38100" dist="38100" dir="2700000" algn="tl">
                        <a:srgbClr val="000000">
                          <a:alpha val="43137"/>
                        </a:srgbClr>
                      </a:outerShdw>
                    </a:effectLst>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Data Quality </c:v>
                </c:pt>
              </c:strCache>
            </c:strRef>
          </c:cat>
          <c:val>
            <c:numRef>
              <c:f>Sheet1!$B$2</c:f>
              <c:numCache>
                <c:formatCode>0.00%</c:formatCode>
                <c:ptCount val="1"/>
                <c:pt idx="0">
                  <c:v>0.77959999999999996</c:v>
                </c:pt>
              </c:numCache>
            </c:numRef>
          </c:val>
          <c:extLst>
            <c:ext xmlns:c16="http://schemas.microsoft.com/office/drawing/2014/chart" uri="{C3380CC4-5D6E-409C-BE32-E72D297353CC}">
              <c16:uniqueId val="{00000000-7222-4864-9A92-C5D990DF2D33}"/>
            </c:ext>
          </c:extLst>
        </c:ser>
        <c:ser>
          <c:idx val="1"/>
          <c:order val="1"/>
          <c:tx>
            <c:strRef>
              <c:f>Sheet1!$C$1</c:f>
              <c:strCache>
                <c:ptCount val="1"/>
                <c:pt idx="0">
                  <c:v>TVAE</c:v>
                </c:pt>
              </c:strCache>
            </c:strRef>
          </c:tx>
          <c:spPr>
            <a:solidFill>
              <a:schemeClr val="accent2"/>
            </a:solidFill>
            <a:ln>
              <a:noFill/>
            </a:ln>
            <a:effectLst/>
            <a:sp3d/>
          </c:spPr>
          <c:invertIfNegative val="0"/>
          <c:dLbls>
            <c:dLbl>
              <c:idx val="0"/>
              <c:layout>
                <c:manualLayout>
                  <c:x val="3.4632034632034632E-3"/>
                  <c:y val="0.3815337198900798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8B4-42F7-86E6-92E085A25640}"/>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effectLst>
                      <a:outerShdw blurRad="38100" dist="38100" dir="2700000" algn="tl">
                        <a:srgbClr val="000000">
                          <a:alpha val="43137"/>
                        </a:srgbClr>
                      </a:outerShdw>
                    </a:effectLst>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Data Quality </c:v>
                </c:pt>
              </c:strCache>
            </c:strRef>
          </c:cat>
          <c:val>
            <c:numRef>
              <c:f>Sheet1!$C$2</c:f>
              <c:numCache>
                <c:formatCode>0.00%</c:formatCode>
                <c:ptCount val="1"/>
                <c:pt idx="0">
                  <c:v>0.93220000000000003</c:v>
                </c:pt>
              </c:numCache>
            </c:numRef>
          </c:val>
          <c:extLst>
            <c:ext xmlns:c16="http://schemas.microsoft.com/office/drawing/2014/chart" uri="{C3380CC4-5D6E-409C-BE32-E72D297353CC}">
              <c16:uniqueId val="{00000001-7222-4864-9A92-C5D990DF2D33}"/>
            </c:ext>
          </c:extLst>
        </c:ser>
        <c:ser>
          <c:idx val="2"/>
          <c:order val="2"/>
          <c:tx>
            <c:strRef>
              <c:f>Sheet1!$D$1</c:f>
              <c:strCache>
                <c:ptCount val="1"/>
                <c:pt idx="0">
                  <c:v>GaussianCopula</c:v>
                </c:pt>
              </c:strCache>
            </c:strRef>
          </c:tx>
          <c:spPr>
            <a:solidFill>
              <a:schemeClr val="accent3"/>
            </a:solidFill>
            <a:ln>
              <a:noFill/>
            </a:ln>
            <a:effectLst/>
            <a:sp3d/>
          </c:spPr>
          <c:invertIfNegative val="0"/>
          <c:dLbls>
            <c:dLbl>
              <c:idx val="0"/>
              <c:layout>
                <c:manualLayout>
                  <c:x val="1.154401154401239E-3"/>
                  <c:y val="0.3906905291674417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8B4-42F7-86E6-92E085A25640}"/>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effectLst>
                      <a:outerShdw blurRad="38100" dist="38100" dir="2700000" algn="tl">
                        <a:srgbClr val="000000">
                          <a:alpha val="43137"/>
                        </a:srgbClr>
                      </a:outerShdw>
                    </a:effectLst>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Data Quality </c:v>
                </c:pt>
              </c:strCache>
            </c:strRef>
          </c:cat>
          <c:val>
            <c:numRef>
              <c:f>Sheet1!$D$2</c:f>
              <c:numCache>
                <c:formatCode>0.00%</c:formatCode>
                <c:ptCount val="1"/>
                <c:pt idx="0">
                  <c:v>0.9456</c:v>
                </c:pt>
              </c:numCache>
            </c:numRef>
          </c:val>
          <c:extLst>
            <c:ext xmlns:c16="http://schemas.microsoft.com/office/drawing/2014/chart" uri="{C3380CC4-5D6E-409C-BE32-E72D297353CC}">
              <c16:uniqueId val="{00000002-7222-4864-9A92-C5D990DF2D33}"/>
            </c:ext>
          </c:extLst>
        </c:ser>
        <c:dLbls>
          <c:showLegendKey val="0"/>
          <c:showVal val="0"/>
          <c:showCatName val="0"/>
          <c:showSerName val="0"/>
          <c:showPercent val="0"/>
          <c:showBubbleSize val="0"/>
        </c:dLbls>
        <c:gapWidth val="182"/>
        <c:shape val="box"/>
        <c:axId val="1238477584"/>
        <c:axId val="1238481520"/>
        <c:axId val="0"/>
      </c:bar3DChart>
      <c:catAx>
        <c:axId val="123847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Condensed Light" panose="020B0306020202040204" pitchFamily="34" charset="0"/>
                <a:ea typeface="+mn-ea"/>
                <a:cs typeface="+mn-cs"/>
              </a:defRPr>
            </a:pPr>
            <a:endParaRPr lang="en-US"/>
          </a:p>
        </c:txPr>
        <c:crossAx val="1238481520"/>
        <c:crossesAt val="0"/>
        <c:auto val="1"/>
        <c:lblAlgn val="ctr"/>
        <c:lblOffset val="100"/>
        <c:noMultiLvlLbl val="0"/>
      </c:catAx>
      <c:valAx>
        <c:axId val="12384815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1238477584"/>
        <c:crosses val="autoZero"/>
        <c:crossBetween val="between"/>
      </c:valAx>
      <c:spPr>
        <a:noFill/>
        <a:ln>
          <a:noFill/>
        </a:ln>
        <a:effectLst/>
      </c:spPr>
    </c:plotArea>
    <c:legend>
      <c:legendPos val="b"/>
      <c:layout>
        <c:manualLayout>
          <c:xMode val="edge"/>
          <c:yMode val="edge"/>
          <c:x val="0.3418250900455625"/>
          <c:y val="0.88193315865698219"/>
          <c:w val="0.33943784299689816"/>
          <c:h val="0.11806684134301791"/>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Univers Condensed Light" panose="020B030602020204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5/21/2025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980D3DFC-11A7-4DDF-8AEE-A5ACE051EBF3}" type="slidenum">
              <a:rPr lang="en-US" smtClean="0"/>
              <a:t>2</a:t>
            </a:fld>
            <a:endParaRPr lang="en-US" dirty="0"/>
          </a:p>
        </p:txBody>
      </p:sp>
    </p:spTree>
    <p:extLst>
      <p:ext uri="{BB962C8B-B14F-4D97-AF65-F5344CB8AC3E}">
        <p14:creationId xmlns:p14="http://schemas.microsoft.com/office/powerpoint/2010/main" val="700607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980D3DFC-11A7-4DDF-8AEE-A5ACE051EBF3}" type="slidenum">
              <a:rPr lang="en-US" smtClean="0"/>
              <a:t>5</a:t>
            </a:fld>
            <a:endParaRPr lang="en-US" dirty="0"/>
          </a:p>
        </p:txBody>
      </p:sp>
    </p:spTree>
    <p:extLst>
      <p:ext uri="{BB962C8B-B14F-4D97-AF65-F5344CB8AC3E}">
        <p14:creationId xmlns:p14="http://schemas.microsoft.com/office/powerpoint/2010/main" val="2569843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84391-4A21-352D-62C5-64849A4201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4BFA80-5433-933F-DF71-34DD0A53A6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4C7897-C3E2-EF5E-1FE6-D27897147E49}"/>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A0B8D276-7A5A-2A4F-A5FD-FDBB68F2B2DD}"/>
              </a:ext>
            </a:extLst>
          </p:cNvPr>
          <p:cNvSpPr>
            <a:spLocks noGrp="1"/>
          </p:cNvSpPr>
          <p:nvPr>
            <p:ph type="sldNum" sz="quarter" idx="5"/>
          </p:nvPr>
        </p:nvSpPr>
        <p:spPr/>
        <p:txBody>
          <a:bodyPr/>
          <a:lstStyle/>
          <a:p>
            <a:fld id="{980D3DFC-11A7-4DDF-8AEE-A5ACE051EBF3}" type="slidenum">
              <a:rPr lang="en-US" smtClean="0"/>
              <a:t>11</a:t>
            </a:fld>
            <a:endParaRPr lang="en-US" dirty="0"/>
          </a:p>
        </p:txBody>
      </p:sp>
    </p:spTree>
    <p:extLst>
      <p:ext uri="{BB962C8B-B14F-4D97-AF65-F5344CB8AC3E}">
        <p14:creationId xmlns:p14="http://schemas.microsoft.com/office/powerpoint/2010/main" val="428056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574F"/>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BE9A7A7-DFDB-978E-182D-473FD4E89724}"/>
              </a:ext>
            </a:extLst>
          </p:cNvPr>
          <p:cNvSpPr>
            <a:spLocks noGrp="1"/>
          </p:cNvSpPr>
          <p:nvPr>
            <p:ph type="title"/>
          </p:nvPr>
        </p:nvSpPr>
        <p:spPr>
          <a:xfrm>
            <a:off x="1139952" y="1962275"/>
            <a:ext cx="9912096" cy="1820962"/>
          </a:xfrm>
        </p:spPr>
        <p:txBody>
          <a:bodyPr/>
          <a:lstStyle/>
          <a:p>
            <a:r>
              <a:rPr lang="en-US" sz="9600" dirty="0">
                <a:solidFill>
                  <a:schemeClr val="bg1"/>
                </a:solidFill>
              </a:rPr>
              <a:t>Synthetic Data</a:t>
            </a:r>
          </a:p>
        </p:txBody>
      </p:sp>
      <p:sp>
        <p:nvSpPr>
          <p:cNvPr id="10" name="Slide Number Placeholder 2">
            <a:extLst>
              <a:ext uri="{FF2B5EF4-FFF2-40B4-BE49-F238E27FC236}">
                <a16:creationId xmlns:a16="http://schemas.microsoft.com/office/drawing/2014/main" id="{D82A55F8-AFAB-D53F-6E2D-11D9532D37F8}"/>
              </a:ext>
            </a:extLst>
          </p:cNvPr>
          <p:cNvSpPr>
            <a:spLocks noGrp="1"/>
          </p:cNvSpPr>
          <p:nvPr>
            <p:ph type="sldNum" sz="quarter" idx="12"/>
          </p:nvPr>
        </p:nvSpPr>
        <p:spPr>
          <a:xfrm>
            <a:off x="838200" y="6400904"/>
            <a:ext cx="365760" cy="246888"/>
          </a:xfrm>
        </p:spPr>
        <p:txBody>
          <a:bodyPr/>
          <a:lstStyle/>
          <a:p>
            <a:pPr>
              <a:spcAft>
                <a:spcPts val="600"/>
              </a:spcAft>
            </a:pPr>
            <a:fld id="{8D0AFDD5-844D-364D-8AEC-50CF4D36D55D}" type="slidenum">
              <a:rPr lang="en-US" noProof="0" smtClean="0"/>
              <a:pPr>
                <a:spcAft>
                  <a:spcPts val="600"/>
                </a:spcAft>
              </a:pPr>
              <a:t>1</a:t>
            </a:fld>
            <a:endParaRPr lang="en-US" noProof="0"/>
          </a:p>
        </p:txBody>
      </p:sp>
      <p:sp>
        <p:nvSpPr>
          <p:cNvPr id="12" name="Footer Placeholder 3">
            <a:extLst>
              <a:ext uri="{FF2B5EF4-FFF2-40B4-BE49-F238E27FC236}">
                <a16:creationId xmlns:a16="http://schemas.microsoft.com/office/drawing/2014/main" id="{1549071D-2F7A-D537-CF8A-9037304B7447}"/>
              </a:ext>
            </a:extLst>
          </p:cNvPr>
          <p:cNvSpPr>
            <a:spLocks noGrp="1"/>
          </p:cNvSpPr>
          <p:nvPr>
            <p:ph type="ftr" sz="quarter" idx="11"/>
          </p:nvPr>
        </p:nvSpPr>
        <p:spPr>
          <a:xfrm>
            <a:off x="5364480" y="6400904"/>
            <a:ext cx="1463040" cy="246888"/>
          </a:xfrm>
        </p:spPr>
        <p:txBody>
          <a:bodyPr/>
          <a:lstStyle/>
          <a:p>
            <a:pPr>
              <a:spcAft>
                <a:spcPts val="600"/>
              </a:spcAft>
            </a:pPr>
            <a:r>
              <a:rPr lang="en-US" noProof="0"/>
              <a:t>Synthetic Data</a:t>
            </a:r>
            <a:endParaRPr lang="en-US" noProof="0" dirty="0"/>
          </a:p>
        </p:txBody>
      </p:sp>
      <p:sp>
        <p:nvSpPr>
          <p:cNvPr id="14" name="Date Placeholder 4">
            <a:extLst>
              <a:ext uri="{FF2B5EF4-FFF2-40B4-BE49-F238E27FC236}">
                <a16:creationId xmlns:a16="http://schemas.microsoft.com/office/drawing/2014/main" id="{6AB7A099-45D9-9F12-0F06-B3E7914F4A53}"/>
              </a:ext>
            </a:extLst>
          </p:cNvPr>
          <p:cNvSpPr>
            <a:spLocks noGrp="1"/>
          </p:cNvSpPr>
          <p:nvPr>
            <p:ph type="dt" sz="half" idx="10"/>
          </p:nvPr>
        </p:nvSpPr>
        <p:spPr>
          <a:xfrm>
            <a:off x="10629145" y="6400904"/>
            <a:ext cx="640080" cy="246888"/>
          </a:xfrm>
        </p:spPr>
        <p:txBody>
          <a:bodyPr/>
          <a:lstStyle/>
          <a:p>
            <a:pPr>
              <a:spcAft>
                <a:spcPts val="600"/>
              </a:spcAft>
            </a:pPr>
            <a:r>
              <a:rPr lang="en-US" noProof="0"/>
              <a:t>2025</a:t>
            </a:r>
            <a:endParaRPr lang="en-US" noProof="0" dirty="0"/>
          </a:p>
        </p:txBody>
      </p:sp>
      <p:sp>
        <p:nvSpPr>
          <p:cNvPr id="28675" name="Text Placeholder 2">
            <a:extLst>
              <a:ext uri="{FF2B5EF4-FFF2-40B4-BE49-F238E27FC236}">
                <a16:creationId xmlns:a16="http://schemas.microsoft.com/office/drawing/2014/main" id="{F8CDC8EA-032C-1BFB-3EA4-AF92E7F687CC}"/>
              </a:ext>
            </a:extLst>
          </p:cNvPr>
          <p:cNvSpPr txBox="1">
            <a:spLocks/>
          </p:cNvSpPr>
          <p:nvPr/>
        </p:nvSpPr>
        <p:spPr bwMode="auto">
          <a:xfrm>
            <a:off x="1603248" y="3783237"/>
            <a:ext cx="9448800" cy="1503363"/>
          </a:xfrm>
          <a:prstGeom prst="rect">
            <a:avLst/>
          </a:prstGeom>
        </p:spPr>
        <p:txBody>
          <a:bodyPr wrap="square"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dirty="0">
                <a:solidFill>
                  <a:schemeClr val="bg1"/>
                </a:solidFill>
                <a:latin typeface="+mj-lt"/>
                <a:cs typeface="Open Sans" panose="020B0606030504020204" pitchFamily="34" charset="0"/>
              </a:rPr>
              <a:t>Deepak Nallamothu</a:t>
            </a:r>
          </a:p>
          <a:p>
            <a:r>
              <a:rPr lang="en-US" altLang="en-US" sz="2000" dirty="0">
                <a:solidFill>
                  <a:schemeClr val="bg1"/>
                </a:solidFill>
                <a:latin typeface="+mj-lt"/>
                <a:cs typeface="Open Sans" panose="020B0606030504020204" pitchFamily="34" charset="0"/>
              </a:rPr>
              <a:t>24 February 2025</a:t>
            </a:r>
          </a:p>
        </p:txBody>
      </p:sp>
    </p:spTree>
    <p:extLst>
      <p:ext uri="{BB962C8B-B14F-4D97-AF65-F5344CB8AC3E}">
        <p14:creationId xmlns:p14="http://schemas.microsoft.com/office/powerpoint/2010/main" val="2897950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A9D8F"/>
        </a:solidFill>
        <a:effectLst/>
      </p:bgPr>
    </p:bg>
    <p:spTree>
      <p:nvGrpSpPr>
        <p:cNvPr id="1" name="">
          <a:extLst>
            <a:ext uri="{FF2B5EF4-FFF2-40B4-BE49-F238E27FC236}">
              <a16:creationId xmlns:a16="http://schemas.microsoft.com/office/drawing/2014/main" id="{6101CE41-CDE8-453E-64F0-5FC5BC7A01F2}"/>
            </a:ext>
          </a:extLst>
        </p:cNvPr>
        <p:cNvGrpSpPr/>
        <p:nvPr/>
      </p:nvGrpSpPr>
      <p:grpSpPr>
        <a:xfrm>
          <a:off x="0" y="0"/>
          <a:ext cx="0" cy="0"/>
          <a:chOff x="0" y="0"/>
          <a:chExt cx="0" cy="0"/>
        </a:xfrm>
      </p:grpSpPr>
      <p:sp>
        <p:nvSpPr>
          <p:cNvPr id="21" name="Title 1">
            <a:extLst>
              <a:ext uri="{FF2B5EF4-FFF2-40B4-BE49-F238E27FC236}">
                <a16:creationId xmlns:a16="http://schemas.microsoft.com/office/drawing/2014/main" id="{D3711B1C-C6FE-CFA9-CAEB-D9A42AF96667}"/>
              </a:ext>
            </a:extLst>
          </p:cNvPr>
          <p:cNvSpPr>
            <a:spLocks noGrp="1"/>
          </p:cNvSpPr>
          <p:nvPr>
            <p:ph type="title"/>
          </p:nvPr>
        </p:nvSpPr>
        <p:spPr>
          <a:xfrm>
            <a:off x="484632" y="580592"/>
            <a:ext cx="11385201" cy="1014984"/>
          </a:xfrm>
        </p:spPr>
        <p:txBody>
          <a:bodyPr/>
          <a:lstStyle/>
          <a:p>
            <a:r>
              <a:rPr lang="en-US" dirty="0">
                <a:solidFill>
                  <a:schemeClr val="bg1"/>
                </a:solidFill>
              </a:rPr>
              <a:t>Correlation - GaussianCopula</a:t>
            </a:r>
          </a:p>
        </p:txBody>
      </p:sp>
      <p:pic>
        <p:nvPicPr>
          <p:cNvPr id="13" name="Content Placeholder 12">
            <a:extLst>
              <a:ext uri="{FF2B5EF4-FFF2-40B4-BE49-F238E27FC236}">
                <a16:creationId xmlns:a16="http://schemas.microsoft.com/office/drawing/2014/main" id="{3F09D2AD-1B22-81ED-B25B-D91773AFE38F}"/>
              </a:ext>
            </a:extLst>
          </p:cNvPr>
          <p:cNvPicPr>
            <a:picLocks noGrp="1" noChangeAspect="1"/>
          </p:cNvPicPr>
          <p:nvPr>
            <p:ph idx="1"/>
          </p:nvPr>
        </p:nvPicPr>
        <p:blipFill>
          <a:blip r:embed="rId2"/>
          <a:srcRect t="12760" b="12760"/>
          <a:stretch/>
        </p:blipFill>
        <p:spPr>
          <a:xfrm>
            <a:off x="484632" y="1810512"/>
            <a:ext cx="11000232" cy="4160520"/>
          </a:xfrm>
          <a:noFill/>
        </p:spPr>
      </p:pic>
      <p:sp>
        <p:nvSpPr>
          <p:cNvPr id="9" name="Slide Number Placeholder 8">
            <a:extLst>
              <a:ext uri="{FF2B5EF4-FFF2-40B4-BE49-F238E27FC236}">
                <a16:creationId xmlns:a16="http://schemas.microsoft.com/office/drawing/2014/main" id="{DA62B16D-C67A-03E7-529E-9B9DE04D9658}"/>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10</a:t>
            </a:fld>
            <a:endParaRPr lang="en-US" noProof="0"/>
          </a:p>
        </p:txBody>
      </p:sp>
      <p:sp>
        <p:nvSpPr>
          <p:cNvPr id="10" name="Footer Placeholder 9">
            <a:extLst>
              <a:ext uri="{FF2B5EF4-FFF2-40B4-BE49-F238E27FC236}">
                <a16:creationId xmlns:a16="http://schemas.microsoft.com/office/drawing/2014/main" id="{23D9D4DD-151F-54DF-5AC3-9DC7B3583F80}"/>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noProof="0" dirty="0"/>
              <a:t>Synthetic Data</a:t>
            </a:r>
          </a:p>
        </p:txBody>
      </p:sp>
      <p:sp>
        <p:nvSpPr>
          <p:cNvPr id="11" name="Date Placeholder 10">
            <a:extLst>
              <a:ext uri="{FF2B5EF4-FFF2-40B4-BE49-F238E27FC236}">
                <a16:creationId xmlns:a16="http://schemas.microsoft.com/office/drawing/2014/main" id="{BF18B419-A048-AE85-70C6-B5F3E69F04D5}"/>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noProof="0" dirty="0"/>
              <a:t>2025</a:t>
            </a:r>
          </a:p>
        </p:txBody>
      </p:sp>
    </p:spTree>
    <p:extLst>
      <p:ext uri="{BB962C8B-B14F-4D97-AF65-F5344CB8AC3E}">
        <p14:creationId xmlns:p14="http://schemas.microsoft.com/office/powerpoint/2010/main" val="1206866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91091-7D64-DBD6-2D8F-7F51FF2DF312}"/>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CE5A645C-1A0D-C572-CB2C-232E5C333159}"/>
              </a:ext>
            </a:extLst>
          </p:cNvPr>
          <p:cNvSpPr>
            <a:spLocks noGrp="1"/>
          </p:cNvSpPr>
          <p:nvPr>
            <p:ph type="title"/>
          </p:nvPr>
        </p:nvSpPr>
        <p:spPr>
          <a:xfrm>
            <a:off x="108409" y="436675"/>
            <a:ext cx="11878931" cy="1014984"/>
          </a:xfrm>
        </p:spPr>
        <p:txBody>
          <a:bodyPr/>
          <a:lstStyle/>
          <a:p>
            <a:pPr>
              <a:spcAft>
                <a:spcPts val="750"/>
              </a:spcAft>
            </a:pPr>
            <a:r>
              <a:rPr lang="en-IE" sz="5400" b="0" i="0" dirty="0">
                <a:solidFill>
                  <a:srgbClr val="333333"/>
                </a:solidFill>
                <a:effectLst/>
                <a:latin typeface="Open Sans" panose="020B0606030504020204" pitchFamily="34" charset="0"/>
              </a:rPr>
              <a:t>  Data Inconsistency</a:t>
            </a:r>
          </a:p>
        </p:txBody>
      </p:sp>
      <p:graphicFrame>
        <p:nvGraphicFramePr>
          <p:cNvPr id="14" name="Content Placeholder 13">
            <a:extLst>
              <a:ext uri="{FF2B5EF4-FFF2-40B4-BE49-F238E27FC236}">
                <a16:creationId xmlns:a16="http://schemas.microsoft.com/office/drawing/2014/main" id="{17D26676-123F-8C36-274B-C6E6F065E4AB}"/>
              </a:ext>
            </a:extLst>
          </p:cNvPr>
          <p:cNvGraphicFramePr>
            <a:graphicFrameLocks noGrp="1"/>
          </p:cNvGraphicFramePr>
          <p:nvPr>
            <p:ph idx="1"/>
          </p:nvPr>
        </p:nvGraphicFramePr>
        <p:xfrm>
          <a:off x="575244" y="1550865"/>
          <a:ext cx="6059471" cy="4651626"/>
        </p:xfrm>
        <a:graphic>
          <a:graphicData uri="http://schemas.openxmlformats.org/drawingml/2006/table">
            <a:tbl>
              <a:tblPr firstRow="1" bandRow="1">
                <a:tableStyleId>{5C22544A-7EE6-4342-B048-85BDC9FD1C3A}</a:tableStyleId>
              </a:tblPr>
              <a:tblGrid>
                <a:gridCol w="2693098">
                  <a:extLst>
                    <a:ext uri="{9D8B030D-6E8A-4147-A177-3AD203B41FA5}">
                      <a16:colId xmlns:a16="http://schemas.microsoft.com/office/drawing/2014/main" val="3307912261"/>
                    </a:ext>
                  </a:extLst>
                </a:gridCol>
                <a:gridCol w="3366373">
                  <a:extLst>
                    <a:ext uri="{9D8B030D-6E8A-4147-A177-3AD203B41FA5}">
                      <a16:colId xmlns:a16="http://schemas.microsoft.com/office/drawing/2014/main" val="205469312"/>
                    </a:ext>
                  </a:extLst>
                </a:gridCol>
              </a:tblGrid>
              <a:tr h="439626">
                <a:tc>
                  <a:txBody>
                    <a:bodyPr/>
                    <a:lstStyle/>
                    <a:p>
                      <a:pPr algn="ctr"/>
                      <a:r>
                        <a:rPr lang="en-US" sz="2000" b="0" i="0" dirty="0">
                          <a:solidFill>
                            <a:schemeClr val="tx1"/>
                          </a:solidFill>
                          <a:latin typeface="Univers Condensed Light" panose="020B0306020202040204" pitchFamily="34" charset="0"/>
                        </a:rPr>
                        <a:t>STATISTIC</a:t>
                      </a:r>
                      <a:endParaRPr lang="en-US" sz="2000" b="0" i="0" dirty="0">
                        <a:ln>
                          <a:solidFill>
                            <a:srgbClr val="C95B3A"/>
                          </a:solidFill>
                        </a:ln>
                        <a:solidFill>
                          <a:schemeClr val="tx1"/>
                        </a:solidFill>
                        <a:latin typeface="Univers Condensed Light" panose="020B0306020202040204" pitchFamily="34" charset="0"/>
                        <a:cs typeface="Posterama" panose="020B0504020200020000"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rPr>
                        <a:t>STATISTIC LABEL</a:t>
                      </a:r>
                      <a:endParaRPr lang="en-US" sz="2000" b="0" i="0" dirty="0">
                        <a:solidFill>
                          <a:schemeClr val="tx1"/>
                        </a:solidFill>
                        <a:latin typeface="Univers Condensed Light" panose="020B0306020202040204" pitchFamily="34" charset="0"/>
                        <a:cs typeface="Posterama" panose="020B0504020200020000"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910302437"/>
                  </a:ext>
                </a:extLst>
              </a:tr>
              <a:tr h="468000">
                <a:tc>
                  <a:txBody>
                    <a:bodyPr/>
                    <a:lstStyle/>
                    <a:p>
                      <a:pPr algn="ctr"/>
                      <a:r>
                        <a:rPr lang="en-US" sz="2000" b="0" i="0" dirty="0">
                          <a:solidFill>
                            <a:schemeClr val="bg1"/>
                          </a:solidFill>
                          <a:latin typeface="Univers Condensed Light" panose="020B0306020202040204" pitchFamily="34" charset="0"/>
                        </a:rPr>
                        <a:t>DAA01C01</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264653"/>
                    </a:solidFill>
                  </a:tcPr>
                </a:tc>
                <a:tc>
                  <a:txBody>
                    <a:bodyPr/>
                    <a:lstStyle/>
                    <a:p>
                      <a:pPr algn="ctr"/>
                      <a:r>
                        <a:rPr lang="en-US" sz="1800" b="0" i="0" dirty="0">
                          <a:solidFill>
                            <a:schemeClr val="bg1"/>
                          </a:solidFill>
                          <a:latin typeface="Univers Condensed Light" panose="020B0306020202040204" pitchFamily="34" charset="0"/>
                          <a:cs typeface="Posterama" panose="020B0504020200020000" pitchFamily="34" charset="0"/>
                        </a:rPr>
                        <a:t>Herds in County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264653"/>
                    </a:solidFill>
                  </a:tcPr>
                </a:tc>
                <a:extLst>
                  <a:ext uri="{0D108BD9-81ED-4DB2-BD59-A6C34878D82A}">
                    <a16:rowId xmlns:a16="http://schemas.microsoft.com/office/drawing/2014/main" val="3454227287"/>
                  </a:ext>
                </a:extLst>
              </a:tr>
              <a:tr h="468000">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DAA01C02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1800" b="0" i="0" dirty="0">
                          <a:solidFill>
                            <a:schemeClr val="bg1"/>
                          </a:solidFill>
                          <a:latin typeface="Univers Condensed Light" panose="020B0306020202040204" pitchFamily="34" charset="0"/>
                          <a:cs typeface="Posterama" panose="020B0504020200020000" pitchFamily="34" charset="0"/>
                        </a:rPr>
                        <a:t>Herds Tested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053420627"/>
                  </a:ext>
                </a:extLst>
              </a:tr>
              <a:tr h="468000">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DAA01C03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264653"/>
                    </a:solidFill>
                  </a:tcPr>
                </a:tc>
                <a:tc>
                  <a:txBody>
                    <a:bodyPr/>
                    <a:lstStyle/>
                    <a:p>
                      <a:pPr algn="ctr"/>
                      <a:r>
                        <a:rPr lang="en-IE" sz="1800" b="0" i="0" dirty="0">
                          <a:solidFill>
                            <a:schemeClr val="bg1"/>
                          </a:solidFill>
                          <a:latin typeface="Univers Condensed Light" panose="020B0306020202040204" pitchFamily="34" charset="0"/>
                          <a:cs typeface="Posterama" panose="020B0504020200020000" pitchFamily="34" charset="0"/>
                        </a:rPr>
                        <a:t>Herds Restricted since 1st of January</a:t>
                      </a:r>
                      <a:endParaRPr lang="en-US" sz="1800" b="0" i="0" dirty="0">
                        <a:solidFill>
                          <a:schemeClr val="bg1"/>
                        </a:solidFill>
                        <a:latin typeface="Univers Condensed Light" panose="020B0306020202040204" pitchFamily="34" charset="0"/>
                        <a:cs typeface="Posterama" panose="020B0504020200020000"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264653"/>
                    </a:solidFill>
                  </a:tcPr>
                </a:tc>
                <a:extLst>
                  <a:ext uri="{0D108BD9-81ED-4DB2-BD59-A6C34878D82A}">
                    <a16:rowId xmlns:a16="http://schemas.microsoft.com/office/drawing/2014/main" val="309687669"/>
                  </a:ext>
                </a:extLst>
              </a:tr>
              <a:tr h="468000">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DAA01C04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1800" b="0" i="0" dirty="0">
                          <a:solidFill>
                            <a:schemeClr val="bg1"/>
                          </a:solidFill>
                          <a:latin typeface="Univers Condensed Light" panose="020B0306020202040204" pitchFamily="34" charset="0"/>
                          <a:cs typeface="Posterama" panose="020B0504020200020000" pitchFamily="34" charset="0"/>
                        </a:rPr>
                        <a:t>Herd Incidence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929679073"/>
                  </a:ext>
                </a:extLst>
              </a:tr>
              <a:tr h="468000">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DAA01C05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264653"/>
                    </a:solidFill>
                  </a:tcPr>
                </a:tc>
                <a:tc>
                  <a:txBody>
                    <a:bodyPr/>
                    <a:lstStyle/>
                    <a:p>
                      <a:pPr algn="ctr"/>
                      <a:r>
                        <a:rPr lang="en-IE" sz="1800" b="0" i="0" dirty="0">
                          <a:solidFill>
                            <a:schemeClr val="bg1"/>
                          </a:solidFill>
                          <a:latin typeface="Univers Condensed Light" panose="020B0306020202040204" pitchFamily="34" charset="0"/>
                          <a:cs typeface="Posterama" panose="020B0504020200020000" pitchFamily="34" charset="0"/>
                        </a:rPr>
                        <a:t>Herds Restricted by 31st of December</a:t>
                      </a:r>
                      <a:endParaRPr lang="en-US" sz="1800" b="0" i="0" dirty="0">
                        <a:solidFill>
                          <a:schemeClr val="bg1"/>
                        </a:solidFill>
                        <a:latin typeface="Univers Condensed Light" panose="020B0306020202040204" pitchFamily="34" charset="0"/>
                        <a:cs typeface="Posterama" panose="020B0504020200020000"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264653"/>
                    </a:solidFill>
                  </a:tcPr>
                </a:tc>
                <a:extLst>
                  <a:ext uri="{0D108BD9-81ED-4DB2-BD59-A6C34878D82A}">
                    <a16:rowId xmlns:a16="http://schemas.microsoft.com/office/drawing/2014/main" val="3787061114"/>
                  </a:ext>
                </a:extLst>
              </a:tr>
              <a:tr h="468000">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DAA01C06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1800" b="0" i="0" dirty="0">
                          <a:solidFill>
                            <a:schemeClr val="bg1"/>
                          </a:solidFill>
                          <a:latin typeface="Univers Condensed Light" panose="020B0306020202040204" pitchFamily="34" charset="0"/>
                          <a:cs typeface="Posterama" panose="020B0504020200020000" pitchFamily="34" charset="0"/>
                        </a:rPr>
                        <a:t>Animals in County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55469955"/>
                  </a:ext>
                </a:extLst>
              </a:tr>
              <a:tr h="468000">
                <a:tc>
                  <a:txBody>
                    <a:bodyPr/>
                    <a:lstStyle/>
                    <a:p>
                      <a:pPr algn="ctr"/>
                      <a:r>
                        <a:rPr lang="en-US" sz="2000" b="0" i="0" dirty="0">
                          <a:solidFill>
                            <a:schemeClr val="bg1"/>
                          </a:solidFill>
                          <a:latin typeface="Univers Condensed Light" panose="020B0306020202040204" pitchFamily="34" charset="0"/>
                        </a:rPr>
                        <a:t>DAA01C07</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1800" b="0" i="0" dirty="0">
                          <a:solidFill>
                            <a:schemeClr val="bg1"/>
                          </a:solidFill>
                          <a:latin typeface="Univers Condensed Light" panose="020B0306020202040204" pitchFamily="34" charset="0"/>
                          <a:cs typeface="Posterama" panose="020B0504020200020000" pitchFamily="34" charset="0"/>
                        </a:rPr>
                        <a:t>Tests on Animals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21463532"/>
                  </a:ext>
                </a:extLst>
              </a:tr>
              <a:tr h="468000">
                <a:tc>
                  <a:txBody>
                    <a:bodyPr/>
                    <a:lstStyle/>
                    <a:p>
                      <a:pPr algn="ctr"/>
                      <a:r>
                        <a:rPr lang="en-US" sz="2000" b="0" i="0" dirty="0">
                          <a:solidFill>
                            <a:schemeClr val="bg1"/>
                          </a:solidFill>
                          <a:latin typeface="Univers Condensed Light" panose="020B0306020202040204" pitchFamily="34" charset="0"/>
                        </a:rPr>
                        <a:t>DAA01C08</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1800" b="0" i="0" dirty="0">
                          <a:solidFill>
                            <a:schemeClr val="bg1"/>
                          </a:solidFill>
                          <a:latin typeface="Univers Condensed Light" panose="020B0306020202040204" pitchFamily="34" charset="0"/>
                          <a:cs typeface="Posterama" panose="020B0504020200020000" pitchFamily="34" charset="0"/>
                        </a:rPr>
                        <a:t>Reactors to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944132588"/>
                  </a:ext>
                </a:extLst>
              </a:tr>
              <a:tr h="468000">
                <a:tc>
                  <a:txBody>
                    <a:bodyPr/>
                    <a:lstStyle/>
                    <a:p>
                      <a:pPr algn="ctr"/>
                      <a:r>
                        <a:rPr lang="en-US" sz="2000" b="0" i="0" dirty="0">
                          <a:solidFill>
                            <a:schemeClr val="bg1"/>
                          </a:solidFill>
                          <a:latin typeface="Univers Condensed Light" panose="020B0306020202040204" pitchFamily="34" charset="0"/>
                        </a:rPr>
                        <a:t>DAA01C09</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IE" sz="1800" b="0" i="0" dirty="0">
                          <a:solidFill>
                            <a:schemeClr val="bg1"/>
                          </a:solidFill>
                          <a:latin typeface="Univers Condensed Light" panose="020B0306020202040204" pitchFamily="34" charset="0"/>
                          <a:cs typeface="Posterama" panose="020B0504020200020000" pitchFamily="34" charset="0"/>
                        </a:rPr>
                        <a:t>Reactors per 1000 Tests A.P.T.</a:t>
                      </a:r>
                      <a:endParaRPr lang="en-US" sz="1800" b="0" i="0" dirty="0">
                        <a:solidFill>
                          <a:schemeClr val="bg1"/>
                        </a:solidFill>
                        <a:latin typeface="Univers Condensed Light" panose="020B0306020202040204" pitchFamily="34" charset="0"/>
                        <a:cs typeface="Posterama" panose="020B0504020200020000"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696221205"/>
                  </a:ext>
                </a:extLst>
              </a:tr>
            </a:tbl>
          </a:graphicData>
        </a:graphic>
      </p:graphicFrame>
      <p:sp>
        <p:nvSpPr>
          <p:cNvPr id="4" name="Slide Number Placeholder 3">
            <a:extLst>
              <a:ext uri="{FF2B5EF4-FFF2-40B4-BE49-F238E27FC236}">
                <a16:creationId xmlns:a16="http://schemas.microsoft.com/office/drawing/2014/main" id="{2AD37DFB-8B08-4B44-F2E4-8C234D9F7C28}"/>
              </a:ext>
            </a:extLst>
          </p:cNvPr>
          <p:cNvSpPr>
            <a:spLocks noGrp="1"/>
          </p:cNvSpPr>
          <p:nvPr>
            <p:ph type="sldNum" sz="quarter" idx="12"/>
          </p:nvPr>
        </p:nvSpPr>
        <p:spPr/>
        <p:txBody>
          <a:bodyPr/>
          <a:lstStyle/>
          <a:p>
            <a:fld id="{8D0AFDD5-844D-364D-8AEC-50CF4D36D55D}" type="slidenum">
              <a:rPr lang="en-US" smtClean="0"/>
              <a:t>11</a:t>
            </a:fld>
            <a:endParaRPr lang="en-US" dirty="0"/>
          </a:p>
        </p:txBody>
      </p:sp>
      <p:sp>
        <p:nvSpPr>
          <p:cNvPr id="3" name="Footer Placeholder 2">
            <a:extLst>
              <a:ext uri="{FF2B5EF4-FFF2-40B4-BE49-F238E27FC236}">
                <a16:creationId xmlns:a16="http://schemas.microsoft.com/office/drawing/2014/main" id="{F9EE30CF-8591-6C13-542D-5B1FB6084C7C}"/>
              </a:ext>
            </a:extLst>
          </p:cNvPr>
          <p:cNvSpPr>
            <a:spLocks noGrp="1"/>
          </p:cNvSpPr>
          <p:nvPr>
            <p:ph type="ftr" sz="quarter" idx="11"/>
          </p:nvPr>
        </p:nvSpPr>
        <p:spPr/>
        <p:txBody>
          <a:bodyPr/>
          <a:lstStyle/>
          <a:p>
            <a:r>
              <a:rPr lang="en-US" dirty="0"/>
              <a:t>Synthetic Data</a:t>
            </a:r>
          </a:p>
        </p:txBody>
      </p:sp>
      <p:sp>
        <p:nvSpPr>
          <p:cNvPr id="2" name="Date Placeholder 1">
            <a:extLst>
              <a:ext uri="{FF2B5EF4-FFF2-40B4-BE49-F238E27FC236}">
                <a16:creationId xmlns:a16="http://schemas.microsoft.com/office/drawing/2014/main" id="{22C4FF1F-D72A-84E0-5D11-A3ACD8DC45F9}"/>
              </a:ext>
            </a:extLst>
          </p:cNvPr>
          <p:cNvSpPr>
            <a:spLocks noGrp="1"/>
          </p:cNvSpPr>
          <p:nvPr>
            <p:ph type="dt" sz="half" idx="10"/>
          </p:nvPr>
        </p:nvSpPr>
        <p:spPr/>
        <p:txBody>
          <a:bodyPr/>
          <a:lstStyle/>
          <a:p>
            <a:r>
              <a:rPr lang="en-US" dirty="0"/>
              <a:t>2025</a:t>
            </a:r>
          </a:p>
        </p:txBody>
      </p:sp>
      <p:sp>
        <p:nvSpPr>
          <p:cNvPr id="7" name="TextBox 6">
            <a:extLst>
              <a:ext uri="{FF2B5EF4-FFF2-40B4-BE49-F238E27FC236}">
                <a16:creationId xmlns:a16="http://schemas.microsoft.com/office/drawing/2014/main" id="{9676A504-292E-3B08-D675-FD52C59A0B17}"/>
              </a:ext>
            </a:extLst>
          </p:cNvPr>
          <p:cNvSpPr txBox="1"/>
          <p:nvPr/>
        </p:nvSpPr>
        <p:spPr>
          <a:xfrm>
            <a:off x="7122738" y="1550865"/>
            <a:ext cx="4062713" cy="1736646"/>
          </a:xfrm>
          <a:prstGeom prst="roundRect">
            <a:avLst/>
          </a:prstGeom>
          <a:solidFill>
            <a:srgbClr val="C00000"/>
          </a:solidFill>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IE" sz="3200" dirty="0">
                <a:solidFill>
                  <a:schemeClr val="bg1"/>
                </a:solidFill>
                <a:effectLst>
                  <a:outerShdw blurRad="38100" dist="38100" dir="2700000" algn="tl">
                    <a:srgbClr val="000000">
                      <a:alpha val="43137"/>
                    </a:srgbClr>
                  </a:outerShdw>
                </a:effectLst>
              </a:rPr>
              <a:t>2019 – 2021 </a:t>
            </a:r>
          </a:p>
          <a:p>
            <a:pPr algn="ctr"/>
            <a:r>
              <a:rPr lang="en-IE" sz="3200" dirty="0">
                <a:solidFill>
                  <a:schemeClr val="bg1"/>
                </a:solidFill>
                <a:effectLst>
                  <a:outerShdw blurRad="38100" dist="38100" dir="2700000" algn="tl">
                    <a:srgbClr val="000000">
                      <a:alpha val="43137"/>
                    </a:srgbClr>
                  </a:outerShdw>
                </a:effectLst>
              </a:rPr>
              <a:t>Incorrect calculations for DAA01C09 </a:t>
            </a:r>
          </a:p>
        </p:txBody>
      </p:sp>
      <p:pic>
        <p:nvPicPr>
          <p:cNvPr id="12" name="Picture 11" descr="A table with numbers and a yellow text&#10;&#10;Description automatically generated">
            <a:extLst>
              <a:ext uri="{FF2B5EF4-FFF2-40B4-BE49-F238E27FC236}">
                <a16:creationId xmlns:a16="http://schemas.microsoft.com/office/drawing/2014/main" id="{01B8DCFC-AB6A-5B5D-014B-6515C5AB7554}"/>
              </a:ext>
            </a:extLst>
          </p:cNvPr>
          <p:cNvPicPr>
            <a:picLocks noChangeAspect="1"/>
          </p:cNvPicPr>
          <p:nvPr/>
        </p:nvPicPr>
        <p:blipFill>
          <a:blip r:embed="rId3"/>
          <a:stretch>
            <a:fillRect/>
          </a:stretch>
        </p:blipFill>
        <p:spPr>
          <a:xfrm>
            <a:off x="7400260" y="3522365"/>
            <a:ext cx="3579818" cy="2745777"/>
          </a:xfrm>
          <a:prstGeom prst="rect">
            <a:avLst/>
          </a:prstGeom>
        </p:spPr>
      </p:pic>
    </p:spTree>
    <p:extLst>
      <p:ext uri="{BB962C8B-B14F-4D97-AF65-F5344CB8AC3E}">
        <p14:creationId xmlns:p14="http://schemas.microsoft.com/office/powerpoint/2010/main" val="3399375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dirty="0"/>
              <a:t>Data Quality</a:t>
            </a:r>
          </a:p>
        </p:txBody>
      </p:sp>
      <p:graphicFrame>
        <p:nvGraphicFramePr>
          <p:cNvPr id="7" name="Chart 13" descr="bar chart&#10;">
            <a:extLst>
              <a:ext uri="{FF2B5EF4-FFF2-40B4-BE49-F238E27FC236}">
                <a16:creationId xmlns:a16="http://schemas.microsoft.com/office/drawing/2014/main" id="{7E0EC39C-E7E1-4A4A-B298-8D66CD618ECA}"/>
              </a:ext>
            </a:extLst>
          </p:cNvPr>
          <p:cNvGraphicFramePr>
            <a:graphicFrameLocks noGrp="1"/>
          </p:cNvGraphicFramePr>
          <p:nvPr>
            <p:ph idx="1"/>
            <p:extLst>
              <p:ext uri="{D42A27DB-BD31-4B8C-83A1-F6EECF244321}">
                <p14:modId xmlns:p14="http://schemas.microsoft.com/office/powerpoint/2010/main" val="2668107183"/>
              </p:ext>
            </p:extLst>
          </p:nvPr>
        </p:nvGraphicFramePr>
        <p:xfrm>
          <a:off x="595312" y="2074582"/>
          <a:ext cx="11001375" cy="4160838"/>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12</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Synthetic Data</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2025</a:t>
            </a:r>
          </a:p>
        </p:txBody>
      </p:sp>
      <p:sp>
        <p:nvSpPr>
          <p:cNvPr id="5" name="TextBox 4">
            <a:extLst>
              <a:ext uri="{FF2B5EF4-FFF2-40B4-BE49-F238E27FC236}">
                <a16:creationId xmlns:a16="http://schemas.microsoft.com/office/drawing/2014/main" id="{B0B6C1C0-6665-78C8-77C9-BBE70ABA5860}"/>
              </a:ext>
            </a:extLst>
          </p:cNvPr>
          <p:cNvSpPr txBox="1"/>
          <p:nvPr/>
        </p:nvSpPr>
        <p:spPr>
          <a:xfrm>
            <a:off x="1021080" y="1705250"/>
            <a:ext cx="8622650" cy="369332"/>
          </a:xfrm>
          <a:prstGeom prst="rect">
            <a:avLst/>
          </a:prstGeom>
          <a:noFill/>
        </p:spPr>
        <p:txBody>
          <a:bodyPr wrap="square" rtlCol="0">
            <a:spAutoFit/>
          </a:bodyPr>
          <a:lstStyle/>
          <a:p>
            <a:r>
              <a:rPr lang="en-IE" dirty="0"/>
              <a:t>Values were generated using the built-in evaluation metric function of Synthetic Data Vault.</a:t>
            </a:r>
          </a:p>
        </p:txBody>
      </p:sp>
    </p:spTree>
    <p:extLst>
      <p:ext uri="{BB962C8B-B14F-4D97-AF65-F5344CB8AC3E}">
        <p14:creationId xmlns:p14="http://schemas.microsoft.com/office/powerpoint/2010/main" val="2831084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778E-8194-7E94-07FA-1654C14DDAFA}"/>
              </a:ext>
            </a:extLst>
          </p:cNvPr>
          <p:cNvSpPr>
            <a:spLocks noGrp="1"/>
          </p:cNvSpPr>
          <p:nvPr>
            <p:ph type="title"/>
          </p:nvPr>
        </p:nvSpPr>
        <p:spPr>
          <a:xfrm>
            <a:off x="1139952" y="512064"/>
            <a:ext cx="9912096" cy="1014984"/>
          </a:xfrm>
        </p:spPr>
        <p:txBody>
          <a:bodyPr anchor="t">
            <a:normAutofit/>
          </a:bodyPr>
          <a:lstStyle/>
          <a:p>
            <a:pPr>
              <a:lnSpc>
                <a:spcPct val="90000"/>
              </a:lnSpc>
            </a:pPr>
            <a:r>
              <a:rPr lang="en-IE" sz="3300"/>
              <a:t>Gaussian Copula</a:t>
            </a:r>
            <a:br>
              <a:rPr lang="en-IE" sz="3300"/>
            </a:br>
            <a:r>
              <a:rPr lang="en-IE" sz="3300"/>
              <a:t>Absolute Log Mean And Standard Deviation</a:t>
            </a:r>
          </a:p>
        </p:txBody>
      </p:sp>
      <p:pic>
        <p:nvPicPr>
          <p:cNvPr id="8" name="Content Placeholder 7" descr="A graph of a logistic data&#10;&#10;Description automatically generated with medium confidence">
            <a:extLst>
              <a:ext uri="{FF2B5EF4-FFF2-40B4-BE49-F238E27FC236}">
                <a16:creationId xmlns:a16="http://schemas.microsoft.com/office/drawing/2014/main" id="{B22AF0A8-EC4E-BA10-9D13-4F73ED05912B}"/>
              </a:ext>
            </a:extLst>
          </p:cNvPr>
          <p:cNvPicPr>
            <a:picLocks noGrp="1" noChangeAspect="1"/>
          </p:cNvPicPr>
          <p:nvPr>
            <p:ph idx="1"/>
          </p:nvPr>
        </p:nvPicPr>
        <p:blipFill>
          <a:blip r:embed="rId2"/>
          <a:srcRect t="6214"/>
          <a:stretch/>
        </p:blipFill>
        <p:spPr>
          <a:xfrm>
            <a:off x="1139951" y="1625455"/>
            <a:ext cx="10222935" cy="4503202"/>
          </a:xfrm>
          <a:noFill/>
        </p:spPr>
      </p:pic>
      <p:sp>
        <p:nvSpPr>
          <p:cNvPr id="4" name="Slide Number Placeholder 3">
            <a:extLst>
              <a:ext uri="{FF2B5EF4-FFF2-40B4-BE49-F238E27FC236}">
                <a16:creationId xmlns:a16="http://schemas.microsoft.com/office/drawing/2014/main" id="{371DB634-958C-7D4F-C262-519AE1BF5D56}"/>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13</a:t>
            </a:fld>
            <a:endParaRPr lang="en-US" noProof="0"/>
          </a:p>
        </p:txBody>
      </p:sp>
      <p:sp>
        <p:nvSpPr>
          <p:cNvPr id="5" name="Footer Placeholder 4">
            <a:extLst>
              <a:ext uri="{FF2B5EF4-FFF2-40B4-BE49-F238E27FC236}">
                <a16:creationId xmlns:a16="http://schemas.microsoft.com/office/drawing/2014/main" id="{A0596EFC-37B3-1BC5-75EC-428683F26B46}"/>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noProof="0" dirty="0"/>
              <a:t>Synthetic Data</a:t>
            </a:r>
          </a:p>
        </p:txBody>
      </p:sp>
      <p:sp>
        <p:nvSpPr>
          <p:cNvPr id="6" name="Date Placeholder 5">
            <a:extLst>
              <a:ext uri="{FF2B5EF4-FFF2-40B4-BE49-F238E27FC236}">
                <a16:creationId xmlns:a16="http://schemas.microsoft.com/office/drawing/2014/main" id="{4B628A56-A1C5-9E57-D8A7-A511FCADFE61}"/>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noProof="0" dirty="0"/>
              <a:t>2025</a:t>
            </a:r>
          </a:p>
        </p:txBody>
      </p:sp>
    </p:spTree>
    <p:extLst>
      <p:ext uri="{BB962C8B-B14F-4D97-AF65-F5344CB8AC3E}">
        <p14:creationId xmlns:p14="http://schemas.microsoft.com/office/powerpoint/2010/main" val="1223192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82FEA4-5020-39BB-5DD8-36E3CC438C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B3ADBF-F5D1-B9BD-166C-1770BC572D90}"/>
              </a:ext>
            </a:extLst>
          </p:cNvPr>
          <p:cNvSpPr>
            <a:spLocks noGrp="1"/>
          </p:cNvSpPr>
          <p:nvPr>
            <p:ph type="title"/>
          </p:nvPr>
        </p:nvSpPr>
        <p:spPr>
          <a:xfrm>
            <a:off x="1139952" y="512064"/>
            <a:ext cx="9912096" cy="1014984"/>
          </a:xfrm>
        </p:spPr>
        <p:txBody>
          <a:bodyPr anchor="t">
            <a:normAutofit/>
          </a:bodyPr>
          <a:lstStyle/>
          <a:p>
            <a:pPr>
              <a:lnSpc>
                <a:spcPct val="90000"/>
              </a:lnSpc>
            </a:pPr>
            <a:r>
              <a:rPr lang="en-IE" sz="3300" dirty="0"/>
              <a:t>Gaussian Copula</a:t>
            </a:r>
            <a:br>
              <a:rPr lang="en-IE" sz="3300" dirty="0"/>
            </a:br>
            <a:r>
              <a:rPr lang="en-IE" sz="3300" dirty="0"/>
              <a:t>Distribution per feature</a:t>
            </a:r>
          </a:p>
        </p:txBody>
      </p:sp>
      <p:pic>
        <p:nvPicPr>
          <p:cNvPr id="8" name="Content Placeholder 7">
            <a:extLst>
              <a:ext uri="{FF2B5EF4-FFF2-40B4-BE49-F238E27FC236}">
                <a16:creationId xmlns:a16="http://schemas.microsoft.com/office/drawing/2014/main" id="{E17A7DDC-4921-EECB-41FB-A16185FF4E7F}"/>
              </a:ext>
            </a:extLst>
          </p:cNvPr>
          <p:cNvPicPr>
            <a:picLocks noGrp="1" noChangeAspect="1"/>
          </p:cNvPicPr>
          <p:nvPr>
            <p:ph idx="1"/>
          </p:nvPr>
        </p:nvPicPr>
        <p:blipFill>
          <a:blip r:embed="rId2"/>
          <a:srcRect t="3841"/>
          <a:stretch/>
        </p:blipFill>
        <p:spPr>
          <a:xfrm>
            <a:off x="1279163" y="1527048"/>
            <a:ext cx="9772885" cy="4769242"/>
          </a:xfrm>
          <a:noFill/>
        </p:spPr>
      </p:pic>
      <p:sp>
        <p:nvSpPr>
          <p:cNvPr id="4" name="Slide Number Placeholder 3">
            <a:extLst>
              <a:ext uri="{FF2B5EF4-FFF2-40B4-BE49-F238E27FC236}">
                <a16:creationId xmlns:a16="http://schemas.microsoft.com/office/drawing/2014/main" id="{593B8FF3-9D47-3B75-058A-D54D2EC354D3}"/>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14</a:t>
            </a:fld>
            <a:endParaRPr lang="en-US" noProof="0"/>
          </a:p>
        </p:txBody>
      </p:sp>
      <p:sp>
        <p:nvSpPr>
          <p:cNvPr id="5" name="Footer Placeholder 4">
            <a:extLst>
              <a:ext uri="{FF2B5EF4-FFF2-40B4-BE49-F238E27FC236}">
                <a16:creationId xmlns:a16="http://schemas.microsoft.com/office/drawing/2014/main" id="{70B7C1C4-4735-56AE-77EC-31D84BF0D3F8}"/>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noProof="0" dirty="0"/>
              <a:t>Synthetic Data</a:t>
            </a:r>
          </a:p>
        </p:txBody>
      </p:sp>
      <p:sp>
        <p:nvSpPr>
          <p:cNvPr id="6" name="Date Placeholder 5">
            <a:extLst>
              <a:ext uri="{FF2B5EF4-FFF2-40B4-BE49-F238E27FC236}">
                <a16:creationId xmlns:a16="http://schemas.microsoft.com/office/drawing/2014/main" id="{BF9E2382-6225-AE74-7ADB-FE1CE1BAA9B7}"/>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noProof="0" dirty="0"/>
              <a:t>2025</a:t>
            </a:r>
          </a:p>
        </p:txBody>
      </p:sp>
    </p:spTree>
    <p:extLst>
      <p:ext uri="{BB962C8B-B14F-4D97-AF65-F5344CB8AC3E}">
        <p14:creationId xmlns:p14="http://schemas.microsoft.com/office/powerpoint/2010/main" val="1236589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C9CFBF-D84E-DFC0-D2BA-E1005F0B77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CA4071-7DB5-19D6-F890-9F57D5C07B4A}"/>
              </a:ext>
            </a:extLst>
          </p:cNvPr>
          <p:cNvSpPr>
            <a:spLocks noGrp="1"/>
          </p:cNvSpPr>
          <p:nvPr>
            <p:ph type="title"/>
          </p:nvPr>
        </p:nvSpPr>
        <p:spPr>
          <a:xfrm>
            <a:off x="1139952" y="512064"/>
            <a:ext cx="9912096" cy="1014984"/>
          </a:xfrm>
        </p:spPr>
        <p:txBody>
          <a:bodyPr anchor="t">
            <a:normAutofit/>
          </a:bodyPr>
          <a:lstStyle/>
          <a:p>
            <a:pPr>
              <a:lnSpc>
                <a:spcPct val="90000"/>
              </a:lnSpc>
            </a:pPr>
            <a:r>
              <a:rPr lang="en-IE" sz="3300" dirty="0"/>
              <a:t>Gaussian Copula</a:t>
            </a:r>
            <a:br>
              <a:rPr lang="en-IE" sz="3300" dirty="0"/>
            </a:br>
            <a:r>
              <a:rPr lang="en-IE" sz="3300" dirty="0"/>
              <a:t>First two components of PCA</a:t>
            </a:r>
          </a:p>
        </p:txBody>
      </p:sp>
      <p:pic>
        <p:nvPicPr>
          <p:cNvPr id="8" name="Content Placeholder 7">
            <a:extLst>
              <a:ext uri="{FF2B5EF4-FFF2-40B4-BE49-F238E27FC236}">
                <a16:creationId xmlns:a16="http://schemas.microsoft.com/office/drawing/2014/main" id="{3B4D07EA-06B3-A303-7477-2BD17B51E250}"/>
              </a:ext>
            </a:extLst>
          </p:cNvPr>
          <p:cNvPicPr>
            <a:picLocks noGrp="1" noChangeAspect="1"/>
          </p:cNvPicPr>
          <p:nvPr>
            <p:ph idx="1"/>
          </p:nvPr>
        </p:nvPicPr>
        <p:blipFill>
          <a:blip r:embed="rId2"/>
          <a:srcRect t="7004" b="1199"/>
          <a:stretch/>
        </p:blipFill>
        <p:spPr>
          <a:xfrm>
            <a:off x="1279163" y="1527048"/>
            <a:ext cx="9772885" cy="4485597"/>
          </a:xfrm>
          <a:noFill/>
        </p:spPr>
      </p:pic>
      <p:sp>
        <p:nvSpPr>
          <p:cNvPr id="4" name="Slide Number Placeholder 3">
            <a:extLst>
              <a:ext uri="{FF2B5EF4-FFF2-40B4-BE49-F238E27FC236}">
                <a16:creationId xmlns:a16="http://schemas.microsoft.com/office/drawing/2014/main" id="{7BCA3EAB-6A22-ED14-BEA9-508F2D286798}"/>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15</a:t>
            </a:fld>
            <a:endParaRPr lang="en-US" noProof="0"/>
          </a:p>
        </p:txBody>
      </p:sp>
      <p:sp>
        <p:nvSpPr>
          <p:cNvPr id="5" name="Footer Placeholder 4">
            <a:extLst>
              <a:ext uri="{FF2B5EF4-FFF2-40B4-BE49-F238E27FC236}">
                <a16:creationId xmlns:a16="http://schemas.microsoft.com/office/drawing/2014/main" id="{65A331CF-1380-1593-B8BE-32658B323AD7}"/>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noProof="0" dirty="0"/>
              <a:t>Synthetic Data</a:t>
            </a:r>
          </a:p>
        </p:txBody>
      </p:sp>
      <p:sp>
        <p:nvSpPr>
          <p:cNvPr id="6" name="Date Placeholder 5">
            <a:extLst>
              <a:ext uri="{FF2B5EF4-FFF2-40B4-BE49-F238E27FC236}">
                <a16:creationId xmlns:a16="http://schemas.microsoft.com/office/drawing/2014/main" id="{85AF2B8A-1D3F-DCF9-6114-4F0A142CA230}"/>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noProof="0" dirty="0"/>
              <a:t>2025</a:t>
            </a:r>
          </a:p>
        </p:txBody>
      </p:sp>
    </p:spTree>
    <p:extLst>
      <p:ext uri="{BB962C8B-B14F-4D97-AF65-F5344CB8AC3E}">
        <p14:creationId xmlns:p14="http://schemas.microsoft.com/office/powerpoint/2010/main" val="3091933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A9D8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1758E42-5BF5-107C-602C-71AD2067EAA9}"/>
              </a:ext>
            </a:extLst>
          </p:cNvPr>
          <p:cNvSpPr>
            <a:spLocks noGrp="1"/>
          </p:cNvSpPr>
          <p:nvPr>
            <p:ph type="title"/>
          </p:nvPr>
        </p:nvSpPr>
        <p:spPr>
          <a:xfrm>
            <a:off x="1139952" y="512064"/>
            <a:ext cx="9912096" cy="1014984"/>
          </a:xfrm>
        </p:spPr>
        <p:txBody>
          <a:bodyPr/>
          <a:lstStyle/>
          <a:p>
            <a:r>
              <a:rPr lang="en-US" dirty="0">
                <a:solidFill>
                  <a:schemeClr val="bg1"/>
                </a:solidFill>
              </a:rPr>
              <a:t>Datasets</a:t>
            </a:r>
          </a:p>
        </p:txBody>
      </p:sp>
      <p:sp>
        <p:nvSpPr>
          <p:cNvPr id="13" name="Text Placeholder 2">
            <a:extLst>
              <a:ext uri="{FF2B5EF4-FFF2-40B4-BE49-F238E27FC236}">
                <a16:creationId xmlns:a16="http://schemas.microsoft.com/office/drawing/2014/main" id="{9A7DB615-8EAC-8416-2996-41819DA50BE5}"/>
              </a:ext>
            </a:extLst>
          </p:cNvPr>
          <p:cNvSpPr>
            <a:spLocks noGrp="1"/>
          </p:cNvSpPr>
          <p:nvPr>
            <p:ph type="body" sz="quarter" idx="14"/>
          </p:nvPr>
        </p:nvSpPr>
        <p:spPr>
          <a:xfrm>
            <a:off x="685800" y="1956816"/>
            <a:ext cx="5048882" cy="3986784"/>
          </a:xfrm>
        </p:spPr>
        <p:txBody>
          <a:bodyPr/>
          <a:lstStyle/>
          <a:p>
            <a:r>
              <a:rPr lang="en-US" dirty="0"/>
              <a:t>Base Data</a:t>
            </a:r>
          </a:p>
        </p:txBody>
      </p:sp>
      <p:sp>
        <p:nvSpPr>
          <p:cNvPr id="17" name="Text Placeholder 4">
            <a:extLst>
              <a:ext uri="{FF2B5EF4-FFF2-40B4-BE49-F238E27FC236}">
                <a16:creationId xmlns:a16="http://schemas.microsoft.com/office/drawing/2014/main" id="{B4913FEB-B69C-7CFA-E833-06D961568AD3}"/>
              </a:ext>
            </a:extLst>
          </p:cNvPr>
          <p:cNvSpPr>
            <a:spLocks noGrp="1"/>
          </p:cNvSpPr>
          <p:nvPr>
            <p:ph type="body" sz="quarter" idx="19"/>
          </p:nvPr>
        </p:nvSpPr>
        <p:spPr>
          <a:xfrm>
            <a:off x="6358128" y="1956816"/>
            <a:ext cx="5047488" cy="3986784"/>
          </a:xfrm>
        </p:spPr>
        <p:txBody>
          <a:bodyPr/>
          <a:lstStyle/>
          <a:p>
            <a:r>
              <a:rPr lang="en-IE" dirty="0"/>
              <a:t>Synthetic Data (GaussianCopula)</a:t>
            </a:r>
          </a:p>
        </p:txBody>
      </p:sp>
      <p:pic>
        <p:nvPicPr>
          <p:cNvPr id="16" name="Content Placeholder 15" descr="A screenshot of a data sheet&#10;&#10;Description automatically generated">
            <a:extLst>
              <a:ext uri="{FF2B5EF4-FFF2-40B4-BE49-F238E27FC236}">
                <a16:creationId xmlns:a16="http://schemas.microsoft.com/office/drawing/2014/main" id="{658E2456-08AD-E07B-73D4-3F1BCDC19BB0}"/>
              </a:ext>
            </a:extLst>
          </p:cNvPr>
          <p:cNvPicPr>
            <a:picLocks noGrp="1" noChangeAspect="1"/>
          </p:cNvPicPr>
          <p:nvPr>
            <p:ph sz="half" idx="20"/>
          </p:nvPr>
        </p:nvPicPr>
        <p:blipFill>
          <a:blip r:embed="rId2"/>
          <a:stretch>
            <a:fillRect/>
          </a:stretch>
        </p:blipFill>
        <p:spPr>
          <a:xfrm>
            <a:off x="6631709" y="2944368"/>
            <a:ext cx="4627603" cy="2784475"/>
          </a:xfrm>
        </p:spPr>
      </p:pic>
      <p:sp>
        <p:nvSpPr>
          <p:cNvPr id="4" name="Slide Number Placeholder 3">
            <a:extLst>
              <a:ext uri="{FF2B5EF4-FFF2-40B4-BE49-F238E27FC236}">
                <a16:creationId xmlns:a16="http://schemas.microsoft.com/office/drawing/2014/main" id="{1BAA3C64-4786-E60B-F9AB-78226B8783D6}"/>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16</a:t>
            </a:fld>
            <a:endParaRPr lang="en-US" noProof="0"/>
          </a:p>
        </p:txBody>
      </p:sp>
      <p:sp>
        <p:nvSpPr>
          <p:cNvPr id="5" name="Footer Placeholder 4">
            <a:extLst>
              <a:ext uri="{FF2B5EF4-FFF2-40B4-BE49-F238E27FC236}">
                <a16:creationId xmlns:a16="http://schemas.microsoft.com/office/drawing/2014/main" id="{F9BC7E64-1D17-63CC-C719-AC49B8CA25A2}"/>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noProof="0" dirty="0"/>
              <a:t>Synthetic Data</a:t>
            </a:r>
          </a:p>
        </p:txBody>
      </p:sp>
      <p:sp>
        <p:nvSpPr>
          <p:cNvPr id="6" name="Date Placeholder 5">
            <a:extLst>
              <a:ext uri="{FF2B5EF4-FFF2-40B4-BE49-F238E27FC236}">
                <a16:creationId xmlns:a16="http://schemas.microsoft.com/office/drawing/2014/main" id="{B299CA73-8CD4-E65B-082A-77F64AF56640}"/>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noProof="0" dirty="0"/>
              <a:t>2025</a:t>
            </a:r>
          </a:p>
        </p:txBody>
      </p:sp>
      <p:pic>
        <p:nvPicPr>
          <p:cNvPr id="12" name="Content Placeholder 11" descr="A screenshot of a spreadsheet&#10;&#10;Description automatically generated">
            <a:extLst>
              <a:ext uri="{FF2B5EF4-FFF2-40B4-BE49-F238E27FC236}">
                <a16:creationId xmlns:a16="http://schemas.microsoft.com/office/drawing/2014/main" id="{B27F2AF7-FD67-7578-8E46-070E66746AEF}"/>
              </a:ext>
            </a:extLst>
          </p:cNvPr>
          <p:cNvPicPr>
            <a:picLocks noGrp="1" noChangeAspect="1"/>
          </p:cNvPicPr>
          <p:nvPr>
            <p:ph sz="half" idx="2"/>
          </p:nvPr>
        </p:nvPicPr>
        <p:blipFill>
          <a:blip r:embed="rId3"/>
          <a:stretch>
            <a:fillRect/>
          </a:stretch>
        </p:blipFill>
        <p:spPr/>
      </p:pic>
    </p:spTree>
    <p:extLst>
      <p:ext uri="{BB962C8B-B14F-4D97-AF65-F5344CB8AC3E}">
        <p14:creationId xmlns:p14="http://schemas.microsoft.com/office/powerpoint/2010/main" val="3258021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DBA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8CCB-A4EA-F423-E222-E7543BD7FE18}"/>
              </a:ext>
            </a:extLst>
          </p:cNvPr>
          <p:cNvSpPr>
            <a:spLocks noGrp="1"/>
          </p:cNvSpPr>
          <p:nvPr>
            <p:ph type="title"/>
          </p:nvPr>
        </p:nvSpPr>
        <p:spPr>
          <a:xfrm>
            <a:off x="1139952" y="303051"/>
            <a:ext cx="9912096" cy="1014984"/>
          </a:xfrm>
        </p:spPr>
        <p:txBody>
          <a:bodyPr/>
          <a:lstStyle/>
          <a:p>
            <a:r>
              <a:rPr lang="en-IE" dirty="0"/>
              <a:t>Limitation</a:t>
            </a:r>
          </a:p>
        </p:txBody>
      </p:sp>
      <p:sp>
        <p:nvSpPr>
          <p:cNvPr id="3" name="Text Placeholder 2">
            <a:extLst>
              <a:ext uri="{FF2B5EF4-FFF2-40B4-BE49-F238E27FC236}">
                <a16:creationId xmlns:a16="http://schemas.microsoft.com/office/drawing/2014/main" id="{74C2E1A3-1AE6-8180-44BA-CA904F24807D}"/>
              </a:ext>
            </a:extLst>
          </p:cNvPr>
          <p:cNvSpPr>
            <a:spLocks noGrp="1"/>
          </p:cNvSpPr>
          <p:nvPr>
            <p:ph type="body" sz="quarter" idx="14"/>
          </p:nvPr>
        </p:nvSpPr>
        <p:spPr/>
        <p:txBody>
          <a:bodyPr/>
          <a:lstStyle/>
          <a:p>
            <a:r>
              <a:rPr lang="en-IE" dirty="0"/>
              <a:t>Original Data </a:t>
            </a:r>
          </a:p>
        </p:txBody>
      </p:sp>
      <p:pic>
        <p:nvPicPr>
          <p:cNvPr id="11" name="Content Placeholder 10" descr="A screenshot of a computer&#10;&#10;Description automatically generated">
            <a:extLst>
              <a:ext uri="{FF2B5EF4-FFF2-40B4-BE49-F238E27FC236}">
                <a16:creationId xmlns:a16="http://schemas.microsoft.com/office/drawing/2014/main" id="{4F352195-7CB5-097E-3D65-8FCC54E4A44D}"/>
              </a:ext>
            </a:extLst>
          </p:cNvPr>
          <p:cNvPicPr>
            <a:picLocks noGrp="1" noChangeAspect="1"/>
          </p:cNvPicPr>
          <p:nvPr>
            <p:ph sz="half" idx="2"/>
          </p:nvPr>
        </p:nvPicPr>
        <p:blipFill>
          <a:blip r:embed="rId2"/>
          <a:stretch>
            <a:fillRect/>
          </a:stretch>
        </p:blipFill>
        <p:spPr>
          <a:xfrm>
            <a:off x="1440130" y="2944368"/>
            <a:ext cx="2752190" cy="2784475"/>
          </a:xfrm>
        </p:spPr>
      </p:pic>
      <p:sp>
        <p:nvSpPr>
          <p:cNvPr id="5" name="Text Placeholder 4">
            <a:extLst>
              <a:ext uri="{FF2B5EF4-FFF2-40B4-BE49-F238E27FC236}">
                <a16:creationId xmlns:a16="http://schemas.microsoft.com/office/drawing/2014/main" id="{0DFF9632-57BF-225C-132B-3D1DAF6542AA}"/>
              </a:ext>
            </a:extLst>
          </p:cNvPr>
          <p:cNvSpPr>
            <a:spLocks noGrp="1"/>
          </p:cNvSpPr>
          <p:nvPr>
            <p:ph type="body" sz="quarter" idx="19"/>
          </p:nvPr>
        </p:nvSpPr>
        <p:spPr/>
        <p:txBody>
          <a:bodyPr/>
          <a:lstStyle/>
          <a:p>
            <a:r>
              <a:rPr lang="en-IE" dirty="0"/>
              <a:t>Synthetic Data (GaussianCopula)</a:t>
            </a:r>
          </a:p>
        </p:txBody>
      </p:sp>
      <p:pic>
        <p:nvPicPr>
          <p:cNvPr id="13" name="Content Placeholder 12" descr="A screenshot of a computer&#10;&#10;Description automatically generated">
            <a:extLst>
              <a:ext uri="{FF2B5EF4-FFF2-40B4-BE49-F238E27FC236}">
                <a16:creationId xmlns:a16="http://schemas.microsoft.com/office/drawing/2014/main" id="{E14913D2-F1BF-F465-46BD-829B1544E616}"/>
              </a:ext>
            </a:extLst>
          </p:cNvPr>
          <p:cNvPicPr>
            <a:picLocks noGrp="1" noChangeAspect="1"/>
          </p:cNvPicPr>
          <p:nvPr>
            <p:ph sz="half" idx="20"/>
          </p:nvPr>
        </p:nvPicPr>
        <p:blipFill>
          <a:blip r:embed="rId3"/>
          <a:srcRect t="4155"/>
          <a:stretch/>
        </p:blipFill>
        <p:spPr>
          <a:xfrm>
            <a:off x="7021513" y="2944368"/>
            <a:ext cx="2855818" cy="2765105"/>
          </a:xfrm>
        </p:spPr>
      </p:pic>
      <p:sp>
        <p:nvSpPr>
          <p:cNvPr id="7" name="Slide Number Placeholder 6">
            <a:extLst>
              <a:ext uri="{FF2B5EF4-FFF2-40B4-BE49-F238E27FC236}">
                <a16:creationId xmlns:a16="http://schemas.microsoft.com/office/drawing/2014/main" id="{AEA8EB0F-50D3-DB6A-3301-EF0CB3C48FDF}"/>
              </a:ext>
            </a:extLst>
          </p:cNvPr>
          <p:cNvSpPr>
            <a:spLocks noGrp="1"/>
          </p:cNvSpPr>
          <p:nvPr>
            <p:ph type="sldNum" sz="quarter" idx="12"/>
          </p:nvPr>
        </p:nvSpPr>
        <p:spPr/>
        <p:txBody>
          <a:bodyPr/>
          <a:lstStyle/>
          <a:p>
            <a:fld id="{8D0AFDD5-844D-364D-8AEC-50CF4D36D55D}" type="slidenum">
              <a:rPr lang="en-US" noProof="0" smtClean="0"/>
              <a:pPr/>
              <a:t>17</a:t>
            </a:fld>
            <a:endParaRPr lang="en-US" noProof="0"/>
          </a:p>
        </p:txBody>
      </p:sp>
      <p:sp>
        <p:nvSpPr>
          <p:cNvPr id="8" name="Footer Placeholder 7">
            <a:extLst>
              <a:ext uri="{FF2B5EF4-FFF2-40B4-BE49-F238E27FC236}">
                <a16:creationId xmlns:a16="http://schemas.microsoft.com/office/drawing/2014/main" id="{0ECAEFB9-C5B9-1398-F234-9C143BD2DC2C}"/>
              </a:ext>
            </a:extLst>
          </p:cNvPr>
          <p:cNvSpPr>
            <a:spLocks noGrp="1"/>
          </p:cNvSpPr>
          <p:nvPr>
            <p:ph type="ftr" sz="quarter" idx="11"/>
          </p:nvPr>
        </p:nvSpPr>
        <p:spPr/>
        <p:txBody>
          <a:bodyPr/>
          <a:lstStyle/>
          <a:p>
            <a:r>
              <a:rPr lang="en-US" noProof="0" dirty="0"/>
              <a:t>Synthetic Data	</a:t>
            </a:r>
          </a:p>
        </p:txBody>
      </p:sp>
      <p:sp>
        <p:nvSpPr>
          <p:cNvPr id="9" name="Date Placeholder 8">
            <a:extLst>
              <a:ext uri="{FF2B5EF4-FFF2-40B4-BE49-F238E27FC236}">
                <a16:creationId xmlns:a16="http://schemas.microsoft.com/office/drawing/2014/main" id="{FF7AA5A9-132F-8D16-FD95-C6B47460F728}"/>
              </a:ext>
            </a:extLst>
          </p:cNvPr>
          <p:cNvSpPr>
            <a:spLocks noGrp="1"/>
          </p:cNvSpPr>
          <p:nvPr>
            <p:ph type="dt" sz="half" idx="10"/>
          </p:nvPr>
        </p:nvSpPr>
        <p:spPr/>
        <p:txBody>
          <a:bodyPr/>
          <a:lstStyle/>
          <a:p>
            <a:r>
              <a:rPr lang="en-US" noProof="0" dirty="0"/>
              <a:t>2025</a:t>
            </a:r>
          </a:p>
        </p:txBody>
      </p:sp>
      <p:sp>
        <p:nvSpPr>
          <p:cNvPr id="4" name="TextBox 3">
            <a:extLst>
              <a:ext uri="{FF2B5EF4-FFF2-40B4-BE49-F238E27FC236}">
                <a16:creationId xmlns:a16="http://schemas.microsoft.com/office/drawing/2014/main" id="{86A2EC99-A3F6-9B26-3E7B-3E4EC0ABCEF7}"/>
              </a:ext>
            </a:extLst>
          </p:cNvPr>
          <p:cNvSpPr txBox="1"/>
          <p:nvPr/>
        </p:nvSpPr>
        <p:spPr>
          <a:xfrm>
            <a:off x="664534" y="1428644"/>
            <a:ext cx="11974381" cy="461665"/>
          </a:xfrm>
          <a:prstGeom prst="rect">
            <a:avLst/>
          </a:prstGeom>
          <a:noFill/>
        </p:spPr>
        <p:txBody>
          <a:bodyPr wrap="square" rtlCol="0">
            <a:spAutoFit/>
          </a:bodyPr>
          <a:lstStyle/>
          <a:p>
            <a:r>
              <a:rPr lang="en-IE" sz="2360" dirty="0"/>
              <a:t>The distribution of values for the same office across different years is not within the similar range.</a:t>
            </a:r>
          </a:p>
        </p:txBody>
      </p:sp>
    </p:spTree>
    <p:extLst>
      <p:ext uri="{BB962C8B-B14F-4D97-AF65-F5344CB8AC3E}">
        <p14:creationId xmlns:p14="http://schemas.microsoft.com/office/powerpoint/2010/main" val="2721553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574F"/>
        </a:solidFill>
        <a:effectLst/>
      </p:bgPr>
    </p:bg>
    <p:spTree>
      <p:nvGrpSpPr>
        <p:cNvPr id="1" name="">
          <a:extLst>
            <a:ext uri="{FF2B5EF4-FFF2-40B4-BE49-F238E27FC236}">
              <a16:creationId xmlns:a16="http://schemas.microsoft.com/office/drawing/2014/main" id="{D2CEA649-7FF3-3553-5A33-3939B588A5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543765-3C39-37EB-B5B1-CB8E39601D09}"/>
              </a:ext>
            </a:extLst>
          </p:cNvPr>
          <p:cNvSpPr>
            <a:spLocks noGrp="1"/>
          </p:cNvSpPr>
          <p:nvPr>
            <p:ph type="ctrTitle"/>
          </p:nvPr>
        </p:nvSpPr>
        <p:spPr>
          <a:xfrm>
            <a:off x="1475719" y="1218236"/>
            <a:ext cx="9043933" cy="891221"/>
          </a:xfrm>
        </p:spPr>
        <p:txBody>
          <a:bodyPr anchor="t">
            <a:normAutofit fontScale="90000"/>
          </a:bodyPr>
          <a:lstStyle/>
          <a:p>
            <a:pPr algn="ctr"/>
            <a:r>
              <a:rPr lang="en-US" altLang="zh-CN" dirty="0"/>
              <a:t>Summary</a:t>
            </a:r>
            <a:br>
              <a:rPr lang="en-US" sz="5600" dirty="0"/>
            </a:br>
            <a:endParaRPr lang="en-US" sz="5600" dirty="0"/>
          </a:p>
        </p:txBody>
      </p:sp>
      <p:sp>
        <p:nvSpPr>
          <p:cNvPr id="3" name="Content Placeholder 2">
            <a:extLst>
              <a:ext uri="{FF2B5EF4-FFF2-40B4-BE49-F238E27FC236}">
                <a16:creationId xmlns:a16="http://schemas.microsoft.com/office/drawing/2014/main" id="{96A19FCB-AC03-0DA2-F09E-DDDC5EBACE2D}"/>
              </a:ext>
            </a:extLst>
          </p:cNvPr>
          <p:cNvSpPr>
            <a:spLocks noGrp="1"/>
          </p:cNvSpPr>
          <p:nvPr>
            <p:ph type="subTitle" idx="1"/>
          </p:nvPr>
        </p:nvSpPr>
        <p:spPr>
          <a:xfrm>
            <a:off x="1645189" y="2289445"/>
            <a:ext cx="8721251" cy="2802588"/>
          </a:xfrm>
        </p:spPr>
        <p:txBody>
          <a:bodyPr>
            <a:normAutofit/>
          </a:bodyPr>
          <a:lstStyle/>
          <a:p>
            <a:r>
              <a:rPr lang="en-IE" altLang="zh-CN" sz="2000" dirty="0"/>
              <a:t>Synthetic Data helps us achieve safe and effective AI development. By using different models, we can generate various types of synthetic data, such as tabular data, images, text, etc. Although the generated data may not be perfect, high-quality synthetic data can still serve as a suitable replacement for original data. The more we know about the original data, the better the synthetic data will be.</a:t>
            </a:r>
            <a:endParaRPr lang="en-US" sz="2000" dirty="0"/>
          </a:p>
        </p:txBody>
      </p:sp>
      <p:sp>
        <p:nvSpPr>
          <p:cNvPr id="15" name="Slide Number Placeholder 14" hidden="1">
            <a:extLst>
              <a:ext uri="{FF2B5EF4-FFF2-40B4-BE49-F238E27FC236}">
                <a16:creationId xmlns:a16="http://schemas.microsoft.com/office/drawing/2014/main" id="{6776B512-37A6-8C93-1448-F2CAA7BFB489}"/>
              </a:ext>
            </a:extLst>
          </p:cNvPr>
          <p:cNvSpPr>
            <a:spLocks noGrp="1"/>
          </p:cNvSpPr>
          <p:nvPr>
            <p:ph type="sldNum" sz="quarter" idx="4294967295"/>
          </p:nvPr>
        </p:nvSpPr>
        <p:spPr>
          <a:xfrm>
            <a:off x="8072901" y="6400904"/>
            <a:ext cx="365760" cy="246888"/>
          </a:xfrm>
        </p:spPr>
        <p:txBody>
          <a:bodyPr/>
          <a:lstStyle/>
          <a:p>
            <a:pPr>
              <a:spcAft>
                <a:spcPts val="600"/>
              </a:spcAft>
            </a:pPr>
            <a:fld id="{8D0AFDD5-844D-364D-8AEC-50CF4D36D55D}" type="slidenum">
              <a:rPr lang="en-US" smtClean="0"/>
              <a:pPr>
                <a:spcAft>
                  <a:spcPts val="600"/>
                </a:spcAft>
              </a:pPr>
              <a:t>18</a:t>
            </a:fld>
            <a:endParaRPr lang="en-US"/>
          </a:p>
        </p:txBody>
      </p:sp>
    </p:spTree>
    <p:extLst>
      <p:ext uri="{BB962C8B-B14F-4D97-AF65-F5344CB8AC3E}">
        <p14:creationId xmlns:p14="http://schemas.microsoft.com/office/powerpoint/2010/main" val="1942232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574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ctrTitle"/>
          </p:nvPr>
        </p:nvSpPr>
        <p:spPr>
          <a:xfrm>
            <a:off x="1475719" y="2668345"/>
            <a:ext cx="9043933" cy="891221"/>
          </a:xfrm>
        </p:spPr>
        <p:txBody>
          <a:bodyPr anchor="t">
            <a:normAutofit fontScale="90000"/>
          </a:bodyPr>
          <a:lstStyle/>
          <a:p>
            <a:pPr algn="ctr"/>
            <a:r>
              <a:rPr lang="en-US" altLang="zh-CN" dirty="0"/>
              <a:t>Further Steps</a:t>
            </a:r>
            <a:br>
              <a:rPr lang="en-US" sz="5600" dirty="0"/>
            </a:br>
            <a:endParaRPr lang="en-US" sz="5600" dirty="0"/>
          </a:p>
        </p:txBody>
      </p:sp>
      <p:sp>
        <p:nvSpPr>
          <p:cNvPr id="15" name="Slide Number Placeholder 14" hidden="1">
            <a:extLst>
              <a:ext uri="{FF2B5EF4-FFF2-40B4-BE49-F238E27FC236}">
                <a16:creationId xmlns:a16="http://schemas.microsoft.com/office/drawing/2014/main" id="{EA450CD4-3018-DBCF-3A32-B72A7DCFA11F}"/>
              </a:ext>
            </a:extLst>
          </p:cNvPr>
          <p:cNvSpPr>
            <a:spLocks noGrp="1"/>
          </p:cNvSpPr>
          <p:nvPr>
            <p:ph type="sldNum" sz="quarter" idx="4294967295"/>
          </p:nvPr>
        </p:nvSpPr>
        <p:spPr>
          <a:xfrm>
            <a:off x="8072901" y="6400904"/>
            <a:ext cx="365760" cy="246888"/>
          </a:xfrm>
        </p:spPr>
        <p:txBody>
          <a:bodyPr/>
          <a:lstStyle/>
          <a:p>
            <a:pPr>
              <a:spcAft>
                <a:spcPts val="600"/>
              </a:spcAft>
            </a:pPr>
            <a:fld id="{8D0AFDD5-844D-364D-8AEC-50CF4D36D55D}" type="slidenum">
              <a:rPr lang="en-US" smtClean="0"/>
              <a:pPr>
                <a:spcAft>
                  <a:spcPts val="600"/>
                </a:spcAft>
              </a:pPr>
              <a:t>19</a:t>
            </a:fld>
            <a:endParaRPr lang="en-US"/>
          </a:p>
        </p:txBody>
      </p:sp>
    </p:spTree>
    <p:extLst>
      <p:ext uri="{BB962C8B-B14F-4D97-AF65-F5344CB8AC3E}">
        <p14:creationId xmlns:p14="http://schemas.microsoft.com/office/powerpoint/2010/main" val="591722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Primary Goals</a:t>
            </a:r>
          </a:p>
          <a:p>
            <a:r>
              <a:rPr lang="en-US" dirty="0"/>
              <a:t>&amp;</a:t>
            </a:r>
          </a:p>
          <a:p>
            <a:r>
              <a:rPr lang="en-US" dirty="0"/>
              <a:t>Dataset Summary</a:t>
            </a:r>
          </a:p>
          <a:p>
            <a:endParaRPr lang="en-US" dirty="0"/>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Models</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Evaluations</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Summary</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Synthetic Data</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2025</a:t>
            </a:r>
          </a:p>
        </p:txBody>
      </p:sp>
    </p:spTree>
    <p:extLst>
      <p:ext uri="{BB962C8B-B14F-4D97-AF65-F5344CB8AC3E}">
        <p14:creationId xmlns:p14="http://schemas.microsoft.com/office/powerpoint/2010/main" val="681978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EBE8"/>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7F3FC7E-501D-4079-4D56-BF01919892D3}"/>
              </a:ext>
            </a:extLst>
          </p:cNvPr>
          <p:cNvSpPr>
            <a:spLocks noGrp="1"/>
          </p:cNvSpPr>
          <p:nvPr>
            <p:ph type="title"/>
          </p:nvPr>
        </p:nvSpPr>
        <p:spPr>
          <a:xfrm>
            <a:off x="1139952" y="512064"/>
            <a:ext cx="9912096" cy="1014984"/>
          </a:xfrm>
        </p:spPr>
        <p:txBody>
          <a:bodyPr anchor="t">
            <a:normAutofit/>
          </a:bodyPr>
          <a:lstStyle/>
          <a:p>
            <a:r>
              <a:rPr lang="en-US" dirty="0"/>
              <a:t>References</a:t>
            </a:r>
          </a:p>
        </p:txBody>
      </p:sp>
      <p:sp>
        <p:nvSpPr>
          <p:cNvPr id="16" name="Content Placeholder 2">
            <a:extLst>
              <a:ext uri="{FF2B5EF4-FFF2-40B4-BE49-F238E27FC236}">
                <a16:creationId xmlns:a16="http://schemas.microsoft.com/office/drawing/2014/main" id="{C20EF61C-BC4D-70FF-C628-FDACC9769AC5}"/>
              </a:ext>
            </a:extLst>
          </p:cNvPr>
          <p:cNvSpPr>
            <a:spLocks noGrp="1"/>
          </p:cNvSpPr>
          <p:nvPr>
            <p:ph idx="1"/>
          </p:nvPr>
        </p:nvSpPr>
        <p:spPr>
          <a:xfrm>
            <a:off x="484632" y="1810512"/>
            <a:ext cx="11000232" cy="4160520"/>
          </a:xfrm>
        </p:spPr>
        <p:txBody>
          <a:bodyPr/>
          <a:lstStyle/>
          <a:p>
            <a:r>
              <a:rPr lang="en-IE" dirty="0"/>
              <a:t>Awan, Abid Ali. "What Is Synthetic Data?" </a:t>
            </a:r>
            <a:r>
              <a:rPr lang="en-IE" dirty="0" err="1"/>
              <a:t>DataCamp</a:t>
            </a:r>
            <a:r>
              <a:rPr lang="en-IE" dirty="0"/>
              <a:t>, 6 July 2023, www.datacamp.com/blog/what-is-synthetic-data. </a:t>
            </a:r>
          </a:p>
          <a:p>
            <a:r>
              <a:rPr lang="en-IE" dirty="0"/>
              <a:t>Ramos, L., &amp; Subramanyam, J. (2021). Maverick Research: Forget About Your Real Data – Synthetic Data Is the Future of AI. Gartner.</a:t>
            </a:r>
          </a:p>
        </p:txBody>
      </p:sp>
      <p:sp>
        <p:nvSpPr>
          <p:cNvPr id="5" name="Slide Number Placeholder 4">
            <a:extLst>
              <a:ext uri="{FF2B5EF4-FFF2-40B4-BE49-F238E27FC236}">
                <a16:creationId xmlns:a16="http://schemas.microsoft.com/office/drawing/2014/main" id="{9794ABBE-4C98-242B-E872-906C6ED140C8}"/>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20</a:t>
            </a:fld>
            <a:endParaRPr lang="en-US" noProof="0"/>
          </a:p>
        </p:txBody>
      </p:sp>
      <p:sp>
        <p:nvSpPr>
          <p:cNvPr id="12" name="Footer Placeholder 3">
            <a:extLst>
              <a:ext uri="{FF2B5EF4-FFF2-40B4-BE49-F238E27FC236}">
                <a16:creationId xmlns:a16="http://schemas.microsoft.com/office/drawing/2014/main" id="{80FC3A17-08B0-BC3B-A62B-85255E52BB2E}"/>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noProof="0" dirty="0"/>
              <a:t>Synthetic Data</a:t>
            </a:r>
          </a:p>
        </p:txBody>
      </p:sp>
      <p:sp>
        <p:nvSpPr>
          <p:cNvPr id="14" name="Date Placeholder 4">
            <a:extLst>
              <a:ext uri="{FF2B5EF4-FFF2-40B4-BE49-F238E27FC236}">
                <a16:creationId xmlns:a16="http://schemas.microsoft.com/office/drawing/2014/main" id="{4A7587F7-5E2A-0C7B-39FE-8A7420F4505E}"/>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noProof="0" dirty="0"/>
              <a:t>2025</a:t>
            </a:r>
          </a:p>
        </p:txBody>
      </p:sp>
    </p:spTree>
    <p:extLst>
      <p:ext uri="{BB962C8B-B14F-4D97-AF65-F5344CB8AC3E}">
        <p14:creationId xmlns:p14="http://schemas.microsoft.com/office/powerpoint/2010/main" val="867186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6465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ctrTitle"/>
          </p:nvPr>
        </p:nvSpPr>
        <p:spPr>
          <a:xfrm>
            <a:off x="1446928" y="1427006"/>
            <a:ext cx="4303385" cy="949891"/>
          </a:xfrm>
        </p:spPr>
        <p:txBody>
          <a:bodyPr anchor="t">
            <a:noAutofit/>
          </a:bodyPr>
          <a:lstStyle/>
          <a:p>
            <a:r>
              <a:rPr lang="en-US" sz="5400" dirty="0"/>
              <a:t>Introduction</a:t>
            </a:r>
            <a:br>
              <a:rPr lang="en-US" sz="5400" dirty="0"/>
            </a:br>
            <a:endParaRPr lang="en-US" sz="5400"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type="subTitle" idx="1"/>
          </p:nvPr>
        </p:nvSpPr>
        <p:spPr>
          <a:xfrm>
            <a:off x="1446928" y="2597440"/>
            <a:ext cx="3913632" cy="598433"/>
          </a:xfrm>
        </p:spPr>
        <p:txBody>
          <a:bodyPr>
            <a:normAutofit/>
          </a:bodyPr>
          <a:lstStyle/>
          <a:p>
            <a:r>
              <a:rPr lang="en-US" sz="3200" dirty="0"/>
              <a:t>What is Synthetic Data?</a:t>
            </a:r>
          </a:p>
        </p:txBody>
      </p:sp>
      <p:pic>
        <p:nvPicPr>
          <p:cNvPr id="24" name="Picture Placeholder 23" descr="A blue and black graph&#10;&#10;Description automatically generated">
            <a:extLst>
              <a:ext uri="{FF2B5EF4-FFF2-40B4-BE49-F238E27FC236}">
                <a16:creationId xmlns:a16="http://schemas.microsoft.com/office/drawing/2014/main" id="{6A910843-DABC-3EC3-BB6D-1AECB29F1D38}"/>
              </a:ext>
            </a:extLst>
          </p:cNvPr>
          <p:cNvPicPr>
            <a:picLocks noGrp="1" noChangeAspect="1"/>
          </p:cNvPicPr>
          <p:nvPr>
            <p:ph type="pic" sz="quarter" idx="10"/>
          </p:nvPr>
        </p:nvPicPr>
        <p:blipFill>
          <a:blip r:embed="rId2"/>
          <a:stretch>
            <a:fillRect/>
          </a:stretch>
        </p:blipFill>
        <p:spPr>
          <a:xfrm>
            <a:off x="5650105" y="1901952"/>
            <a:ext cx="5391462" cy="2949105"/>
          </a:xfrm>
          <a:ln>
            <a:noFill/>
          </a:ln>
          <a:effectLst>
            <a:innerShdw blurRad="63500" dist="50800" dir="13500000">
              <a:prstClr val="black">
                <a:alpha val="50000"/>
              </a:prstClr>
            </a:innerShdw>
          </a:effectLst>
        </p:spPr>
      </p:pic>
      <p:sp>
        <p:nvSpPr>
          <p:cNvPr id="7" name="Slide Number Placeholder 6" hidden="1">
            <a:extLst>
              <a:ext uri="{FF2B5EF4-FFF2-40B4-BE49-F238E27FC236}">
                <a16:creationId xmlns:a16="http://schemas.microsoft.com/office/drawing/2014/main" id="{AA825C49-A1AB-D377-2071-D29B1E667AA9}"/>
              </a:ext>
            </a:extLst>
          </p:cNvPr>
          <p:cNvSpPr>
            <a:spLocks noGrp="1"/>
          </p:cNvSpPr>
          <p:nvPr>
            <p:ph type="sldNum" sz="quarter" idx="4294967295"/>
          </p:nvPr>
        </p:nvSpPr>
        <p:spPr>
          <a:xfrm>
            <a:off x="0" y="6400800"/>
            <a:ext cx="365125" cy="247650"/>
          </a:xfrm>
        </p:spPr>
        <p:txBody>
          <a:bodyPr/>
          <a:lstStyle/>
          <a:p>
            <a:pPr>
              <a:spcAft>
                <a:spcPts val="600"/>
              </a:spcAft>
            </a:pPr>
            <a:fld id="{8D0AFDD5-844D-364D-8AEC-50CF4D36D55D}" type="slidenum">
              <a:rPr lang="en-US" smtClean="0"/>
              <a:pPr>
                <a:spcAft>
                  <a:spcPts val="600"/>
                </a:spcAft>
              </a:pPr>
              <a:t>3</a:t>
            </a:fld>
            <a:endParaRPr lang="en-US"/>
          </a:p>
        </p:txBody>
      </p:sp>
      <p:sp>
        <p:nvSpPr>
          <p:cNvPr id="18" name="TextBox 17">
            <a:extLst>
              <a:ext uri="{FF2B5EF4-FFF2-40B4-BE49-F238E27FC236}">
                <a16:creationId xmlns:a16="http://schemas.microsoft.com/office/drawing/2014/main" id="{4D63B8E0-8EF0-5F16-602F-05712E00D492}"/>
              </a:ext>
            </a:extLst>
          </p:cNvPr>
          <p:cNvSpPr txBox="1"/>
          <p:nvPr/>
        </p:nvSpPr>
        <p:spPr>
          <a:xfrm>
            <a:off x="5750313" y="4743335"/>
            <a:ext cx="5291254" cy="215444"/>
          </a:xfrm>
          <a:prstGeom prst="rect">
            <a:avLst/>
          </a:prstGeom>
          <a:noFill/>
        </p:spPr>
        <p:txBody>
          <a:bodyPr wrap="square" rtlCol="0">
            <a:spAutoFit/>
          </a:bodyPr>
          <a:lstStyle/>
          <a:p>
            <a:r>
              <a:rPr lang="en-IE" sz="800" dirty="0">
                <a:solidFill>
                  <a:srgbClr val="B2B2B2"/>
                </a:solidFill>
                <a:latin typeface="NVIDIA-APAC"/>
              </a:rPr>
              <a:t>(Ramos &amp; Subramanyam, 2021)</a:t>
            </a:r>
            <a:endParaRPr lang="en-IE" sz="800" dirty="0"/>
          </a:p>
        </p:txBody>
      </p:sp>
      <p:sp>
        <p:nvSpPr>
          <p:cNvPr id="2" name="TextBox 1">
            <a:extLst>
              <a:ext uri="{FF2B5EF4-FFF2-40B4-BE49-F238E27FC236}">
                <a16:creationId xmlns:a16="http://schemas.microsoft.com/office/drawing/2014/main" id="{6B14EBED-DACD-0777-5786-929F11E84206}"/>
              </a:ext>
            </a:extLst>
          </p:cNvPr>
          <p:cNvSpPr txBox="1"/>
          <p:nvPr/>
        </p:nvSpPr>
        <p:spPr>
          <a:xfrm>
            <a:off x="1446928" y="3367703"/>
            <a:ext cx="3913632" cy="1815882"/>
          </a:xfrm>
          <a:prstGeom prst="rect">
            <a:avLst/>
          </a:prstGeom>
          <a:noFill/>
        </p:spPr>
        <p:txBody>
          <a:bodyPr wrap="square" rtlCol="0">
            <a:spAutoFit/>
          </a:bodyPr>
          <a:lstStyle/>
          <a:p>
            <a:r>
              <a:rPr lang="en-IE" sz="1600" dirty="0"/>
              <a:t>Synthetic data is essentially artificial data created algorithmically. It is designed to mimic the characteristics of real-world data without containing any actual information. Synthetic data enables models to be tested and improved without risking the privacy or security of real-world data. (Awan , 2023)</a:t>
            </a:r>
          </a:p>
        </p:txBody>
      </p:sp>
    </p:spTree>
    <p:extLst>
      <p:ext uri="{BB962C8B-B14F-4D97-AF65-F5344CB8AC3E}">
        <p14:creationId xmlns:p14="http://schemas.microsoft.com/office/powerpoint/2010/main" val="3780002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p:txBody>
          <a:bodyPr/>
          <a:lstStyle/>
          <a:p>
            <a:r>
              <a:rPr lang="en-US" dirty="0"/>
              <a:t>Primary</a:t>
            </a:r>
            <a:br>
              <a:rPr lang="en-US" dirty="0"/>
            </a:br>
            <a:r>
              <a:rPr lang="en-US" dirty="0"/>
              <a:t>goals</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a:xfrm>
            <a:off x="768096" y="3901319"/>
            <a:ext cx="2980944" cy="402336"/>
          </a:xfrm>
        </p:spPr>
        <p:txBody>
          <a:bodyPr/>
          <a:lstStyle/>
          <a:p>
            <a:r>
              <a:rPr lang="en-US" altLang="zh-CN" sz="1800" dirty="0">
                <a:latin typeface="+mj-lt"/>
              </a:rPr>
              <a:t>Synthetic Data</a:t>
            </a:r>
          </a:p>
        </p:txBody>
      </p:sp>
      <p:sp>
        <p:nvSpPr>
          <p:cNvPr id="4" name="Picture Placeholder 3">
            <a:extLst>
              <a:ext uri="{FF2B5EF4-FFF2-40B4-BE49-F238E27FC236}">
                <a16:creationId xmlns:a16="http://schemas.microsoft.com/office/drawing/2014/main" id="{4715D870-0263-C9BA-C03B-24C15B2CF8C5}"/>
              </a:ext>
            </a:extLst>
          </p:cNvPr>
          <p:cNvSpPr>
            <a:spLocks noGrp="1"/>
          </p:cNvSpPr>
          <p:nvPr>
            <p:ph type="pic" sz="quarter" idx="10"/>
          </p:nvPr>
        </p:nvSpPr>
        <p:spPr>
          <a:xfrm>
            <a:off x="4902180" y="451949"/>
            <a:ext cx="5897880" cy="5897880"/>
          </a:xfrm>
        </p:spPr>
        <p:txBody>
          <a:bodyPr/>
          <a:lstStyle/>
          <a:p>
            <a:r>
              <a:rPr lang="en-IE" dirty="0"/>
              <a:t>Generate synthetic data that mimics the actual data without revealing private information</a:t>
            </a:r>
          </a:p>
          <a:p>
            <a:endParaRPr lang="en-IE" dirty="0"/>
          </a:p>
          <a:p>
            <a:r>
              <a:rPr lang="en-IE" dirty="0"/>
              <a:t>Evaluate different models for generating synthetic data</a:t>
            </a:r>
          </a:p>
        </p:txBody>
      </p:sp>
    </p:spTree>
    <p:extLst>
      <p:ext uri="{BB962C8B-B14F-4D97-AF65-F5344CB8AC3E}">
        <p14:creationId xmlns:p14="http://schemas.microsoft.com/office/powerpoint/2010/main" val="375226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1139951" y="512064"/>
            <a:ext cx="11878931" cy="1014984"/>
          </a:xfrm>
        </p:spPr>
        <p:txBody>
          <a:bodyPr/>
          <a:lstStyle/>
          <a:p>
            <a:pPr algn="l">
              <a:spcAft>
                <a:spcPts val="750"/>
              </a:spcAft>
            </a:pPr>
            <a:r>
              <a:rPr lang="en-IE" sz="5400" b="0" i="0" dirty="0">
                <a:solidFill>
                  <a:srgbClr val="333333"/>
                </a:solidFill>
                <a:effectLst/>
                <a:latin typeface="Open Sans" panose="020B0606030504020204" pitchFamily="34" charset="0"/>
              </a:rPr>
              <a:t>  DAA01 - Bovine Tuberculosis</a:t>
            </a:r>
          </a:p>
        </p:txBody>
      </p:sp>
      <p:graphicFrame>
        <p:nvGraphicFramePr>
          <p:cNvPr id="14" name="Content Placeholder 13">
            <a:extLst>
              <a:ext uri="{FF2B5EF4-FFF2-40B4-BE49-F238E27FC236}">
                <a16:creationId xmlns:a16="http://schemas.microsoft.com/office/drawing/2014/main" id="{DA114D53-FAB3-91E5-14AB-5B375DA2617E}"/>
              </a:ext>
            </a:extLst>
          </p:cNvPr>
          <p:cNvGraphicFramePr>
            <a:graphicFrameLocks noGrp="1"/>
          </p:cNvGraphicFramePr>
          <p:nvPr>
            <p:ph idx="1"/>
            <p:extLst>
              <p:ext uri="{D42A27DB-BD31-4B8C-83A1-F6EECF244321}">
                <p14:modId xmlns:p14="http://schemas.microsoft.com/office/powerpoint/2010/main" val="25845382"/>
              </p:ext>
            </p:extLst>
          </p:nvPr>
        </p:nvGraphicFramePr>
        <p:xfrm>
          <a:off x="575244" y="1550865"/>
          <a:ext cx="6059471" cy="4651626"/>
        </p:xfrm>
        <a:graphic>
          <a:graphicData uri="http://schemas.openxmlformats.org/drawingml/2006/table">
            <a:tbl>
              <a:tblPr firstRow="1" bandRow="1">
                <a:tableStyleId>{5C22544A-7EE6-4342-B048-85BDC9FD1C3A}</a:tableStyleId>
              </a:tblPr>
              <a:tblGrid>
                <a:gridCol w="2693098">
                  <a:extLst>
                    <a:ext uri="{9D8B030D-6E8A-4147-A177-3AD203B41FA5}">
                      <a16:colId xmlns:a16="http://schemas.microsoft.com/office/drawing/2014/main" val="3307912261"/>
                    </a:ext>
                  </a:extLst>
                </a:gridCol>
                <a:gridCol w="3366373">
                  <a:extLst>
                    <a:ext uri="{9D8B030D-6E8A-4147-A177-3AD203B41FA5}">
                      <a16:colId xmlns:a16="http://schemas.microsoft.com/office/drawing/2014/main" val="205469312"/>
                    </a:ext>
                  </a:extLst>
                </a:gridCol>
              </a:tblGrid>
              <a:tr h="439626">
                <a:tc>
                  <a:txBody>
                    <a:bodyPr/>
                    <a:lstStyle/>
                    <a:p>
                      <a:pPr algn="ctr"/>
                      <a:r>
                        <a:rPr lang="en-US" sz="2000" b="0" i="0" dirty="0">
                          <a:solidFill>
                            <a:schemeClr val="tx1"/>
                          </a:solidFill>
                          <a:latin typeface="Univers Condensed Light" panose="020B0306020202040204" pitchFamily="34" charset="0"/>
                        </a:rPr>
                        <a:t>STATISTIC</a:t>
                      </a:r>
                      <a:endParaRPr lang="en-US" sz="2000" b="0" i="0" dirty="0">
                        <a:ln>
                          <a:solidFill>
                            <a:srgbClr val="C95B3A"/>
                          </a:solidFill>
                        </a:ln>
                        <a:solidFill>
                          <a:schemeClr val="tx1"/>
                        </a:solidFill>
                        <a:latin typeface="Univers Condensed Light" panose="020B0306020202040204" pitchFamily="34" charset="0"/>
                        <a:cs typeface="Posterama" panose="020B0504020200020000"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rPr>
                        <a:t>STATISTIC LABEL</a:t>
                      </a:r>
                      <a:endParaRPr lang="en-US" sz="2000" b="0" i="0" dirty="0">
                        <a:solidFill>
                          <a:schemeClr val="tx1"/>
                        </a:solidFill>
                        <a:latin typeface="Univers Condensed Light" panose="020B0306020202040204" pitchFamily="34" charset="0"/>
                        <a:cs typeface="Posterama" panose="020B0504020200020000"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910302437"/>
                  </a:ext>
                </a:extLst>
              </a:tr>
              <a:tr h="468000">
                <a:tc>
                  <a:txBody>
                    <a:bodyPr/>
                    <a:lstStyle/>
                    <a:p>
                      <a:pPr algn="ctr"/>
                      <a:r>
                        <a:rPr lang="en-US" sz="2000" b="0" i="0" dirty="0">
                          <a:solidFill>
                            <a:schemeClr val="bg1"/>
                          </a:solidFill>
                          <a:latin typeface="Univers Condensed Light" panose="020B0306020202040204" pitchFamily="34" charset="0"/>
                        </a:rPr>
                        <a:t>DAA01C01</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264653"/>
                    </a:solidFill>
                  </a:tcPr>
                </a:tc>
                <a:tc>
                  <a:txBody>
                    <a:bodyPr/>
                    <a:lstStyle/>
                    <a:p>
                      <a:pPr algn="ctr"/>
                      <a:r>
                        <a:rPr lang="en-US" sz="1800" b="0" i="0" dirty="0">
                          <a:solidFill>
                            <a:schemeClr val="bg1"/>
                          </a:solidFill>
                          <a:latin typeface="Univers Condensed Light" panose="020B0306020202040204" pitchFamily="34" charset="0"/>
                          <a:cs typeface="Posterama" panose="020B0504020200020000" pitchFamily="34" charset="0"/>
                        </a:rPr>
                        <a:t>Herds in County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264653"/>
                    </a:solidFill>
                  </a:tcPr>
                </a:tc>
                <a:extLst>
                  <a:ext uri="{0D108BD9-81ED-4DB2-BD59-A6C34878D82A}">
                    <a16:rowId xmlns:a16="http://schemas.microsoft.com/office/drawing/2014/main" val="3454227287"/>
                  </a:ext>
                </a:extLst>
              </a:tr>
              <a:tr h="468000">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DAA01C02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1800" b="0" i="0" dirty="0">
                          <a:solidFill>
                            <a:schemeClr val="bg1"/>
                          </a:solidFill>
                          <a:latin typeface="Univers Condensed Light" panose="020B0306020202040204" pitchFamily="34" charset="0"/>
                          <a:cs typeface="Posterama" panose="020B0504020200020000" pitchFamily="34" charset="0"/>
                        </a:rPr>
                        <a:t>Herds Tested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053420627"/>
                  </a:ext>
                </a:extLst>
              </a:tr>
              <a:tr h="468000">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DAA01C03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264653"/>
                    </a:solidFill>
                  </a:tcPr>
                </a:tc>
                <a:tc>
                  <a:txBody>
                    <a:bodyPr/>
                    <a:lstStyle/>
                    <a:p>
                      <a:pPr algn="ctr"/>
                      <a:r>
                        <a:rPr lang="en-IE" sz="1800" b="0" i="0" dirty="0">
                          <a:solidFill>
                            <a:schemeClr val="bg1"/>
                          </a:solidFill>
                          <a:latin typeface="Univers Condensed Light" panose="020B0306020202040204" pitchFamily="34" charset="0"/>
                          <a:cs typeface="Posterama" panose="020B0504020200020000" pitchFamily="34" charset="0"/>
                        </a:rPr>
                        <a:t>Herds Restricted since 1st of January</a:t>
                      </a:r>
                      <a:endParaRPr lang="en-US" sz="1800" b="0" i="0" dirty="0">
                        <a:solidFill>
                          <a:schemeClr val="bg1"/>
                        </a:solidFill>
                        <a:latin typeface="Univers Condensed Light" panose="020B0306020202040204" pitchFamily="34" charset="0"/>
                        <a:cs typeface="Posterama" panose="020B0504020200020000"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264653"/>
                    </a:solidFill>
                  </a:tcPr>
                </a:tc>
                <a:extLst>
                  <a:ext uri="{0D108BD9-81ED-4DB2-BD59-A6C34878D82A}">
                    <a16:rowId xmlns:a16="http://schemas.microsoft.com/office/drawing/2014/main" val="309687669"/>
                  </a:ext>
                </a:extLst>
              </a:tr>
              <a:tr h="468000">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DAA01C04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1800" b="0" i="0" dirty="0">
                          <a:solidFill>
                            <a:schemeClr val="bg1"/>
                          </a:solidFill>
                          <a:latin typeface="Univers Condensed Light" panose="020B0306020202040204" pitchFamily="34" charset="0"/>
                          <a:cs typeface="Posterama" panose="020B0504020200020000" pitchFamily="34" charset="0"/>
                        </a:rPr>
                        <a:t>Herd Incidence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929679073"/>
                  </a:ext>
                </a:extLst>
              </a:tr>
              <a:tr h="468000">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DAA01C05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264653"/>
                    </a:solidFill>
                  </a:tcPr>
                </a:tc>
                <a:tc>
                  <a:txBody>
                    <a:bodyPr/>
                    <a:lstStyle/>
                    <a:p>
                      <a:pPr algn="ctr"/>
                      <a:r>
                        <a:rPr lang="en-IE" sz="1800" b="0" i="0" dirty="0">
                          <a:solidFill>
                            <a:schemeClr val="bg1"/>
                          </a:solidFill>
                          <a:latin typeface="Univers Condensed Light" panose="020B0306020202040204" pitchFamily="34" charset="0"/>
                          <a:cs typeface="Posterama" panose="020B0504020200020000" pitchFamily="34" charset="0"/>
                        </a:rPr>
                        <a:t>Herds Restricted by 31st of December</a:t>
                      </a:r>
                      <a:endParaRPr lang="en-US" sz="1800" b="0" i="0" dirty="0">
                        <a:solidFill>
                          <a:schemeClr val="bg1"/>
                        </a:solidFill>
                        <a:latin typeface="Univers Condensed Light" panose="020B0306020202040204" pitchFamily="34" charset="0"/>
                        <a:cs typeface="Posterama" panose="020B0504020200020000"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264653"/>
                    </a:solidFill>
                  </a:tcPr>
                </a:tc>
                <a:extLst>
                  <a:ext uri="{0D108BD9-81ED-4DB2-BD59-A6C34878D82A}">
                    <a16:rowId xmlns:a16="http://schemas.microsoft.com/office/drawing/2014/main" val="3787061114"/>
                  </a:ext>
                </a:extLst>
              </a:tr>
              <a:tr h="468000">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DAA01C06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1800" b="0" i="0" dirty="0">
                          <a:solidFill>
                            <a:schemeClr val="bg1"/>
                          </a:solidFill>
                          <a:latin typeface="Univers Condensed Light" panose="020B0306020202040204" pitchFamily="34" charset="0"/>
                          <a:cs typeface="Posterama" panose="020B0504020200020000" pitchFamily="34" charset="0"/>
                        </a:rPr>
                        <a:t>Animals in County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55469955"/>
                  </a:ext>
                </a:extLst>
              </a:tr>
              <a:tr h="468000">
                <a:tc>
                  <a:txBody>
                    <a:bodyPr/>
                    <a:lstStyle/>
                    <a:p>
                      <a:pPr algn="ctr"/>
                      <a:r>
                        <a:rPr lang="en-US" sz="2000" b="0" i="0" dirty="0">
                          <a:solidFill>
                            <a:schemeClr val="bg1"/>
                          </a:solidFill>
                          <a:latin typeface="Univers Condensed Light" panose="020B0306020202040204" pitchFamily="34" charset="0"/>
                        </a:rPr>
                        <a:t>DAA01C07</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1800" b="0" i="0" dirty="0">
                          <a:solidFill>
                            <a:schemeClr val="bg1"/>
                          </a:solidFill>
                          <a:latin typeface="Univers Condensed Light" panose="020B0306020202040204" pitchFamily="34" charset="0"/>
                          <a:cs typeface="Posterama" panose="020B0504020200020000" pitchFamily="34" charset="0"/>
                        </a:rPr>
                        <a:t>Tests on Animals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21463532"/>
                  </a:ext>
                </a:extLst>
              </a:tr>
              <a:tr h="468000">
                <a:tc>
                  <a:txBody>
                    <a:bodyPr/>
                    <a:lstStyle/>
                    <a:p>
                      <a:pPr algn="ctr"/>
                      <a:r>
                        <a:rPr lang="en-US" sz="2000" b="0" i="0" dirty="0">
                          <a:solidFill>
                            <a:schemeClr val="bg1"/>
                          </a:solidFill>
                          <a:latin typeface="Univers Condensed Light" panose="020B0306020202040204" pitchFamily="34" charset="0"/>
                        </a:rPr>
                        <a:t>DAA01C08</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1800" b="0" i="0" dirty="0">
                          <a:solidFill>
                            <a:schemeClr val="bg1"/>
                          </a:solidFill>
                          <a:latin typeface="Univers Condensed Light" panose="020B0306020202040204" pitchFamily="34" charset="0"/>
                          <a:cs typeface="Posterama" panose="020B0504020200020000" pitchFamily="34" charset="0"/>
                        </a:rPr>
                        <a:t>Reactors to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944132588"/>
                  </a:ext>
                </a:extLst>
              </a:tr>
              <a:tr h="468000">
                <a:tc>
                  <a:txBody>
                    <a:bodyPr/>
                    <a:lstStyle/>
                    <a:p>
                      <a:pPr algn="ctr"/>
                      <a:r>
                        <a:rPr lang="en-US" sz="2000" b="0" i="0" dirty="0">
                          <a:solidFill>
                            <a:schemeClr val="bg1"/>
                          </a:solidFill>
                          <a:latin typeface="Univers Condensed Light" panose="020B0306020202040204" pitchFamily="34" charset="0"/>
                        </a:rPr>
                        <a:t>DAA01C09</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IE" sz="1800" b="0" i="0" dirty="0">
                          <a:solidFill>
                            <a:schemeClr val="bg1"/>
                          </a:solidFill>
                          <a:latin typeface="Univers Condensed Light" panose="020B0306020202040204" pitchFamily="34" charset="0"/>
                          <a:cs typeface="Posterama" panose="020B0504020200020000" pitchFamily="34" charset="0"/>
                        </a:rPr>
                        <a:t>Reactors per 1000 Tests A.P.T.</a:t>
                      </a:r>
                      <a:endParaRPr lang="en-US" sz="1800" b="0" i="0" dirty="0">
                        <a:solidFill>
                          <a:schemeClr val="bg1"/>
                        </a:solidFill>
                        <a:latin typeface="Univers Condensed Light" panose="020B0306020202040204" pitchFamily="34" charset="0"/>
                        <a:cs typeface="Posterama" panose="020B0504020200020000"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696221205"/>
                  </a:ext>
                </a:extLst>
              </a:tr>
            </a:tbl>
          </a:graphicData>
        </a:graphic>
      </p:graphicFrame>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5</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Synthetic Data</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2025</a:t>
            </a:r>
          </a:p>
        </p:txBody>
      </p:sp>
      <p:sp>
        <p:nvSpPr>
          <p:cNvPr id="7" name="TextBox 6">
            <a:extLst>
              <a:ext uri="{FF2B5EF4-FFF2-40B4-BE49-F238E27FC236}">
                <a16:creationId xmlns:a16="http://schemas.microsoft.com/office/drawing/2014/main" id="{88CF151F-C92D-7105-0422-BE524B5B13AC}"/>
              </a:ext>
            </a:extLst>
          </p:cNvPr>
          <p:cNvSpPr txBox="1"/>
          <p:nvPr/>
        </p:nvSpPr>
        <p:spPr>
          <a:xfrm>
            <a:off x="7342090" y="2145505"/>
            <a:ext cx="4146487" cy="57888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IE" sz="2800" dirty="0">
                <a:solidFill>
                  <a:schemeClr val="bg1"/>
                </a:solidFill>
                <a:effectLst>
                  <a:outerShdw blurRad="38100" dist="38100" dir="2700000" algn="tl">
                    <a:srgbClr val="000000">
                      <a:alpha val="43137"/>
                    </a:srgbClr>
                  </a:outerShdw>
                </a:effectLst>
              </a:rPr>
              <a:t>2010-2023 (Yearly)</a:t>
            </a:r>
          </a:p>
        </p:txBody>
      </p:sp>
      <p:sp>
        <p:nvSpPr>
          <p:cNvPr id="8" name="TextBox 7">
            <a:extLst>
              <a:ext uri="{FF2B5EF4-FFF2-40B4-BE49-F238E27FC236}">
                <a16:creationId xmlns:a16="http://schemas.microsoft.com/office/drawing/2014/main" id="{AFA23D34-7FCF-6B22-D671-60D5139B4A3D}"/>
              </a:ext>
            </a:extLst>
          </p:cNvPr>
          <p:cNvSpPr txBox="1"/>
          <p:nvPr/>
        </p:nvSpPr>
        <p:spPr>
          <a:xfrm>
            <a:off x="7342090" y="2947981"/>
            <a:ext cx="4146487" cy="57888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IE" sz="2800" dirty="0">
                <a:effectLst>
                  <a:outerShdw blurRad="38100" dist="38100" dir="2700000" algn="tl">
                    <a:srgbClr val="000000">
                      <a:alpha val="43137"/>
                    </a:srgbClr>
                  </a:outerShdw>
                </a:effectLst>
              </a:rPr>
              <a:t>29 Regional Veterinary Offices</a:t>
            </a:r>
          </a:p>
        </p:txBody>
      </p:sp>
      <p:sp>
        <p:nvSpPr>
          <p:cNvPr id="9" name="TextBox 8">
            <a:extLst>
              <a:ext uri="{FF2B5EF4-FFF2-40B4-BE49-F238E27FC236}">
                <a16:creationId xmlns:a16="http://schemas.microsoft.com/office/drawing/2014/main" id="{81434066-5274-07D7-F8BF-7B3E42082577}"/>
              </a:ext>
            </a:extLst>
          </p:cNvPr>
          <p:cNvSpPr txBox="1"/>
          <p:nvPr/>
        </p:nvSpPr>
        <p:spPr>
          <a:xfrm>
            <a:off x="7342090" y="3750457"/>
            <a:ext cx="4146487" cy="57888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IE" sz="2800" dirty="0">
                <a:effectLst>
                  <a:outerShdw blurRad="38100" dist="38100" dir="2700000" algn="tl">
                    <a:srgbClr val="000000">
                      <a:alpha val="43137"/>
                    </a:srgbClr>
                  </a:outerShdw>
                </a:effectLst>
              </a:rPr>
              <a:t>406 Instances</a:t>
            </a:r>
          </a:p>
        </p:txBody>
      </p:sp>
      <p:sp>
        <p:nvSpPr>
          <p:cNvPr id="10" name="TextBox 9">
            <a:extLst>
              <a:ext uri="{FF2B5EF4-FFF2-40B4-BE49-F238E27FC236}">
                <a16:creationId xmlns:a16="http://schemas.microsoft.com/office/drawing/2014/main" id="{13365344-8271-4926-3B47-D7542DC76B90}"/>
              </a:ext>
            </a:extLst>
          </p:cNvPr>
          <p:cNvSpPr txBox="1"/>
          <p:nvPr/>
        </p:nvSpPr>
        <p:spPr>
          <a:xfrm>
            <a:off x="7342090" y="4552933"/>
            <a:ext cx="4146487" cy="57888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IE" sz="2800" dirty="0">
                <a:effectLst>
                  <a:outerShdw blurRad="38100" dist="38100" dir="2700000" algn="tl">
                    <a:srgbClr val="000000">
                      <a:alpha val="43137"/>
                    </a:srgbClr>
                  </a:outerShdw>
                </a:effectLst>
              </a:rPr>
              <a:t>Data type - Structured</a:t>
            </a:r>
          </a:p>
        </p:txBody>
      </p:sp>
    </p:spTree>
    <p:extLst>
      <p:ext uri="{BB962C8B-B14F-4D97-AF65-F5344CB8AC3E}">
        <p14:creationId xmlns:p14="http://schemas.microsoft.com/office/powerpoint/2010/main" val="2011023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DBA5"/>
        </a:solidFill>
        <a:effectLst/>
      </p:bgPr>
    </p:bg>
    <p:spTree>
      <p:nvGrpSpPr>
        <p:cNvPr id="1" name=""/>
        <p:cNvGrpSpPr/>
        <p:nvPr/>
      </p:nvGrpSpPr>
      <p:grpSpPr>
        <a:xfrm>
          <a:off x="0" y="0"/>
          <a:ext cx="0" cy="0"/>
          <a:chOff x="0" y="0"/>
          <a:chExt cx="0" cy="0"/>
        </a:xfrm>
      </p:grpSpPr>
      <p:sp>
        <p:nvSpPr>
          <p:cNvPr id="53" name="Title 1">
            <a:extLst>
              <a:ext uri="{FF2B5EF4-FFF2-40B4-BE49-F238E27FC236}">
                <a16:creationId xmlns:a16="http://schemas.microsoft.com/office/drawing/2014/main" id="{673C125C-3E03-E5DF-35CC-D05F7C60836B}"/>
              </a:ext>
            </a:extLst>
          </p:cNvPr>
          <p:cNvSpPr>
            <a:spLocks noGrp="1"/>
          </p:cNvSpPr>
          <p:nvPr>
            <p:ph type="title"/>
          </p:nvPr>
        </p:nvSpPr>
        <p:spPr>
          <a:xfrm>
            <a:off x="972218" y="346429"/>
            <a:ext cx="10199607" cy="1014984"/>
          </a:xfrm>
        </p:spPr>
        <p:txBody>
          <a:bodyPr/>
          <a:lstStyle/>
          <a:p>
            <a:r>
              <a:rPr lang="en-IE" sz="4000" dirty="0"/>
              <a:t>Types of Generative Methodologies: GANs, VAEs, and Copulas</a:t>
            </a:r>
            <a:endParaRPr lang="en-US" sz="4000" dirty="0"/>
          </a:p>
        </p:txBody>
      </p:sp>
      <p:sp>
        <p:nvSpPr>
          <p:cNvPr id="55" name="Text Placeholder 2">
            <a:extLst>
              <a:ext uri="{FF2B5EF4-FFF2-40B4-BE49-F238E27FC236}">
                <a16:creationId xmlns:a16="http://schemas.microsoft.com/office/drawing/2014/main" id="{E3969889-200B-80F0-442C-3552962B4CBC}"/>
              </a:ext>
            </a:extLst>
          </p:cNvPr>
          <p:cNvSpPr>
            <a:spLocks noGrp="1" noRot="1" noMove="1" noResize="1" noEditPoints="1" noAdjustHandles="1" noChangeArrowheads="1" noChangeShapeType="1"/>
          </p:cNvSpPr>
          <p:nvPr>
            <p:ph type="body" sz="quarter" idx="14"/>
          </p:nvPr>
        </p:nvSpPr>
        <p:spPr>
          <a:xfrm>
            <a:off x="722666" y="2025072"/>
            <a:ext cx="3246120" cy="3986784"/>
          </a:xfrm>
        </p:spPr>
        <p:txBody>
          <a:bodyPr/>
          <a:lstStyle/>
          <a:p>
            <a:r>
              <a:rPr lang="en-US" sz="1800" dirty="0"/>
              <a:t>GANs (Generative Adversarial Networks)</a:t>
            </a:r>
          </a:p>
        </p:txBody>
      </p:sp>
      <p:sp>
        <p:nvSpPr>
          <p:cNvPr id="57" name="Content Placeholder 3">
            <a:extLst>
              <a:ext uri="{FF2B5EF4-FFF2-40B4-BE49-F238E27FC236}">
                <a16:creationId xmlns:a16="http://schemas.microsoft.com/office/drawing/2014/main" id="{C499E8C6-74F2-69C9-9E27-3BA714F11350}"/>
              </a:ext>
            </a:extLst>
          </p:cNvPr>
          <p:cNvSpPr>
            <a:spLocks noGrp="1" noRot="1" noMove="1" noResize="1" noEditPoints="1" noAdjustHandles="1" noChangeArrowheads="1" noChangeShapeType="1"/>
          </p:cNvSpPr>
          <p:nvPr>
            <p:ph sz="half" idx="2"/>
          </p:nvPr>
        </p:nvSpPr>
        <p:spPr>
          <a:xfrm>
            <a:off x="972218" y="3098277"/>
            <a:ext cx="2743200" cy="2785100"/>
          </a:xfrm>
        </p:spPr>
        <p:txBody>
          <a:bodyPr/>
          <a:lstStyle/>
          <a:p>
            <a:r>
              <a:rPr lang="en-IE" b="1" dirty="0"/>
              <a:t>Best for: </a:t>
            </a:r>
            <a:r>
              <a:rPr lang="en-IE" dirty="0"/>
              <a:t>Categorical data, images, videos, and text data</a:t>
            </a:r>
          </a:p>
          <a:p>
            <a:endParaRPr lang="en-IE" dirty="0"/>
          </a:p>
          <a:p>
            <a:r>
              <a:rPr lang="en-IE" b="1" dirty="0"/>
              <a:t>How it works: </a:t>
            </a:r>
            <a:r>
              <a:rPr lang="en-IE" dirty="0"/>
              <a:t>Generator vs. Discriminator</a:t>
            </a:r>
          </a:p>
          <a:p>
            <a:endParaRPr lang="en-IE" dirty="0"/>
          </a:p>
          <a:p>
            <a:r>
              <a:rPr lang="en-IE" b="1" dirty="0"/>
              <a:t>Pros: </a:t>
            </a:r>
            <a:r>
              <a:rPr lang="en-IE" dirty="0"/>
              <a:t>Highly realistic data samples</a:t>
            </a:r>
          </a:p>
          <a:p>
            <a:endParaRPr lang="en-IE" dirty="0"/>
          </a:p>
          <a:p>
            <a:r>
              <a:rPr lang="en-IE" b="1" dirty="0"/>
              <a:t>Cons: </a:t>
            </a:r>
            <a:r>
              <a:rPr lang="en-IE" dirty="0"/>
              <a:t>Challenging to train</a:t>
            </a:r>
            <a:endParaRPr lang="en-US" dirty="0"/>
          </a:p>
        </p:txBody>
      </p:sp>
      <p:sp>
        <p:nvSpPr>
          <p:cNvPr id="52" name="Text Placeholder 4">
            <a:extLst>
              <a:ext uri="{FF2B5EF4-FFF2-40B4-BE49-F238E27FC236}">
                <a16:creationId xmlns:a16="http://schemas.microsoft.com/office/drawing/2014/main" id="{834594D9-E25A-FAEC-C1FB-14411B2F6259}"/>
              </a:ext>
            </a:extLst>
          </p:cNvPr>
          <p:cNvSpPr>
            <a:spLocks noGrp="1" noRot="1" noMove="1" noResize="1" noEditPoints="1" noAdjustHandles="1" noChangeArrowheads="1" noChangeShapeType="1"/>
          </p:cNvSpPr>
          <p:nvPr>
            <p:ph type="body" sz="quarter" idx="16"/>
          </p:nvPr>
        </p:nvSpPr>
        <p:spPr>
          <a:xfrm>
            <a:off x="4496707" y="2025072"/>
            <a:ext cx="3246120" cy="3986784"/>
          </a:xfrm>
        </p:spPr>
        <p:txBody>
          <a:bodyPr/>
          <a:lstStyle/>
          <a:p>
            <a:r>
              <a:rPr lang="en-US" sz="1800" dirty="0"/>
              <a:t>VAEs (Variational Autoencoders)</a:t>
            </a:r>
          </a:p>
        </p:txBody>
      </p:sp>
      <p:sp>
        <p:nvSpPr>
          <p:cNvPr id="54" name="Content Placeholder 5">
            <a:extLst>
              <a:ext uri="{FF2B5EF4-FFF2-40B4-BE49-F238E27FC236}">
                <a16:creationId xmlns:a16="http://schemas.microsoft.com/office/drawing/2014/main" id="{7E41C277-63AF-AB81-0088-7734A8395929}"/>
              </a:ext>
            </a:extLst>
          </p:cNvPr>
          <p:cNvSpPr>
            <a:spLocks noGrp="1" noRot="1" noMove="1" noResize="1" noEditPoints="1" noAdjustHandles="1" noChangeArrowheads="1" noChangeShapeType="1"/>
          </p:cNvSpPr>
          <p:nvPr>
            <p:ph sz="half" idx="13"/>
          </p:nvPr>
        </p:nvSpPr>
        <p:spPr>
          <a:xfrm>
            <a:off x="4750076" y="3102260"/>
            <a:ext cx="2743200" cy="2785100"/>
          </a:xfrm>
        </p:spPr>
        <p:txBody>
          <a:bodyPr/>
          <a:lstStyle/>
          <a:p>
            <a:r>
              <a:rPr lang="en-IE" b="1" dirty="0"/>
              <a:t>Best for: </a:t>
            </a:r>
            <a:r>
              <a:rPr lang="en-IE" dirty="0"/>
              <a:t>Numerical data, continuous data, and data with a clear structure</a:t>
            </a:r>
          </a:p>
          <a:p>
            <a:r>
              <a:rPr lang="en-IE" b="1" dirty="0"/>
              <a:t>How it works: </a:t>
            </a:r>
            <a:r>
              <a:rPr lang="en-IE" dirty="0"/>
              <a:t>Encoder + Decoder</a:t>
            </a:r>
          </a:p>
          <a:p>
            <a:endParaRPr lang="en-IE" dirty="0"/>
          </a:p>
          <a:p>
            <a:r>
              <a:rPr lang="en-IE" b="1" dirty="0"/>
              <a:t>Pros: </a:t>
            </a:r>
            <a:r>
              <a:rPr lang="en-IE" dirty="0"/>
              <a:t>Probabilistic representation, dimensionality reduction</a:t>
            </a:r>
          </a:p>
          <a:p>
            <a:endParaRPr lang="en-IE" dirty="0"/>
          </a:p>
          <a:p>
            <a:r>
              <a:rPr lang="en-IE" b="1" dirty="0"/>
              <a:t>Cons: </a:t>
            </a:r>
            <a:r>
              <a:rPr lang="en-IE" dirty="0"/>
              <a:t>Difficulty in handling high-dimensional data</a:t>
            </a:r>
            <a:endParaRPr lang="en-US" dirty="0"/>
          </a:p>
        </p:txBody>
      </p:sp>
      <p:sp>
        <p:nvSpPr>
          <p:cNvPr id="56" name="Text Placeholder 6">
            <a:extLst>
              <a:ext uri="{FF2B5EF4-FFF2-40B4-BE49-F238E27FC236}">
                <a16:creationId xmlns:a16="http://schemas.microsoft.com/office/drawing/2014/main" id="{388911E0-7A41-4B76-8EFE-95E4A834AEDE}"/>
              </a:ext>
            </a:extLst>
          </p:cNvPr>
          <p:cNvSpPr>
            <a:spLocks noGrp="1" noRot="1" noMove="1" noResize="1" noEditPoints="1" noAdjustHandles="1" noChangeArrowheads="1" noChangeShapeType="1"/>
          </p:cNvSpPr>
          <p:nvPr>
            <p:ph type="body" sz="quarter" idx="19"/>
          </p:nvPr>
        </p:nvSpPr>
        <p:spPr>
          <a:xfrm>
            <a:off x="8274565" y="2026340"/>
            <a:ext cx="3246120" cy="3986784"/>
          </a:xfrm>
        </p:spPr>
        <p:txBody>
          <a:bodyPr/>
          <a:lstStyle/>
          <a:p>
            <a:r>
              <a:rPr lang="en-US" sz="1800" dirty="0"/>
              <a:t>Copulas</a:t>
            </a:r>
          </a:p>
        </p:txBody>
      </p:sp>
      <p:sp>
        <p:nvSpPr>
          <p:cNvPr id="58" name="Content Placeholder 7">
            <a:extLst>
              <a:ext uri="{FF2B5EF4-FFF2-40B4-BE49-F238E27FC236}">
                <a16:creationId xmlns:a16="http://schemas.microsoft.com/office/drawing/2014/main" id="{4F7423CE-BACD-CD21-004D-5DDDE7DD309A}"/>
              </a:ext>
            </a:extLst>
          </p:cNvPr>
          <p:cNvSpPr>
            <a:spLocks noGrp="1" noRot="1" noMove="1" noResize="1" noEditPoints="1" noAdjustHandles="1" noChangeArrowheads="1" noChangeShapeType="1"/>
          </p:cNvSpPr>
          <p:nvPr>
            <p:ph sz="half" idx="20"/>
          </p:nvPr>
        </p:nvSpPr>
        <p:spPr>
          <a:xfrm>
            <a:off x="8526025" y="3098277"/>
            <a:ext cx="2743200" cy="2785100"/>
          </a:xfrm>
        </p:spPr>
        <p:txBody>
          <a:bodyPr/>
          <a:lstStyle/>
          <a:p>
            <a:r>
              <a:rPr lang="en-IE" b="1" dirty="0"/>
              <a:t>Best for: </a:t>
            </a:r>
            <a:r>
              <a:rPr lang="en-IE" dirty="0"/>
              <a:t>Multivariate data, complex dependencies, and non-linear relationships</a:t>
            </a:r>
          </a:p>
          <a:p>
            <a:r>
              <a:rPr lang="en-IE" b="1" dirty="0"/>
              <a:t>How it works: </a:t>
            </a:r>
            <a:r>
              <a:rPr lang="en-IE" dirty="0"/>
              <a:t>Modelling joint distributions</a:t>
            </a:r>
          </a:p>
          <a:p>
            <a:r>
              <a:rPr lang="en-IE" b="1" dirty="0"/>
              <a:t>Pros: </a:t>
            </a:r>
            <a:r>
              <a:rPr lang="en-IE" dirty="0"/>
              <a:t>Preserves dependencies, flexible modelling</a:t>
            </a:r>
          </a:p>
          <a:p>
            <a:endParaRPr lang="en-IE" dirty="0"/>
          </a:p>
          <a:p>
            <a:r>
              <a:rPr lang="en-IE" b="1" dirty="0"/>
              <a:t>Cons: </a:t>
            </a:r>
            <a:r>
              <a:rPr lang="en-IE" dirty="0"/>
              <a:t>Limited Flexibility</a:t>
            </a:r>
            <a:endParaRPr lang="en-US" dirty="0"/>
          </a:p>
        </p:txBody>
      </p:sp>
      <p:sp>
        <p:nvSpPr>
          <p:cNvPr id="39" name="Slide Number Placeholder 6">
            <a:extLst>
              <a:ext uri="{FF2B5EF4-FFF2-40B4-BE49-F238E27FC236}">
                <a16:creationId xmlns:a16="http://schemas.microsoft.com/office/drawing/2014/main" id="{1BF2A84D-5083-92C6-35AC-9007A683E496}"/>
              </a:ext>
            </a:extLst>
          </p:cNvPr>
          <p:cNvSpPr>
            <a:spLocks noGrp="1"/>
          </p:cNvSpPr>
          <p:nvPr>
            <p:ph type="sldNum" sz="quarter" idx="12"/>
          </p:nvPr>
        </p:nvSpPr>
        <p:spPr/>
        <p:txBody>
          <a:bodyPr anchor="ctr">
            <a:normAutofit/>
          </a:bodyPr>
          <a:lstStyle/>
          <a:p>
            <a:pPr>
              <a:spcAft>
                <a:spcPts val="600"/>
              </a:spcAft>
            </a:pPr>
            <a:fld id="{8D0AFDD5-844D-364D-8AEC-50CF4D36D55D}" type="slidenum">
              <a:rPr lang="en-US" noProof="0" smtClean="0"/>
              <a:pPr>
                <a:spcAft>
                  <a:spcPts val="600"/>
                </a:spcAft>
              </a:pPr>
              <a:t>6</a:t>
            </a:fld>
            <a:endParaRPr lang="en-US" noProof="0"/>
          </a:p>
        </p:txBody>
      </p:sp>
      <p:sp>
        <p:nvSpPr>
          <p:cNvPr id="40" name="Footer Placeholder 7">
            <a:extLst>
              <a:ext uri="{FF2B5EF4-FFF2-40B4-BE49-F238E27FC236}">
                <a16:creationId xmlns:a16="http://schemas.microsoft.com/office/drawing/2014/main" id="{0D156971-AEEF-AE1C-FEC9-11FC1FE84606}"/>
              </a:ext>
            </a:extLst>
          </p:cNvPr>
          <p:cNvSpPr>
            <a:spLocks noGrp="1"/>
          </p:cNvSpPr>
          <p:nvPr>
            <p:ph type="ftr" sz="quarter" idx="11"/>
          </p:nvPr>
        </p:nvSpPr>
        <p:spPr/>
        <p:txBody>
          <a:bodyPr anchor="ctr">
            <a:normAutofit/>
          </a:bodyPr>
          <a:lstStyle/>
          <a:p>
            <a:pPr>
              <a:spcAft>
                <a:spcPts val="600"/>
              </a:spcAft>
            </a:pPr>
            <a:r>
              <a:rPr lang="en-US" noProof="0" dirty="0"/>
              <a:t>Synthetic Data</a:t>
            </a:r>
          </a:p>
        </p:txBody>
      </p:sp>
      <p:sp>
        <p:nvSpPr>
          <p:cNvPr id="41" name="Date Placeholder 8">
            <a:extLst>
              <a:ext uri="{FF2B5EF4-FFF2-40B4-BE49-F238E27FC236}">
                <a16:creationId xmlns:a16="http://schemas.microsoft.com/office/drawing/2014/main" id="{4F616716-981A-9E68-DE41-2C1E40194111}"/>
              </a:ext>
            </a:extLst>
          </p:cNvPr>
          <p:cNvSpPr>
            <a:spLocks noGrp="1"/>
          </p:cNvSpPr>
          <p:nvPr>
            <p:ph type="dt" sz="half" idx="10"/>
          </p:nvPr>
        </p:nvSpPr>
        <p:spPr/>
        <p:txBody>
          <a:bodyPr anchor="ctr">
            <a:normAutofit/>
          </a:bodyPr>
          <a:lstStyle/>
          <a:p>
            <a:pPr>
              <a:spcAft>
                <a:spcPts val="600"/>
              </a:spcAft>
            </a:pPr>
            <a:r>
              <a:rPr lang="en-US" noProof="0" dirty="0"/>
              <a:t>2025</a:t>
            </a:r>
          </a:p>
        </p:txBody>
      </p:sp>
    </p:spTree>
    <p:extLst>
      <p:ext uri="{BB962C8B-B14F-4D97-AF65-F5344CB8AC3E}">
        <p14:creationId xmlns:p14="http://schemas.microsoft.com/office/powerpoint/2010/main" val="3700798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alpha val="9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6A1BA-1994-7A34-7E7A-2BACB7474293}"/>
              </a:ext>
            </a:extLst>
          </p:cNvPr>
          <p:cNvSpPr>
            <a:spLocks noGrp="1"/>
          </p:cNvSpPr>
          <p:nvPr>
            <p:ph type="title"/>
          </p:nvPr>
        </p:nvSpPr>
        <p:spPr>
          <a:xfrm>
            <a:off x="-255927" y="485950"/>
            <a:ext cx="12719093" cy="1014984"/>
          </a:xfrm>
        </p:spPr>
        <p:txBody>
          <a:bodyPr/>
          <a:lstStyle/>
          <a:p>
            <a:r>
              <a:rPr lang="en-IE" sz="5400" dirty="0"/>
              <a:t>Selected Generative Models</a:t>
            </a:r>
          </a:p>
        </p:txBody>
      </p:sp>
      <p:sp>
        <p:nvSpPr>
          <p:cNvPr id="3" name="Text Placeholder 2">
            <a:extLst>
              <a:ext uri="{FF2B5EF4-FFF2-40B4-BE49-F238E27FC236}">
                <a16:creationId xmlns:a16="http://schemas.microsoft.com/office/drawing/2014/main" id="{6159EDE8-FDC7-9E32-91FD-6D377A488E25}"/>
              </a:ext>
            </a:extLst>
          </p:cNvPr>
          <p:cNvSpPr>
            <a:spLocks noGrp="1"/>
          </p:cNvSpPr>
          <p:nvPr>
            <p:ph type="body" sz="quarter" idx="14"/>
          </p:nvPr>
        </p:nvSpPr>
        <p:spPr/>
        <p:txBody>
          <a:bodyPr/>
          <a:lstStyle/>
          <a:p>
            <a:r>
              <a:rPr lang="en-IE" dirty="0"/>
              <a:t>CTGAN</a:t>
            </a:r>
          </a:p>
        </p:txBody>
      </p:sp>
      <p:sp>
        <p:nvSpPr>
          <p:cNvPr id="4" name="Content Placeholder 3">
            <a:extLst>
              <a:ext uri="{FF2B5EF4-FFF2-40B4-BE49-F238E27FC236}">
                <a16:creationId xmlns:a16="http://schemas.microsoft.com/office/drawing/2014/main" id="{E6309427-E5E6-5D9A-3041-9FCD19762151}"/>
              </a:ext>
            </a:extLst>
          </p:cNvPr>
          <p:cNvSpPr>
            <a:spLocks noGrp="1"/>
          </p:cNvSpPr>
          <p:nvPr>
            <p:ph sz="half" idx="2"/>
          </p:nvPr>
        </p:nvSpPr>
        <p:spPr>
          <a:xfrm>
            <a:off x="958886" y="3034903"/>
            <a:ext cx="2743200" cy="2785100"/>
          </a:xfrm>
        </p:spPr>
        <p:txBody>
          <a:bodyPr/>
          <a:lstStyle/>
          <a:p>
            <a:r>
              <a:rPr lang="en-IE" dirty="0"/>
              <a:t>Uses GANs methodology to generate synthetic tabular data Generates data that maintains the same statistical properties as the original data. Can handle mixed-type data (e.g., categorical and numerical)</a:t>
            </a:r>
          </a:p>
        </p:txBody>
      </p:sp>
      <p:sp>
        <p:nvSpPr>
          <p:cNvPr id="5" name="Text Placeholder 4">
            <a:extLst>
              <a:ext uri="{FF2B5EF4-FFF2-40B4-BE49-F238E27FC236}">
                <a16:creationId xmlns:a16="http://schemas.microsoft.com/office/drawing/2014/main" id="{5C0C030D-3F7A-1DF4-0C55-082C3DD092FD}"/>
              </a:ext>
            </a:extLst>
          </p:cNvPr>
          <p:cNvSpPr>
            <a:spLocks noGrp="1"/>
          </p:cNvSpPr>
          <p:nvPr>
            <p:ph type="body" sz="quarter" idx="16"/>
          </p:nvPr>
        </p:nvSpPr>
        <p:spPr/>
        <p:txBody>
          <a:bodyPr/>
          <a:lstStyle/>
          <a:p>
            <a:r>
              <a:rPr lang="en-IE" dirty="0"/>
              <a:t>TVAE</a:t>
            </a:r>
          </a:p>
        </p:txBody>
      </p:sp>
      <p:sp>
        <p:nvSpPr>
          <p:cNvPr id="6" name="Content Placeholder 5">
            <a:extLst>
              <a:ext uri="{FF2B5EF4-FFF2-40B4-BE49-F238E27FC236}">
                <a16:creationId xmlns:a16="http://schemas.microsoft.com/office/drawing/2014/main" id="{E19C13A9-8478-54EB-03CC-C0D59A701A19}"/>
              </a:ext>
            </a:extLst>
          </p:cNvPr>
          <p:cNvSpPr>
            <a:spLocks noGrp="1"/>
          </p:cNvSpPr>
          <p:nvPr>
            <p:ph sz="half" idx="13"/>
          </p:nvPr>
        </p:nvSpPr>
        <p:spPr/>
        <p:txBody>
          <a:bodyPr/>
          <a:lstStyle/>
          <a:p>
            <a:r>
              <a:rPr lang="en-IE" dirty="0"/>
              <a:t>Uses VAEs methodology to learn a probabilistic representation of tabular data. Can be used for data imputation, data augmentation, and anomaly detection Provides a flexible and interpretable way to model complex data distributions</a:t>
            </a:r>
          </a:p>
        </p:txBody>
      </p:sp>
      <p:sp>
        <p:nvSpPr>
          <p:cNvPr id="7" name="Text Placeholder 6">
            <a:extLst>
              <a:ext uri="{FF2B5EF4-FFF2-40B4-BE49-F238E27FC236}">
                <a16:creationId xmlns:a16="http://schemas.microsoft.com/office/drawing/2014/main" id="{88DC65D1-F553-263D-29DF-475742BE757C}"/>
              </a:ext>
            </a:extLst>
          </p:cNvPr>
          <p:cNvSpPr>
            <a:spLocks noGrp="1"/>
          </p:cNvSpPr>
          <p:nvPr>
            <p:ph type="body" sz="quarter" idx="19"/>
          </p:nvPr>
        </p:nvSpPr>
        <p:spPr/>
        <p:txBody>
          <a:bodyPr/>
          <a:lstStyle/>
          <a:p>
            <a:r>
              <a:rPr lang="en-IE" dirty="0"/>
              <a:t>Gaussian Copula</a:t>
            </a:r>
          </a:p>
        </p:txBody>
      </p:sp>
      <p:sp>
        <p:nvSpPr>
          <p:cNvPr id="8" name="Content Placeholder 7">
            <a:extLst>
              <a:ext uri="{FF2B5EF4-FFF2-40B4-BE49-F238E27FC236}">
                <a16:creationId xmlns:a16="http://schemas.microsoft.com/office/drawing/2014/main" id="{3F39A85D-57AC-41CE-3F52-45D575243FC2}"/>
              </a:ext>
            </a:extLst>
          </p:cNvPr>
          <p:cNvSpPr>
            <a:spLocks noGrp="1"/>
          </p:cNvSpPr>
          <p:nvPr>
            <p:ph sz="half" idx="20"/>
          </p:nvPr>
        </p:nvSpPr>
        <p:spPr/>
        <p:txBody>
          <a:bodyPr/>
          <a:lstStyle/>
          <a:p>
            <a:r>
              <a:rPr lang="en-IE" dirty="0"/>
              <a:t>A type of Copula model that assumes </a:t>
            </a:r>
            <a:r>
              <a:rPr lang="en-IE"/>
              <a:t>Gaussian marginals</a:t>
            </a:r>
            <a:r>
              <a:rPr lang="en-IE" dirty="0"/>
              <a:t>.</a:t>
            </a:r>
            <a:r>
              <a:rPr lang="en-IE"/>
              <a:t> </a:t>
            </a:r>
            <a:r>
              <a:rPr lang="en-IE" dirty="0"/>
              <a:t>Models the joint distribution of multiple variables using a Gaussian copula function. Can capture non-linear relationships and correlations between variables</a:t>
            </a:r>
          </a:p>
        </p:txBody>
      </p:sp>
      <p:sp>
        <p:nvSpPr>
          <p:cNvPr id="9" name="Slide Number Placeholder 8">
            <a:extLst>
              <a:ext uri="{FF2B5EF4-FFF2-40B4-BE49-F238E27FC236}">
                <a16:creationId xmlns:a16="http://schemas.microsoft.com/office/drawing/2014/main" id="{5B2DA9A2-8F39-BC42-4628-CC38056F4FE1}"/>
              </a:ext>
            </a:extLst>
          </p:cNvPr>
          <p:cNvSpPr>
            <a:spLocks noGrp="1"/>
          </p:cNvSpPr>
          <p:nvPr>
            <p:ph type="sldNum" sz="quarter" idx="12"/>
          </p:nvPr>
        </p:nvSpPr>
        <p:spPr/>
        <p:txBody>
          <a:bodyPr/>
          <a:lstStyle/>
          <a:p>
            <a:fld id="{8D0AFDD5-844D-364D-8AEC-50CF4D36D55D}" type="slidenum">
              <a:rPr lang="en-US" noProof="0" smtClean="0"/>
              <a:pPr/>
              <a:t>7</a:t>
            </a:fld>
            <a:endParaRPr lang="en-US" noProof="0"/>
          </a:p>
        </p:txBody>
      </p:sp>
      <p:sp>
        <p:nvSpPr>
          <p:cNvPr id="10" name="Footer Placeholder 9">
            <a:extLst>
              <a:ext uri="{FF2B5EF4-FFF2-40B4-BE49-F238E27FC236}">
                <a16:creationId xmlns:a16="http://schemas.microsoft.com/office/drawing/2014/main" id="{3FFB7E94-F9A4-419C-6583-8BAE2917A23F}"/>
              </a:ext>
            </a:extLst>
          </p:cNvPr>
          <p:cNvSpPr>
            <a:spLocks noGrp="1"/>
          </p:cNvSpPr>
          <p:nvPr>
            <p:ph type="ftr" sz="quarter" idx="11"/>
          </p:nvPr>
        </p:nvSpPr>
        <p:spPr/>
        <p:txBody>
          <a:bodyPr/>
          <a:lstStyle/>
          <a:p>
            <a:r>
              <a:rPr lang="en-US" noProof="0" dirty="0"/>
              <a:t>Synthetic Data</a:t>
            </a:r>
          </a:p>
        </p:txBody>
      </p:sp>
      <p:sp>
        <p:nvSpPr>
          <p:cNvPr id="11" name="Date Placeholder 10">
            <a:extLst>
              <a:ext uri="{FF2B5EF4-FFF2-40B4-BE49-F238E27FC236}">
                <a16:creationId xmlns:a16="http://schemas.microsoft.com/office/drawing/2014/main" id="{3EC83A84-4EC2-6BC5-77C0-51B469965B85}"/>
              </a:ext>
            </a:extLst>
          </p:cNvPr>
          <p:cNvSpPr>
            <a:spLocks noGrp="1"/>
          </p:cNvSpPr>
          <p:nvPr>
            <p:ph type="dt" sz="half" idx="10"/>
          </p:nvPr>
        </p:nvSpPr>
        <p:spPr/>
        <p:txBody>
          <a:bodyPr/>
          <a:lstStyle/>
          <a:p>
            <a:r>
              <a:rPr lang="en-US" noProof="0" dirty="0"/>
              <a:t>2025</a:t>
            </a:r>
          </a:p>
        </p:txBody>
      </p:sp>
    </p:spTree>
    <p:extLst>
      <p:ext uri="{BB962C8B-B14F-4D97-AF65-F5344CB8AC3E}">
        <p14:creationId xmlns:p14="http://schemas.microsoft.com/office/powerpoint/2010/main" val="106596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A9D8F"/>
        </a:solidFill>
        <a:effectLst/>
      </p:bgPr>
    </p:bg>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26FF61D0-91E2-5087-6292-2DC2F3675450}"/>
              </a:ext>
            </a:extLst>
          </p:cNvPr>
          <p:cNvSpPr>
            <a:spLocks noGrp="1"/>
          </p:cNvSpPr>
          <p:nvPr>
            <p:ph type="title"/>
          </p:nvPr>
        </p:nvSpPr>
        <p:spPr>
          <a:xfrm>
            <a:off x="1139952" y="512064"/>
            <a:ext cx="9912096" cy="1014984"/>
          </a:xfrm>
        </p:spPr>
        <p:txBody>
          <a:bodyPr/>
          <a:lstStyle/>
          <a:p>
            <a:r>
              <a:rPr lang="en-US" dirty="0">
                <a:solidFill>
                  <a:schemeClr val="bg1"/>
                </a:solidFill>
              </a:rPr>
              <a:t>Correlation - CTGAN</a:t>
            </a:r>
          </a:p>
        </p:txBody>
      </p:sp>
      <p:pic>
        <p:nvPicPr>
          <p:cNvPr id="13" name="Content Placeholder 12" descr="A close-up of a graph&#10;&#10;Description automatically generated">
            <a:extLst>
              <a:ext uri="{FF2B5EF4-FFF2-40B4-BE49-F238E27FC236}">
                <a16:creationId xmlns:a16="http://schemas.microsoft.com/office/drawing/2014/main" id="{2F059A26-FB66-9AA0-D9A2-4DADA95144B6}"/>
              </a:ext>
            </a:extLst>
          </p:cNvPr>
          <p:cNvPicPr>
            <a:picLocks noGrp="1" noChangeAspect="1"/>
          </p:cNvPicPr>
          <p:nvPr>
            <p:ph idx="1"/>
          </p:nvPr>
        </p:nvPicPr>
        <p:blipFill>
          <a:blip r:embed="rId2"/>
          <a:srcRect t="9935" r="2" b="15540"/>
          <a:stretch/>
        </p:blipFill>
        <p:spPr>
          <a:xfrm>
            <a:off x="484632" y="1810512"/>
            <a:ext cx="11000232" cy="4160520"/>
          </a:xfrm>
          <a:noFill/>
        </p:spPr>
      </p:pic>
      <p:sp>
        <p:nvSpPr>
          <p:cNvPr id="9" name="Slide Number Placeholder 8">
            <a:extLst>
              <a:ext uri="{FF2B5EF4-FFF2-40B4-BE49-F238E27FC236}">
                <a16:creationId xmlns:a16="http://schemas.microsoft.com/office/drawing/2014/main" id="{B76039C3-6E6F-3838-12F1-C40B5EA5CA36}"/>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8</a:t>
            </a:fld>
            <a:endParaRPr lang="en-US" noProof="0"/>
          </a:p>
        </p:txBody>
      </p:sp>
      <p:sp>
        <p:nvSpPr>
          <p:cNvPr id="10" name="Footer Placeholder 9">
            <a:extLst>
              <a:ext uri="{FF2B5EF4-FFF2-40B4-BE49-F238E27FC236}">
                <a16:creationId xmlns:a16="http://schemas.microsoft.com/office/drawing/2014/main" id="{7736AEA0-68B9-A39E-783B-A8FFDAF8BB10}"/>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noProof="0" dirty="0"/>
              <a:t>Synthetic Data</a:t>
            </a:r>
          </a:p>
        </p:txBody>
      </p:sp>
      <p:sp>
        <p:nvSpPr>
          <p:cNvPr id="11" name="Date Placeholder 10">
            <a:extLst>
              <a:ext uri="{FF2B5EF4-FFF2-40B4-BE49-F238E27FC236}">
                <a16:creationId xmlns:a16="http://schemas.microsoft.com/office/drawing/2014/main" id="{E123D55D-804F-09EF-B028-3C2B3744F281}"/>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noProof="0" dirty="0"/>
              <a:t>2025</a:t>
            </a:r>
          </a:p>
        </p:txBody>
      </p:sp>
    </p:spTree>
    <p:extLst>
      <p:ext uri="{BB962C8B-B14F-4D97-AF65-F5344CB8AC3E}">
        <p14:creationId xmlns:p14="http://schemas.microsoft.com/office/powerpoint/2010/main" val="2771274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A9D8F"/>
        </a:solidFill>
        <a:effectLst/>
      </p:bgPr>
    </p:bg>
    <p:spTree>
      <p:nvGrpSpPr>
        <p:cNvPr id="1" name="">
          <a:extLst>
            <a:ext uri="{FF2B5EF4-FFF2-40B4-BE49-F238E27FC236}">
              <a16:creationId xmlns:a16="http://schemas.microsoft.com/office/drawing/2014/main" id="{C8B6E5B1-D2AD-BD12-125A-375C12E3C795}"/>
            </a:ext>
          </a:extLst>
        </p:cNvPr>
        <p:cNvGrpSpPr/>
        <p:nvPr/>
      </p:nvGrpSpPr>
      <p:grpSpPr>
        <a:xfrm>
          <a:off x="0" y="0"/>
          <a:ext cx="0" cy="0"/>
          <a:chOff x="0" y="0"/>
          <a:chExt cx="0" cy="0"/>
        </a:xfrm>
      </p:grpSpPr>
      <p:sp>
        <p:nvSpPr>
          <p:cNvPr id="21" name="Title 1">
            <a:extLst>
              <a:ext uri="{FF2B5EF4-FFF2-40B4-BE49-F238E27FC236}">
                <a16:creationId xmlns:a16="http://schemas.microsoft.com/office/drawing/2014/main" id="{109F250C-6BE5-4509-B23B-8ECAC6C1014C}"/>
              </a:ext>
            </a:extLst>
          </p:cNvPr>
          <p:cNvSpPr>
            <a:spLocks noGrp="1"/>
          </p:cNvSpPr>
          <p:nvPr>
            <p:ph type="title"/>
          </p:nvPr>
        </p:nvSpPr>
        <p:spPr>
          <a:xfrm>
            <a:off x="1139952" y="512064"/>
            <a:ext cx="9912096" cy="1014984"/>
          </a:xfrm>
        </p:spPr>
        <p:txBody>
          <a:bodyPr/>
          <a:lstStyle/>
          <a:p>
            <a:r>
              <a:rPr lang="en-US">
                <a:solidFill>
                  <a:schemeClr val="bg1"/>
                </a:solidFill>
              </a:rPr>
              <a:t>Correlation - TVAE</a:t>
            </a:r>
            <a:endParaRPr lang="en-US" dirty="0">
              <a:solidFill>
                <a:schemeClr val="bg1"/>
              </a:solidFill>
            </a:endParaRPr>
          </a:p>
        </p:txBody>
      </p:sp>
      <p:pic>
        <p:nvPicPr>
          <p:cNvPr id="13" name="Content Placeholder 12">
            <a:extLst>
              <a:ext uri="{FF2B5EF4-FFF2-40B4-BE49-F238E27FC236}">
                <a16:creationId xmlns:a16="http://schemas.microsoft.com/office/drawing/2014/main" id="{56E84236-DD77-C8A7-7EC4-DE3138AD453B}"/>
              </a:ext>
            </a:extLst>
          </p:cNvPr>
          <p:cNvPicPr>
            <a:picLocks noGrp="1" noChangeAspect="1"/>
          </p:cNvPicPr>
          <p:nvPr>
            <p:ph idx="1"/>
          </p:nvPr>
        </p:nvPicPr>
        <p:blipFill>
          <a:blip r:embed="rId2"/>
          <a:srcRect t="12760" b="12760"/>
          <a:stretch/>
        </p:blipFill>
        <p:spPr>
          <a:xfrm>
            <a:off x="484632" y="1810512"/>
            <a:ext cx="11000232" cy="4160520"/>
          </a:xfrm>
          <a:noFill/>
        </p:spPr>
      </p:pic>
      <p:sp>
        <p:nvSpPr>
          <p:cNvPr id="9" name="Slide Number Placeholder 8">
            <a:extLst>
              <a:ext uri="{FF2B5EF4-FFF2-40B4-BE49-F238E27FC236}">
                <a16:creationId xmlns:a16="http://schemas.microsoft.com/office/drawing/2014/main" id="{F7EBB5F0-9C2D-E4F7-3E1F-CC163F470988}"/>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9</a:t>
            </a:fld>
            <a:endParaRPr lang="en-US" noProof="0"/>
          </a:p>
        </p:txBody>
      </p:sp>
      <p:sp>
        <p:nvSpPr>
          <p:cNvPr id="10" name="Footer Placeholder 9">
            <a:extLst>
              <a:ext uri="{FF2B5EF4-FFF2-40B4-BE49-F238E27FC236}">
                <a16:creationId xmlns:a16="http://schemas.microsoft.com/office/drawing/2014/main" id="{B08831E1-5B90-F7BE-6BF4-ACDBE8BC48F1}"/>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noProof="0" dirty="0"/>
              <a:t>Synthetic Data</a:t>
            </a:r>
          </a:p>
        </p:txBody>
      </p:sp>
      <p:sp>
        <p:nvSpPr>
          <p:cNvPr id="11" name="Date Placeholder 10">
            <a:extLst>
              <a:ext uri="{FF2B5EF4-FFF2-40B4-BE49-F238E27FC236}">
                <a16:creationId xmlns:a16="http://schemas.microsoft.com/office/drawing/2014/main" id="{59317219-42F8-2F2A-BADA-276BA4314BD4}"/>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noProof="0" dirty="0"/>
              <a:t>2025</a:t>
            </a:r>
          </a:p>
        </p:txBody>
      </p:sp>
    </p:spTree>
    <p:extLst>
      <p:ext uri="{BB962C8B-B14F-4D97-AF65-F5344CB8AC3E}">
        <p14:creationId xmlns:p14="http://schemas.microsoft.com/office/powerpoint/2010/main" val="4189696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1596</TotalTime>
  <Words>763</Words>
  <Application>Microsoft Office PowerPoint</Application>
  <PresentationFormat>Widescreen</PresentationFormat>
  <Paragraphs>180</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Century Gothic</vt:lpstr>
      <vt:lpstr>Karla</vt:lpstr>
      <vt:lpstr>NVIDIA-APAC</vt:lpstr>
      <vt:lpstr>Open Sans</vt:lpstr>
      <vt:lpstr>Univers Condensed Light</vt:lpstr>
      <vt:lpstr>Office Theme</vt:lpstr>
      <vt:lpstr>Synthetic Data</vt:lpstr>
      <vt:lpstr>Agenda</vt:lpstr>
      <vt:lpstr>Introduction </vt:lpstr>
      <vt:lpstr>Primary goals</vt:lpstr>
      <vt:lpstr>  DAA01 - Bovine Tuberculosis</vt:lpstr>
      <vt:lpstr>Types of Generative Methodologies: GANs, VAEs, and Copulas</vt:lpstr>
      <vt:lpstr>Selected Generative Models</vt:lpstr>
      <vt:lpstr>Correlation - CTGAN</vt:lpstr>
      <vt:lpstr>Correlation - TVAE</vt:lpstr>
      <vt:lpstr>Correlation - GaussianCopula</vt:lpstr>
      <vt:lpstr>  Data Inconsistency</vt:lpstr>
      <vt:lpstr>Data Quality</vt:lpstr>
      <vt:lpstr>Gaussian Copula Absolute Log Mean And Standard Deviation</vt:lpstr>
      <vt:lpstr>Gaussian Copula Distribution per feature</vt:lpstr>
      <vt:lpstr>Gaussian Copula First two components of PCA</vt:lpstr>
      <vt:lpstr>Datasets</vt:lpstr>
      <vt:lpstr>Limitation</vt:lpstr>
      <vt:lpstr>Summary </vt:lpstr>
      <vt:lpstr>Further Steps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Synthetic Data</dc:title>
  <dc:creator>Nallamothu, Deepak</dc:creator>
  <cp:lastModifiedBy>Nallamothu, Deepak</cp:lastModifiedBy>
  <cp:revision>45</cp:revision>
  <dcterms:created xsi:type="dcterms:W3CDTF">2025-02-18T12:03:07Z</dcterms:created>
  <dcterms:modified xsi:type="dcterms:W3CDTF">2025-05-21T13:01:53Z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