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C2229F-EEE1-4B58-8C3C-5A394774C067}">
  <a:tblStyle styleId="{2BC2229F-EEE1-4B58-8C3C-5A394774C0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ef3e782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ef3e782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ef3e7823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ef3e7823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f1e5be2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f1e5be2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ef3e782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ef3e782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ef3e782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ef3e782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ef3e7823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ef3e7823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ef3e7823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ef3e7823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ef3e7823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ef3e7823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f1e5be2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f1e5be2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f1e5be2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f1e5be2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ef3e7823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ef3e782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ieeexplore.ieee.org/stamp/stamp.jsp?tp=&amp;arnumber=7063234&amp;isnumber=5446437" TargetMode="External"/><Relationship Id="rId4" Type="http://schemas.openxmlformats.org/officeDocument/2006/relationships/hyperlink" Target="http://ieeexplore.ieee.org/stamp/stamp.jsp?tp=&amp;arnumber=7081776&amp;isnumber=4389054" TargetMode="External"/><Relationship Id="rId5" Type="http://schemas.openxmlformats.org/officeDocument/2006/relationships/hyperlink" Target="http://ijns.jalaxy.com.tw/contents/ijns-v17-n2/ijns-2015-v17-n2-p174-188.pdf" TargetMode="External"/><Relationship Id="rId6" Type="http://schemas.openxmlformats.org/officeDocument/2006/relationships/hyperlink" Target="https://doi.org/10.1109/ISRCS.2014.6900095" TargetMode="External"/><Relationship Id="rId7" Type="http://schemas.openxmlformats.org/officeDocument/2006/relationships/hyperlink" Target="https://ieeexplore.ieee.org/abstract/document/6003810" TargetMode="External"/><Relationship Id="rId8" Type="http://schemas.openxmlformats.org/officeDocument/2006/relationships/hyperlink" Target="https://ieee-dataport.org/documents/toniot-datase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loudstor.aarnet.edu.au/plus/s/ds5zW91vdgjEj9i?path=%2FProcessed_datasets%2FProcessed_Network_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33158" y="831025"/>
            <a:ext cx="85206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900"/>
              <a:t>CSC 557 Project</a:t>
            </a:r>
            <a:r>
              <a:rPr lang="en-GB" sz="2900"/>
              <a:t> </a:t>
            </a:r>
            <a:endParaRPr sz="2900"/>
          </a:p>
          <a:p>
            <a:pPr indent="0" lvl="0" marL="0" rtl="0" algn="ctr">
              <a:spcBef>
                <a:spcPts val="0"/>
              </a:spcBef>
              <a:spcAft>
                <a:spcPts val="0"/>
              </a:spcAft>
              <a:buNone/>
            </a:pPr>
            <a:r>
              <a:rPr lang="en-GB" sz="3400"/>
              <a:t>Smart </a:t>
            </a:r>
            <a:r>
              <a:rPr lang="en-GB" sz="3400"/>
              <a:t>Industrial Power Systems</a:t>
            </a:r>
            <a:endParaRPr sz="3400"/>
          </a:p>
          <a:p>
            <a:pPr indent="0" lvl="0" marL="0" rtl="0" algn="ctr">
              <a:spcBef>
                <a:spcPts val="0"/>
              </a:spcBef>
              <a:spcAft>
                <a:spcPts val="0"/>
              </a:spcAft>
              <a:buNone/>
            </a:pPr>
            <a:r>
              <a:rPr lang="en-GB" sz="3400"/>
              <a:t>&amp;</a:t>
            </a:r>
            <a:endParaRPr sz="3400"/>
          </a:p>
          <a:p>
            <a:pPr indent="0" lvl="0" marL="0" rtl="0" algn="ctr">
              <a:spcBef>
                <a:spcPts val="0"/>
              </a:spcBef>
              <a:spcAft>
                <a:spcPts val="0"/>
              </a:spcAft>
              <a:buNone/>
            </a:pPr>
            <a:r>
              <a:rPr lang="en-GB" sz="3400"/>
              <a:t>Industry IOT Telemetry Systems</a:t>
            </a:r>
            <a:r>
              <a:rPr lang="en-GB" sz="3400"/>
              <a:t> </a:t>
            </a:r>
            <a:endParaRPr sz="34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Pre-Analysis by</a:t>
            </a:r>
            <a:endParaRPr/>
          </a:p>
          <a:p>
            <a:pPr indent="0" lvl="0" marL="0" rtl="0" algn="l">
              <a:spcBef>
                <a:spcPts val="0"/>
              </a:spcBef>
              <a:spcAft>
                <a:spcPts val="0"/>
              </a:spcAft>
              <a:buNone/>
            </a:pPr>
            <a:r>
              <a:rPr lang="en-GB"/>
              <a:t>Chitti Lakshmi “Deepak” D</a:t>
            </a:r>
            <a:endParaRPr/>
          </a:p>
          <a:p>
            <a:pPr indent="0" lvl="0" marL="0" rtl="0" algn="l">
              <a:spcBef>
                <a:spcPts val="0"/>
              </a:spcBef>
              <a:spcAft>
                <a:spcPts val="0"/>
              </a:spcAft>
              <a:buNone/>
            </a:pPr>
            <a:r>
              <a:rPr lang="en-GB"/>
              <a:t>Venkata Krishna “Govind” S</a:t>
            </a:r>
            <a:endParaRPr/>
          </a:p>
          <a:p>
            <a:pPr indent="0" lvl="0" marL="0" rtl="0" algn="l">
              <a:spcBef>
                <a:spcPts val="0"/>
              </a:spcBef>
              <a:spcAft>
                <a:spcPts val="0"/>
              </a:spcAft>
              <a:buNone/>
            </a:pPr>
            <a:r>
              <a:rPr lang="en-GB"/>
              <a:t>Aditya 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622300" y="640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a:t>
            </a:r>
            <a:endParaRPr/>
          </a:p>
        </p:txBody>
      </p:sp>
      <p:sp>
        <p:nvSpPr>
          <p:cNvPr id="143" name="Google Shape;143;p22"/>
          <p:cNvSpPr txBox="1"/>
          <p:nvPr>
            <p:ph idx="1" type="body"/>
          </p:nvPr>
        </p:nvSpPr>
        <p:spPr>
          <a:xfrm>
            <a:off x="622300" y="1364500"/>
            <a:ext cx="7997700" cy="3017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GB"/>
              <a:t>Future work is required to limit the amount the number of captured scenarios instances required to train the algorithm </a:t>
            </a:r>
            <a:r>
              <a:rPr lang="en-GB"/>
              <a:t>and </a:t>
            </a:r>
            <a:r>
              <a:rPr lang="en-GB"/>
              <a:t>to update the IDS to perform real time classification from live system inputs and to incorporate the classifier with an intelligent adaptive control framework to achieve increased automation in of power systems.</a:t>
            </a:r>
            <a:endParaRPr/>
          </a:p>
          <a:p>
            <a:pPr indent="-311150" lvl="0" marL="457200" rtl="0" algn="just">
              <a:spcBef>
                <a:spcPts val="0"/>
              </a:spcBef>
              <a:spcAft>
                <a:spcPts val="0"/>
              </a:spcAft>
              <a:buSzPts val="1300"/>
              <a:buChar char="★"/>
            </a:pPr>
            <a:r>
              <a:rPr lang="en-GB"/>
              <a:t>Work is required to make learning-based systems deployable in an operation environment. Moreover, the results need to be validated on a broader set of power system data and with a wider variety of learning approaches, classification schemes, and amounts of labeled data. In addition, more work is required in understanding the concept of operations associated with these systems, such as methods for determining training and retraining needs, approaches for generating and managing labeled data, in-situ evaluation tools to select the optimum learner and tune the performance of that learner in that specific deployed environment.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646100" y="611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49" name="Google Shape;149;p23"/>
          <p:cNvSpPr txBox="1"/>
          <p:nvPr>
            <p:ph idx="1" type="body"/>
          </p:nvPr>
        </p:nvSpPr>
        <p:spPr>
          <a:xfrm>
            <a:off x="586575" y="1300925"/>
            <a:ext cx="8247900" cy="35925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GB"/>
              <a:t>Developing a Hybrid Intrusion Detection System Using Data Mining for Power Systems - </a:t>
            </a:r>
            <a:r>
              <a:rPr lang="en-GB" u="sng">
                <a:solidFill>
                  <a:schemeClr val="hlink"/>
                </a:solidFill>
                <a:hlinkClick r:id="rId3"/>
              </a:rPr>
              <a:t>http://ieeexplore.ieee.org/stamp/stamp.jsp?tp=&amp;arnumber=7063234&amp;isnumber=5446437</a:t>
            </a:r>
            <a:endParaRPr/>
          </a:p>
          <a:p>
            <a:pPr indent="-311150" lvl="0" marL="457200" rtl="0" algn="just">
              <a:spcBef>
                <a:spcPts val="0"/>
              </a:spcBef>
              <a:spcAft>
                <a:spcPts val="0"/>
              </a:spcAft>
              <a:buSzPts val="1300"/>
              <a:buChar char="●"/>
            </a:pPr>
            <a:r>
              <a:rPr lang="en-GB"/>
              <a:t>Classification of Disturbances and Cyber-attacks in Power Systems Using Heterogeneous Time-synchronized Data - </a:t>
            </a:r>
            <a:r>
              <a:rPr lang="en-GB" u="sng">
                <a:solidFill>
                  <a:schemeClr val="hlink"/>
                </a:solidFill>
                <a:hlinkClick r:id="rId4"/>
              </a:rPr>
              <a:t>http://ieeexplore.ieee.org/stamp/stamp.jsp?tp=&amp;arnumber=7081776&amp;isnumber=4389054</a:t>
            </a:r>
            <a:endParaRPr/>
          </a:p>
          <a:p>
            <a:pPr indent="-311150" lvl="0" marL="457200" rtl="0" algn="just">
              <a:spcBef>
                <a:spcPts val="0"/>
              </a:spcBef>
              <a:spcAft>
                <a:spcPts val="0"/>
              </a:spcAft>
              <a:buSzPts val="1300"/>
              <a:buChar char="●"/>
            </a:pPr>
            <a:r>
              <a:rPr lang="en-GB"/>
              <a:t>A Specification-based Intrusion Detection Framework for Cyber-physical Environment in Electric Power System - </a:t>
            </a:r>
            <a:r>
              <a:rPr lang="en-GB" u="sng">
                <a:solidFill>
                  <a:schemeClr val="hlink"/>
                </a:solidFill>
                <a:hlinkClick r:id="rId5"/>
              </a:rPr>
              <a:t>http://ijns.jalaxy.com.tw/contents/ijns-v17-n2/ijns-2015-v17-n2-p174-188.pdf</a:t>
            </a:r>
            <a:endParaRPr/>
          </a:p>
          <a:p>
            <a:pPr indent="-311150" lvl="0" marL="457200" rtl="0" algn="just">
              <a:spcBef>
                <a:spcPts val="0"/>
              </a:spcBef>
              <a:spcAft>
                <a:spcPts val="0"/>
              </a:spcAft>
              <a:buSzPts val="1300"/>
              <a:buChar char="●"/>
            </a:pPr>
            <a:r>
              <a:rPr lang="en-GB"/>
              <a:t>Machine Learning for Power System Disturbance and Cyber-attack Discrimination - </a:t>
            </a:r>
            <a:r>
              <a:rPr lang="en-GB" u="sng">
                <a:solidFill>
                  <a:schemeClr val="hlink"/>
                </a:solidFill>
                <a:hlinkClick r:id="rId6"/>
              </a:rPr>
              <a:t>https://doi.org/10.1109/ISRCS.2014.6900095</a:t>
            </a:r>
            <a:endParaRPr/>
          </a:p>
          <a:p>
            <a:pPr indent="-311150" lvl="0" marL="457200" rtl="0" algn="just">
              <a:spcBef>
                <a:spcPts val="0"/>
              </a:spcBef>
              <a:spcAft>
                <a:spcPts val="0"/>
              </a:spcAft>
              <a:buSzPts val="1300"/>
              <a:buChar char="●"/>
            </a:pPr>
            <a:r>
              <a:rPr lang="en-GB"/>
              <a:t>Anomaly detection for cybersecurity of the substations - </a:t>
            </a:r>
            <a:r>
              <a:rPr lang="en-GB" u="sng">
                <a:solidFill>
                  <a:schemeClr val="hlink"/>
                </a:solidFill>
                <a:hlinkClick r:id="rId7"/>
              </a:rPr>
              <a:t>https://ieeexplore.ieee.org/abstract/document/6003810</a:t>
            </a:r>
            <a:endParaRPr/>
          </a:p>
          <a:p>
            <a:pPr indent="-311150" lvl="0" marL="457200" rtl="0" algn="l">
              <a:spcBef>
                <a:spcPts val="0"/>
              </a:spcBef>
              <a:spcAft>
                <a:spcPts val="0"/>
              </a:spcAft>
              <a:buSzPts val="1300"/>
              <a:buChar char="●"/>
            </a:pPr>
            <a:r>
              <a:rPr lang="en-GB"/>
              <a:t>TON_IOT  datasets </a:t>
            </a:r>
            <a:r>
              <a:rPr lang="en-GB" sz="1100" u="sng">
                <a:solidFill>
                  <a:schemeClr val="hlink"/>
                </a:solidFill>
                <a:latin typeface="Arial"/>
                <a:ea typeface="Arial"/>
                <a:cs typeface="Arial"/>
                <a:sym typeface="Arial"/>
                <a:hlinkClick r:id="rId8"/>
              </a:rPr>
              <a:t>https://ieee-dataport.org/documents/toniot-datasets</a:t>
            </a:r>
            <a:endParaRPr/>
          </a:p>
          <a:p>
            <a:pPr indent="-311150" lvl="0" marL="457200" rtl="0" algn="l">
              <a:spcBef>
                <a:spcPts val="0"/>
              </a:spcBef>
              <a:spcAft>
                <a:spcPts val="0"/>
              </a:spcAft>
              <a:buSzPts val="1300"/>
              <a:buChar char="●"/>
            </a:pPr>
            <a:r>
              <a:rPr lang="en-GB"/>
              <a:t>TON_IOT Data description - https://cloudstor.aarnet.edu.au/plus/s/ds5zW91vdgjEj9i/download?path=%2F&amp;files=Testbed%20%26%20attacks%20of%20TON_IoT%20datasets.pdf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50250" y="6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232200" y="1361027"/>
            <a:ext cx="8679600" cy="34611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Char char="★"/>
            </a:pPr>
            <a:r>
              <a:rPr lang="en-GB"/>
              <a:t>A distributed control system (DCS) is a digital process control system for a process or plant, wherein controller functions and field connection modules are distributed throughout the system.</a:t>
            </a:r>
            <a:r>
              <a:rPr lang="en-GB" sz="1050">
                <a:solidFill>
                  <a:srgbClr val="202122"/>
                </a:solidFill>
                <a:highlight>
                  <a:srgbClr val="FFFFFF"/>
                </a:highlight>
                <a:latin typeface="Arial"/>
                <a:ea typeface="Arial"/>
                <a:cs typeface="Arial"/>
                <a:sym typeface="Arial"/>
              </a:rPr>
              <a:t> </a:t>
            </a:r>
            <a:endParaRPr/>
          </a:p>
          <a:p>
            <a:pPr indent="-311150" lvl="0" marL="457200" marR="2741062" rtl="0" algn="just">
              <a:lnSpc>
                <a:spcPct val="150000"/>
              </a:lnSpc>
              <a:spcBef>
                <a:spcPts val="0"/>
              </a:spcBef>
              <a:spcAft>
                <a:spcPts val="0"/>
              </a:spcAft>
              <a:buSzPts val="1300"/>
              <a:buChar char="★"/>
            </a:pPr>
            <a:r>
              <a:rPr lang="en-GB"/>
              <a:t>This project primarily discuss the various types of attacks on the </a:t>
            </a:r>
            <a:r>
              <a:rPr lang="en-GB"/>
              <a:t>p</a:t>
            </a:r>
            <a:r>
              <a:rPr lang="en-GB"/>
              <a:t>ower systems  which are monitored and controlled by a cyber system through a network. </a:t>
            </a:r>
            <a:endParaRPr/>
          </a:p>
          <a:p>
            <a:pPr indent="-311150" lvl="0" marL="457200" marR="2921062" rtl="0" algn="just">
              <a:lnSpc>
                <a:spcPct val="150000"/>
              </a:lnSpc>
              <a:spcBef>
                <a:spcPts val="0"/>
              </a:spcBef>
              <a:spcAft>
                <a:spcPts val="0"/>
              </a:spcAft>
              <a:buSzPts val="1300"/>
              <a:buChar char="★"/>
            </a:pPr>
            <a:r>
              <a:rPr lang="en-GB"/>
              <a:t>Power-system disturbances and several cyber attacks are simulated on the test bed configuration and data sets are collected from 25 different scenarios.</a:t>
            </a:r>
            <a:endParaRPr/>
          </a:p>
        </p:txBody>
      </p:sp>
      <p:pic>
        <p:nvPicPr>
          <p:cNvPr id="94" name="Google Shape;94;p14"/>
          <p:cNvPicPr preferRelativeResize="0"/>
          <p:nvPr/>
        </p:nvPicPr>
        <p:blipFill>
          <a:blip r:embed="rId3">
            <a:alphaModFix/>
          </a:blip>
          <a:stretch>
            <a:fillRect/>
          </a:stretch>
        </p:blipFill>
        <p:spPr>
          <a:xfrm>
            <a:off x="6269501" y="2059875"/>
            <a:ext cx="2642300" cy="2762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710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729450" y="1441200"/>
            <a:ext cx="7688700" cy="30594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Char char="★"/>
            </a:pPr>
            <a:r>
              <a:rPr lang="en-GB"/>
              <a:t>The next-generation electric power grid will rely on many advanced and smart technologies in order to meet the increasing demand for reliable energy. This creates a tight interaction of cyber-infrastructure with the physical infrastructure of the power system and there is a high chance of cyber penetration and attacks, on the power system. To prevent the </a:t>
            </a:r>
            <a:r>
              <a:rPr lang="en-GB"/>
              <a:t>cyber </a:t>
            </a:r>
            <a:r>
              <a:rPr lang="en-GB"/>
              <a:t>attacks, system must be integrated with an automated security system where data science techniques are used to learn the common paths, provide a specification or signature for each scenario. The automatic approach eliminates the need to manually analyze and manually code patterns and is able to handle very large amounts of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672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(CPS)Parameters of the system</a:t>
            </a:r>
            <a:endParaRPr/>
          </a:p>
        </p:txBody>
      </p:sp>
      <p:sp>
        <p:nvSpPr>
          <p:cNvPr id="106" name="Google Shape;106;p16"/>
          <p:cNvSpPr txBox="1"/>
          <p:nvPr>
            <p:ph idx="1" type="body"/>
          </p:nvPr>
        </p:nvSpPr>
        <p:spPr>
          <a:xfrm>
            <a:off x="727650" y="1497950"/>
            <a:ext cx="7688700" cy="32526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Char char="★"/>
            </a:pPr>
            <a:r>
              <a:rPr lang="en-GB"/>
              <a:t>Intelligence-In this system, there are multiple intelligent devices that can switch the circuit breakers on and off.</a:t>
            </a:r>
            <a:endParaRPr/>
          </a:p>
          <a:p>
            <a:pPr indent="-311150" lvl="0" marL="457200" rtl="0" algn="just">
              <a:lnSpc>
                <a:spcPct val="150000"/>
              </a:lnSpc>
              <a:spcBef>
                <a:spcPts val="0"/>
              </a:spcBef>
              <a:spcAft>
                <a:spcPts val="0"/>
              </a:spcAft>
              <a:buSzPts val="1300"/>
              <a:buChar char="★"/>
            </a:pPr>
            <a:r>
              <a:rPr lang="en-GB"/>
              <a:t>Network- A Bayesian network is used to graphically encode the causal relations among the available information to create patterns with temporal state transitions, which are used as rules in the proposed intrusion detection framework.</a:t>
            </a:r>
            <a:endParaRPr/>
          </a:p>
          <a:p>
            <a:pPr indent="-311150" lvl="0" marL="457200" rtl="0" algn="just">
              <a:lnSpc>
                <a:spcPct val="150000"/>
              </a:lnSpc>
              <a:spcBef>
                <a:spcPts val="0"/>
              </a:spcBef>
              <a:spcAft>
                <a:spcPts val="0"/>
              </a:spcAft>
              <a:buSzPts val="1300"/>
              <a:buChar char="★"/>
            </a:pPr>
            <a:r>
              <a:rPr lang="en-GB"/>
              <a:t>Resilience</a:t>
            </a:r>
            <a:r>
              <a:rPr lang="en-GB"/>
              <a:t>-Various machine learning techniques are evaluated for disturbance discriminators</a:t>
            </a:r>
            <a:endParaRPr/>
          </a:p>
          <a:p>
            <a:pPr indent="-311150" lvl="0" marL="457200" rtl="0" algn="just">
              <a:lnSpc>
                <a:spcPct val="150000"/>
              </a:lnSpc>
              <a:spcBef>
                <a:spcPts val="0"/>
              </a:spcBef>
              <a:spcAft>
                <a:spcPts val="0"/>
              </a:spcAft>
              <a:buSzPts val="1300"/>
              <a:buChar char="★"/>
            </a:pPr>
            <a:r>
              <a:rPr lang="en-GB"/>
              <a:t>Interoperability</a:t>
            </a:r>
            <a:r>
              <a:rPr lang="en-GB"/>
              <a:t>-power systems are large interconnected systems. Changes outside the monitored portion of the power system may lead to variability in observed measurements</a:t>
            </a:r>
            <a:endParaRPr/>
          </a:p>
          <a:p>
            <a:pPr indent="-311150" lvl="0" marL="457200" rtl="0" algn="just">
              <a:lnSpc>
                <a:spcPct val="150000"/>
              </a:lnSpc>
              <a:spcBef>
                <a:spcPts val="0"/>
              </a:spcBef>
              <a:spcAft>
                <a:spcPts val="0"/>
              </a:spcAft>
              <a:buSzPts val="1300"/>
              <a:buChar char="★"/>
            </a:pPr>
            <a:r>
              <a:rPr lang="en-GB"/>
              <a:t>Security</a:t>
            </a:r>
            <a:r>
              <a:rPr lang="en-GB"/>
              <a:t>-Intrusion detection systems (IDSs) identify activities that violate the security policy of a computer system or network.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675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Challenges</a:t>
            </a:r>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727650" y="1441200"/>
            <a:ext cx="7688700" cy="33093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Char char="★"/>
            </a:pPr>
            <a:r>
              <a:rPr lang="en-GB"/>
              <a:t>The increasing coupling of cyber infrastructure and physical devices of the smart grid makes it vulnerable to several cyber attacks.</a:t>
            </a:r>
            <a:endParaRPr/>
          </a:p>
          <a:p>
            <a:pPr indent="-311150" lvl="0" marL="457200" rtl="0" algn="just">
              <a:lnSpc>
                <a:spcPct val="150000"/>
              </a:lnSpc>
              <a:spcBef>
                <a:spcPts val="0"/>
              </a:spcBef>
              <a:spcAft>
                <a:spcPts val="0"/>
              </a:spcAft>
              <a:buSzPts val="1300"/>
              <a:buChar char="★"/>
            </a:pPr>
            <a:r>
              <a:rPr lang="en-GB"/>
              <a:t>Traditional host based intrusion detection systems are inadequate to the current power systems as multiple control systems are distributed over multiple places.</a:t>
            </a:r>
            <a:endParaRPr/>
          </a:p>
          <a:p>
            <a:pPr indent="-311150" lvl="0" marL="457200" rtl="0" algn="just">
              <a:lnSpc>
                <a:spcPct val="150000"/>
              </a:lnSpc>
              <a:spcBef>
                <a:spcPts val="0"/>
              </a:spcBef>
              <a:spcAft>
                <a:spcPts val="0"/>
              </a:spcAft>
              <a:buSzPts val="1300"/>
              <a:buChar char="★"/>
            </a:pPr>
            <a:r>
              <a:rPr lang="en-GB"/>
              <a:t>Currently, the common paths mining-based IDS builds common paths from captured data logs. Capturing such data logs for real systems is difficult. </a:t>
            </a:r>
            <a:endParaRPr/>
          </a:p>
          <a:p>
            <a:pPr indent="0" lvl="0" marL="0" rtl="0" algn="l">
              <a:spcBef>
                <a:spcPts val="1600"/>
              </a:spcBef>
              <a:spcAft>
                <a:spcPts val="1600"/>
              </a:spcAft>
              <a:buNone/>
            </a:pP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651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Datasets  </a:t>
            </a:r>
            <a:endParaRPr/>
          </a:p>
        </p:txBody>
      </p:sp>
      <p:sp>
        <p:nvSpPr>
          <p:cNvPr id="118" name="Google Shape;118;p18"/>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D</a:t>
            </a:r>
            <a:r>
              <a:rPr lang="en-GB"/>
              <a:t>atasets include data logs associated with 10 000 simulated instances of the 25 aforementioned scenarios. The data log includes 56 sensor measurements and a test scenario. The 56 data sources consist of 52 synchrophasor measurements; 13 from each relay location. Relay status information, breaker events, Snort alerts, and control panel alerts were also logged.	</a:t>
            </a:r>
            <a:endParaRPr/>
          </a:p>
        </p:txBody>
      </p:sp>
      <p:pic>
        <p:nvPicPr>
          <p:cNvPr id="119" name="Google Shape;119;p18"/>
          <p:cNvPicPr preferRelativeResize="0"/>
          <p:nvPr/>
        </p:nvPicPr>
        <p:blipFill>
          <a:blip r:embed="rId3">
            <a:alphaModFix/>
          </a:blip>
          <a:stretch>
            <a:fillRect/>
          </a:stretch>
        </p:blipFill>
        <p:spPr>
          <a:xfrm>
            <a:off x="1578800" y="2571750"/>
            <a:ext cx="5451302" cy="2217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91450" y="62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 of IOT Telemetry system</a:t>
            </a:r>
            <a:endParaRPr/>
          </a:p>
        </p:txBody>
      </p:sp>
      <p:graphicFrame>
        <p:nvGraphicFramePr>
          <p:cNvPr id="125" name="Google Shape;125;p19"/>
          <p:cNvGraphicFramePr/>
          <p:nvPr/>
        </p:nvGraphicFramePr>
        <p:xfrm>
          <a:off x="216975" y="1407950"/>
          <a:ext cx="3000000" cy="3000000"/>
        </p:xfrm>
        <a:graphic>
          <a:graphicData uri="http://schemas.openxmlformats.org/drawingml/2006/table">
            <a:tbl>
              <a:tblPr>
                <a:noFill/>
                <a:tableStyleId>{2BC2229F-EEE1-4B58-8C3C-5A394774C067}</a:tableStyleId>
              </a:tblPr>
              <a:tblGrid>
                <a:gridCol w="2148425"/>
                <a:gridCol w="6690700"/>
              </a:tblGrid>
              <a:tr h="381000">
                <a:tc>
                  <a:txBody>
                    <a:bodyPr/>
                    <a:lstStyle/>
                    <a:p>
                      <a:pPr indent="0" lvl="0" marL="0" rtl="0" algn="l">
                        <a:spcBef>
                          <a:spcPts val="0"/>
                        </a:spcBef>
                        <a:spcAft>
                          <a:spcPts val="0"/>
                        </a:spcAft>
                        <a:buNone/>
                      </a:pPr>
                      <a:r>
                        <a:rPr lang="en-GB" sz="1200"/>
                        <a:t>Introduction</a:t>
                      </a:r>
                      <a:endParaRPr sz="1200"/>
                    </a:p>
                  </a:txBody>
                  <a:tcPr marT="91425" marB="91425" marR="91425" marL="91425"/>
                </a:tc>
                <a:tc>
                  <a:txBody>
                    <a:bodyPr/>
                    <a:lstStyle/>
                    <a:p>
                      <a:pPr indent="0" lvl="0" marL="0" rtl="0" algn="l">
                        <a:spcBef>
                          <a:spcPts val="0"/>
                        </a:spcBef>
                        <a:spcAft>
                          <a:spcPts val="0"/>
                        </a:spcAft>
                        <a:buNone/>
                      </a:pPr>
                      <a:r>
                        <a:rPr lang="en-GB" sz="1200"/>
                        <a:t>In the Cyber Range Labs of UNSW Canberra, a testbed network for the industry 4.0 network that includes IoT and IIoT devices and services was. The testbed generates a new systematic testbed of Industry 4.0/Industrial IoT (IIoT) networks for creating new realistic datasets</a:t>
                      </a:r>
                      <a:endParaRPr sz="1200"/>
                    </a:p>
                  </a:txBody>
                  <a:tcPr marT="91425" marB="91425" marR="91425" marL="91425"/>
                </a:tc>
              </a:tr>
              <a:tr h="381000">
                <a:tc>
                  <a:txBody>
                    <a:bodyPr/>
                    <a:lstStyle/>
                    <a:p>
                      <a:pPr indent="0" lvl="0" marL="0" rtl="0" algn="l">
                        <a:spcBef>
                          <a:spcPts val="0"/>
                        </a:spcBef>
                        <a:spcAft>
                          <a:spcPts val="0"/>
                        </a:spcAft>
                        <a:buNone/>
                      </a:pPr>
                      <a:r>
                        <a:rPr lang="en-GB" sz="1200"/>
                        <a:t>Problem Statement</a:t>
                      </a:r>
                      <a:endParaRPr sz="1200"/>
                    </a:p>
                  </a:txBody>
                  <a:tcPr marT="91425" marB="91425" marR="91425" marL="91425"/>
                </a:tc>
                <a:tc>
                  <a:txBody>
                    <a:bodyPr/>
                    <a:lstStyle/>
                    <a:p>
                      <a:pPr indent="0" lvl="0" marL="0" rtl="0" algn="l">
                        <a:spcBef>
                          <a:spcPts val="0"/>
                        </a:spcBef>
                        <a:spcAft>
                          <a:spcPts val="0"/>
                        </a:spcAft>
                        <a:buNone/>
                      </a:pPr>
                      <a:r>
                        <a:rPr lang="en-GB" sz="1200"/>
                        <a:t>Collecting and analysing heterogeneous data sources from the IOT/IIOT are essential for training and validating the fidelity of cybersecurity applications-based machine learning. However, the analysis of those data sources is still a big challenge for reducing high dimensional space and selecting important features and observations from different data sources.The datasets and their analysis would improve the validations of different cybersecurity applications based on statistical models, machine/deep learning models, and riching data assets of cybersecurity and IoT applications.</a:t>
                      </a:r>
                      <a:endParaRPr sz="1200"/>
                    </a:p>
                  </a:txBody>
                  <a:tcPr marT="91425" marB="91425" marR="91425" marL="91425"/>
                </a:tc>
              </a:tr>
              <a:tr h="381000">
                <a:tc>
                  <a:txBody>
                    <a:bodyPr/>
                    <a:lstStyle/>
                    <a:p>
                      <a:pPr indent="0" lvl="0" marL="0" rtl="0" algn="l">
                        <a:spcBef>
                          <a:spcPts val="0"/>
                        </a:spcBef>
                        <a:spcAft>
                          <a:spcPts val="0"/>
                        </a:spcAft>
                        <a:buNone/>
                      </a:pPr>
                      <a:r>
                        <a:rPr lang="en-GB" sz="1200"/>
                        <a:t>Challenges</a:t>
                      </a:r>
                      <a:endParaRPr sz="1200"/>
                    </a:p>
                  </a:txBody>
                  <a:tcPr marT="91425" marB="91425" marR="91425" marL="91425"/>
                </a:tc>
                <a:tc>
                  <a:txBody>
                    <a:bodyPr/>
                    <a:lstStyle/>
                    <a:p>
                      <a:pPr indent="0" lvl="0" marL="0" rtl="0" algn="l">
                        <a:spcBef>
                          <a:spcPts val="0"/>
                        </a:spcBef>
                        <a:spcAft>
                          <a:spcPts val="0"/>
                        </a:spcAft>
                        <a:buNone/>
                      </a:pPr>
                      <a:r>
                        <a:rPr lang="en-GB" sz="1200"/>
                        <a:t>Non-availability of </a:t>
                      </a:r>
                      <a:r>
                        <a:rPr lang="en-GB" sz="1200"/>
                        <a:t>heterogeneous</a:t>
                      </a:r>
                      <a:r>
                        <a:rPr lang="en-GB" sz="1200"/>
                        <a:t> data sources</a:t>
                      </a:r>
                      <a:endParaRPr sz="1200"/>
                    </a:p>
                  </a:txBody>
                  <a:tcPr marT="91425" marB="91425" marR="91425" marL="91425"/>
                </a:tc>
              </a:tr>
              <a:tr h="381000">
                <a:tc>
                  <a:txBody>
                    <a:bodyPr/>
                    <a:lstStyle/>
                    <a:p>
                      <a:pPr indent="0" lvl="0" marL="0" rtl="0" algn="l">
                        <a:spcBef>
                          <a:spcPts val="0"/>
                        </a:spcBef>
                        <a:spcAft>
                          <a:spcPts val="0"/>
                        </a:spcAft>
                        <a:buNone/>
                      </a:pPr>
                      <a:r>
                        <a:rPr lang="en-GB" sz="1200"/>
                        <a:t>Datasets</a:t>
                      </a:r>
                      <a:endParaRPr sz="1200"/>
                    </a:p>
                  </a:txBody>
                  <a:tcPr marT="91425" marB="91425" marR="91425" marL="91425"/>
                </a:tc>
                <a:tc>
                  <a:txBody>
                    <a:bodyPr/>
                    <a:lstStyle/>
                    <a:p>
                      <a:pPr indent="0" lvl="0" marL="0" rtl="0" algn="l">
                        <a:spcBef>
                          <a:spcPts val="0"/>
                        </a:spcBef>
                        <a:spcAft>
                          <a:spcPts val="0"/>
                        </a:spcAft>
                        <a:buNone/>
                      </a:pPr>
                      <a:r>
                        <a:rPr lang="en-GB" sz="1200"/>
                        <a:t>The datasets were collected from a realistic and large-scale network designed at the IoT Lab of the UNSW Canberra Cyber. The testbed was designed based on interacting network and IoT systems with the three layers of edge, fog and cloud to mimic the realistic implementation of recent real-world IoT networks. Hacking scenarios were utilized to launch nine attack categories against vulnerable elements of IoT/IIoT applications, operating systems, network systems.</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520925" y="564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Security Principles</a:t>
            </a:r>
            <a:endParaRPr/>
          </a:p>
        </p:txBody>
      </p:sp>
      <p:graphicFrame>
        <p:nvGraphicFramePr>
          <p:cNvPr id="131" name="Google Shape;131;p20"/>
          <p:cNvGraphicFramePr/>
          <p:nvPr/>
        </p:nvGraphicFramePr>
        <p:xfrm>
          <a:off x="320250" y="1349425"/>
          <a:ext cx="3000000" cy="3000000"/>
        </p:xfrm>
        <a:graphic>
          <a:graphicData uri="http://schemas.openxmlformats.org/drawingml/2006/table">
            <a:tbl>
              <a:tblPr>
                <a:noFill/>
                <a:tableStyleId>{2BC2229F-EEE1-4B58-8C3C-5A394774C067}</a:tableStyleId>
              </a:tblPr>
              <a:tblGrid>
                <a:gridCol w="2941250"/>
                <a:gridCol w="2941250"/>
                <a:gridCol w="2941250"/>
              </a:tblGrid>
              <a:tr h="366225">
                <a:tc>
                  <a:txBody>
                    <a:bodyPr/>
                    <a:lstStyle/>
                    <a:p>
                      <a:pPr indent="0" lvl="0" marL="0" rtl="0" algn="just">
                        <a:lnSpc>
                          <a:spcPct val="100000"/>
                        </a:lnSpc>
                        <a:spcBef>
                          <a:spcPts val="0"/>
                        </a:spcBef>
                        <a:spcAft>
                          <a:spcPts val="0"/>
                        </a:spcAft>
                        <a:buNone/>
                      </a:pPr>
                      <a:r>
                        <a:rPr lang="en-GB" sz="1100"/>
                        <a:t>CPS</a:t>
                      </a:r>
                      <a:endParaRPr sz="1100"/>
                    </a:p>
                  </a:txBody>
                  <a:tcPr marT="91425" marB="91425" marR="91425" marL="91425">
                    <a:solidFill>
                      <a:schemeClr val="dk1"/>
                    </a:solidFill>
                  </a:tcPr>
                </a:tc>
                <a:tc>
                  <a:txBody>
                    <a:bodyPr/>
                    <a:lstStyle/>
                    <a:p>
                      <a:pPr indent="0" lvl="0" marL="0" rtl="0" algn="just">
                        <a:lnSpc>
                          <a:spcPct val="100000"/>
                        </a:lnSpc>
                        <a:spcBef>
                          <a:spcPts val="0"/>
                        </a:spcBef>
                        <a:spcAft>
                          <a:spcPts val="0"/>
                        </a:spcAft>
                        <a:buNone/>
                      </a:pPr>
                      <a:r>
                        <a:rPr lang="en-GB" sz="1100"/>
                        <a:t>Smart Industrial Power Systems</a:t>
                      </a:r>
                      <a:endParaRPr sz="1100"/>
                    </a:p>
                  </a:txBody>
                  <a:tcPr marT="91425" marB="91425" marR="91425" marL="91425">
                    <a:solidFill>
                      <a:schemeClr val="accent3"/>
                    </a:solidFill>
                  </a:tcPr>
                </a:tc>
                <a:tc>
                  <a:txBody>
                    <a:bodyPr/>
                    <a:lstStyle/>
                    <a:p>
                      <a:pPr indent="0" lvl="0" marL="0" rtl="0" algn="just">
                        <a:lnSpc>
                          <a:spcPct val="100000"/>
                        </a:lnSpc>
                        <a:spcBef>
                          <a:spcPts val="0"/>
                        </a:spcBef>
                        <a:spcAft>
                          <a:spcPts val="0"/>
                        </a:spcAft>
                        <a:buNone/>
                      </a:pPr>
                      <a:r>
                        <a:rPr lang="en-GB" sz="1100"/>
                        <a:t>IOT Telemetry Systems</a:t>
                      </a:r>
                      <a:endParaRPr sz="1100"/>
                    </a:p>
                  </a:txBody>
                  <a:tcPr marT="91425" marB="91425" marR="91425" marL="91425">
                    <a:solidFill>
                      <a:schemeClr val="accent3"/>
                    </a:solidFill>
                  </a:tcPr>
                </a:tc>
              </a:tr>
              <a:tr h="366225">
                <a:tc>
                  <a:txBody>
                    <a:bodyPr/>
                    <a:lstStyle/>
                    <a:p>
                      <a:pPr indent="0" lvl="0" marL="0" rtl="0" algn="just">
                        <a:lnSpc>
                          <a:spcPct val="100000"/>
                        </a:lnSpc>
                        <a:spcBef>
                          <a:spcPts val="0"/>
                        </a:spcBef>
                        <a:spcAft>
                          <a:spcPts val="0"/>
                        </a:spcAft>
                        <a:buNone/>
                      </a:pPr>
                      <a:r>
                        <a:rPr lang="en-GB" sz="1100"/>
                        <a:t>Confidentiality</a:t>
                      </a:r>
                      <a:endParaRPr sz="1100"/>
                    </a:p>
                  </a:txBody>
                  <a:tcPr marT="91425" marB="91425" marR="91425" marL="91425"/>
                </a:tc>
                <a:tc>
                  <a:txBody>
                    <a:bodyPr/>
                    <a:lstStyle/>
                    <a:p>
                      <a:pPr indent="0" lvl="0" marL="0" rtl="0" algn="just">
                        <a:lnSpc>
                          <a:spcPct val="100000"/>
                        </a:lnSpc>
                        <a:spcBef>
                          <a:spcPts val="0"/>
                        </a:spcBef>
                        <a:spcAft>
                          <a:spcPts val="0"/>
                        </a:spcAft>
                        <a:buNone/>
                      </a:pPr>
                      <a:r>
                        <a:rPr lang="en-GB" sz="1100"/>
                        <a:t>Corrupt control and measurement signals can be disguised as power-system disturbances or control actions</a:t>
                      </a:r>
                      <a:endParaRPr sz="1100"/>
                    </a:p>
                  </a:txBody>
                  <a:tcPr marT="91425" marB="91425" marR="91425" marL="91425"/>
                </a:tc>
                <a:tc>
                  <a:txBody>
                    <a:bodyPr/>
                    <a:lstStyle/>
                    <a:p>
                      <a:pPr indent="0" lvl="0" marL="0" rtl="0" algn="just">
                        <a:lnSpc>
                          <a:spcPct val="100000"/>
                        </a:lnSpc>
                        <a:spcBef>
                          <a:spcPts val="0"/>
                        </a:spcBef>
                        <a:spcAft>
                          <a:spcPts val="0"/>
                        </a:spcAft>
                        <a:buNone/>
                      </a:pPr>
                      <a:r>
                        <a:rPr lang="en-GB" sz="1100"/>
                        <a:t>Vulnerable to scanning and backdoor attacks</a:t>
                      </a:r>
                      <a:endParaRPr sz="1100"/>
                    </a:p>
                  </a:txBody>
                  <a:tcPr marT="91425" marB="91425" marR="91425" marL="91425"/>
                </a:tc>
              </a:tr>
              <a:tr h="561800">
                <a:tc>
                  <a:txBody>
                    <a:bodyPr/>
                    <a:lstStyle/>
                    <a:p>
                      <a:pPr indent="0" lvl="0" marL="0" rtl="0" algn="just">
                        <a:lnSpc>
                          <a:spcPct val="100000"/>
                        </a:lnSpc>
                        <a:spcBef>
                          <a:spcPts val="0"/>
                        </a:spcBef>
                        <a:spcAft>
                          <a:spcPts val="0"/>
                        </a:spcAft>
                        <a:buNone/>
                      </a:pPr>
                      <a:r>
                        <a:rPr lang="en-GB" sz="1100"/>
                        <a:t>Integrity</a:t>
                      </a:r>
                      <a:endParaRPr sz="1100"/>
                    </a:p>
                  </a:txBody>
                  <a:tcPr marT="91425" marB="91425" marR="91425" marL="91425"/>
                </a:tc>
                <a:tc>
                  <a:txBody>
                    <a:bodyPr/>
                    <a:lstStyle/>
                    <a:p>
                      <a:pPr indent="0" lvl="0" marL="0" rtl="0" algn="just">
                        <a:lnSpc>
                          <a:spcPct val="100000"/>
                        </a:lnSpc>
                        <a:spcBef>
                          <a:spcPts val="0"/>
                        </a:spcBef>
                        <a:spcAft>
                          <a:spcPts val="0"/>
                        </a:spcAft>
                        <a:buNone/>
                      </a:pPr>
                      <a:r>
                        <a:rPr lang="en-GB" sz="1100"/>
                        <a:t>Disturbance can lead to improper response and cause an outage or other negative impacts on the power system</a:t>
                      </a:r>
                      <a:endParaRPr sz="1100"/>
                    </a:p>
                  </a:txBody>
                  <a:tcPr marT="91425" marB="91425" marR="91425" marL="91425"/>
                </a:tc>
                <a:tc>
                  <a:txBody>
                    <a:bodyPr/>
                    <a:lstStyle/>
                    <a:p>
                      <a:pPr indent="0" lvl="0" marL="0" rtl="0" algn="just">
                        <a:lnSpc>
                          <a:spcPct val="100000"/>
                        </a:lnSpc>
                        <a:spcBef>
                          <a:spcPts val="0"/>
                        </a:spcBef>
                        <a:spcAft>
                          <a:spcPts val="0"/>
                        </a:spcAft>
                        <a:buNone/>
                      </a:pPr>
                      <a:r>
                        <a:rPr lang="en-GB" sz="1100"/>
                        <a:t>Vulnerable to Injection attack</a:t>
                      </a:r>
                      <a:endParaRPr sz="1100"/>
                    </a:p>
                  </a:txBody>
                  <a:tcPr marT="91425" marB="91425" marR="91425" marL="91425"/>
                </a:tc>
              </a:tr>
              <a:tr h="561800">
                <a:tc>
                  <a:txBody>
                    <a:bodyPr/>
                    <a:lstStyle/>
                    <a:p>
                      <a:pPr indent="0" lvl="0" marL="0" rtl="0" algn="just">
                        <a:lnSpc>
                          <a:spcPct val="100000"/>
                        </a:lnSpc>
                        <a:spcBef>
                          <a:spcPts val="0"/>
                        </a:spcBef>
                        <a:spcAft>
                          <a:spcPts val="0"/>
                        </a:spcAft>
                        <a:buNone/>
                      </a:pPr>
                      <a:r>
                        <a:rPr lang="en-GB" sz="1100"/>
                        <a:t>Availability</a:t>
                      </a:r>
                      <a:r>
                        <a:rPr lang="en-GB" sz="1100"/>
                        <a:t> </a:t>
                      </a:r>
                      <a:endParaRPr sz="1100"/>
                    </a:p>
                  </a:txBody>
                  <a:tcPr marT="91425" marB="91425" marR="91425" marL="91425"/>
                </a:tc>
                <a:tc>
                  <a:txBody>
                    <a:bodyPr/>
                    <a:lstStyle/>
                    <a:p>
                      <a:pPr indent="0" lvl="0" marL="0" rtl="0" algn="just">
                        <a:lnSpc>
                          <a:spcPct val="100000"/>
                        </a:lnSpc>
                        <a:spcBef>
                          <a:spcPts val="0"/>
                        </a:spcBef>
                        <a:spcAft>
                          <a:spcPts val="0"/>
                        </a:spcAft>
                        <a:buNone/>
                      </a:pPr>
                      <a:r>
                        <a:rPr lang="en-GB" sz="1100"/>
                        <a:t>Transmission line fault, can initiate a chain of reactions, which lead to a cascading blackout</a:t>
                      </a:r>
                      <a:endParaRPr sz="1100"/>
                    </a:p>
                  </a:txBody>
                  <a:tcPr marT="91425" marB="91425" marR="91425" marL="91425"/>
                </a:tc>
                <a:tc>
                  <a:txBody>
                    <a:bodyPr/>
                    <a:lstStyle/>
                    <a:p>
                      <a:pPr indent="0" lvl="0" marL="0" rtl="0" algn="just">
                        <a:lnSpc>
                          <a:spcPct val="100000"/>
                        </a:lnSpc>
                        <a:spcBef>
                          <a:spcPts val="0"/>
                        </a:spcBef>
                        <a:spcAft>
                          <a:spcPts val="0"/>
                        </a:spcAft>
                        <a:buNone/>
                      </a:pPr>
                      <a:r>
                        <a:rPr lang="en-GB" sz="1100"/>
                        <a:t>Denial of Service and Distributed Denial of service attacks are implemented</a:t>
                      </a:r>
                      <a:endParaRPr sz="1100"/>
                    </a:p>
                  </a:txBody>
                  <a:tcPr marT="91425" marB="91425" marR="91425" marL="91425"/>
                </a:tc>
              </a:tr>
              <a:tr h="561800">
                <a:tc>
                  <a:txBody>
                    <a:bodyPr/>
                    <a:lstStyle/>
                    <a:p>
                      <a:pPr indent="0" lvl="0" marL="0" rtl="0" algn="just">
                        <a:lnSpc>
                          <a:spcPct val="100000"/>
                        </a:lnSpc>
                        <a:spcBef>
                          <a:spcPts val="0"/>
                        </a:spcBef>
                        <a:spcAft>
                          <a:spcPts val="0"/>
                        </a:spcAft>
                        <a:buNone/>
                      </a:pPr>
                      <a:r>
                        <a:rPr lang="en-GB" sz="1100"/>
                        <a:t>Authentication</a:t>
                      </a:r>
                      <a:endParaRPr sz="1100"/>
                    </a:p>
                  </a:txBody>
                  <a:tcPr marT="91425" marB="91425" marR="91425" marL="91425"/>
                </a:tc>
                <a:tc>
                  <a:txBody>
                    <a:bodyPr/>
                    <a:lstStyle/>
                    <a:p>
                      <a:pPr indent="0" lvl="0" marL="0" rtl="0" algn="just">
                        <a:lnSpc>
                          <a:spcPct val="100000"/>
                        </a:lnSpc>
                        <a:spcBef>
                          <a:spcPts val="0"/>
                        </a:spcBef>
                        <a:spcAft>
                          <a:spcPts val="0"/>
                        </a:spcAft>
                        <a:buNone/>
                      </a:pPr>
                      <a:r>
                        <a:rPr lang="en-GB" sz="1100"/>
                        <a:t>Despite having Password authentication, cyber attacks targeted towards substation computers and devices can interrupt the electric power system communications, prevent real time monitoring of the power system</a:t>
                      </a:r>
                      <a:endParaRPr sz="1100"/>
                    </a:p>
                  </a:txBody>
                  <a:tcPr marT="91425" marB="91425" marR="91425" marL="91425"/>
                </a:tc>
                <a:tc>
                  <a:txBody>
                    <a:bodyPr/>
                    <a:lstStyle/>
                    <a:p>
                      <a:pPr indent="0" lvl="0" marL="0" rtl="0" algn="just">
                        <a:lnSpc>
                          <a:spcPct val="100000"/>
                        </a:lnSpc>
                        <a:spcBef>
                          <a:spcPts val="0"/>
                        </a:spcBef>
                        <a:spcAft>
                          <a:spcPts val="0"/>
                        </a:spcAft>
                        <a:buNone/>
                      </a:pPr>
                      <a:r>
                        <a:rPr lang="en-GB" sz="1100"/>
                        <a:t>Vulnerable to Password Attack</a:t>
                      </a:r>
                      <a:endParaRPr sz="11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5001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6-point Rubric Evolution for Smart Power Systems</a:t>
            </a:r>
            <a:endParaRPr sz="2400"/>
          </a:p>
        </p:txBody>
      </p:sp>
      <p:graphicFrame>
        <p:nvGraphicFramePr>
          <p:cNvPr id="137" name="Google Shape;137;p21"/>
          <p:cNvGraphicFramePr/>
          <p:nvPr/>
        </p:nvGraphicFramePr>
        <p:xfrm>
          <a:off x="160875" y="535200"/>
          <a:ext cx="3000000" cy="3000000"/>
        </p:xfrm>
        <a:graphic>
          <a:graphicData uri="http://schemas.openxmlformats.org/drawingml/2006/table">
            <a:tbl>
              <a:tblPr>
                <a:noFill/>
                <a:tableStyleId>{2BC2229F-EEE1-4B58-8C3C-5A394774C067}</a:tableStyleId>
              </a:tblPr>
              <a:tblGrid>
                <a:gridCol w="2941250"/>
                <a:gridCol w="2941250"/>
                <a:gridCol w="2941250"/>
              </a:tblGrid>
              <a:tr h="450350">
                <a:tc>
                  <a:txBody>
                    <a:bodyPr/>
                    <a:lstStyle/>
                    <a:p>
                      <a:pPr indent="0" lvl="0" marL="0" rtl="0" algn="ctr">
                        <a:lnSpc>
                          <a:spcPct val="100000"/>
                        </a:lnSpc>
                        <a:spcBef>
                          <a:spcPts val="0"/>
                        </a:spcBef>
                        <a:spcAft>
                          <a:spcPts val="0"/>
                        </a:spcAft>
                        <a:buNone/>
                      </a:pPr>
                      <a:r>
                        <a:rPr lang="en-GB" sz="1100"/>
                        <a:t>Matrix</a:t>
                      </a:r>
                      <a:endParaRPr sz="1100"/>
                    </a:p>
                  </a:txBody>
                  <a:tcPr marT="91425" marB="91425" marR="91425" marL="91425">
                    <a:solidFill>
                      <a:schemeClr val="dk1"/>
                    </a:solidFill>
                  </a:tcPr>
                </a:tc>
                <a:tc gridSpan="2">
                  <a:txBody>
                    <a:bodyPr/>
                    <a:lstStyle/>
                    <a:p>
                      <a:pPr indent="0" lvl="0" marL="0" rtl="0" algn="ctr">
                        <a:lnSpc>
                          <a:spcPct val="100000"/>
                        </a:lnSpc>
                        <a:spcBef>
                          <a:spcPts val="0"/>
                        </a:spcBef>
                        <a:spcAft>
                          <a:spcPts val="0"/>
                        </a:spcAft>
                        <a:buNone/>
                      </a:pPr>
                      <a:r>
                        <a:rPr lang="en-GB" sz="1100"/>
                        <a:t>Datasets</a:t>
                      </a:r>
                      <a:endParaRPr sz="1100"/>
                    </a:p>
                  </a:txBody>
                  <a:tcPr marT="91425" marB="91425" marR="91425" marL="91425">
                    <a:solidFill>
                      <a:schemeClr val="accent3"/>
                    </a:solidFill>
                  </a:tcPr>
                </a:tc>
                <a:tc hMerge="1"/>
              </a:tr>
              <a:tr h="366225">
                <a:tc>
                  <a:txBody>
                    <a:bodyPr/>
                    <a:lstStyle/>
                    <a:p>
                      <a:pPr indent="0" lvl="0" marL="0" rtl="0" algn="l">
                        <a:lnSpc>
                          <a:spcPct val="100000"/>
                        </a:lnSpc>
                        <a:spcBef>
                          <a:spcPts val="0"/>
                        </a:spcBef>
                        <a:spcAft>
                          <a:spcPts val="0"/>
                        </a:spcAft>
                        <a:buNone/>
                      </a:pPr>
                      <a:r>
                        <a:rPr lang="en-GB" sz="1100"/>
                        <a:t>CPS</a:t>
                      </a:r>
                      <a:endParaRPr sz="1100"/>
                    </a:p>
                  </a:txBody>
                  <a:tcPr marT="91425" marB="91425" marR="91425" marL="91425">
                    <a:solidFill>
                      <a:srgbClr val="D9EAD3"/>
                    </a:solidFill>
                  </a:tcPr>
                </a:tc>
                <a:tc>
                  <a:txBody>
                    <a:bodyPr/>
                    <a:lstStyle/>
                    <a:p>
                      <a:pPr indent="0" lvl="0" marL="0" rtl="0" algn="l">
                        <a:lnSpc>
                          <a:spcPct val="100000"/>
                        </a:lnSpc>
                        <a:spcBef>
                          <a:spcPts val="0"/>
                        </a:spcBef>
                        <a:spcAft>
                          <a:spcPts val="0"/>
                        </a:spcAft>
                        <a:buNone/>
                      </a:pPr>
                      <a:r>
                        <a:rPr lang="en-GB" sz="1100"/>
                        <a:t>Smart Industrial Power Systems</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IOT Telemetry Systems</a:t>
                      </a:r>
                      <a:endParaRPr sz="1100"/>
                    </a:p>
                  </a:txBody>
                  <a:tcPr marT="91425" marB="91425" marR="91425" marL="91425"/>
                </a:tc>
              </a:tr>
              <a:tr h="507825">
                <a:tc>
                  <a:txBody>
                    <a:bodyPr/>
                    <a:lstStyle/>
                    <a:p>
                      <a:pPr indent="0" lvl="0" marL="0" rtl="0" algn="l">
                        <a:lnSpc>
                          <a:spcPct val="100000"/>
                        </a:lnSpc>
                        <a:spcBef>
                          <a:spcPts val="0"/>
                        </a:spcBef>
                        <a:spcAft>
                          <a:spcPts val="0"/>
                        </a:spcAft>
                        <a:buNone/>
                      </a:pPr>
                      <a:r>
                        <a:rPr lang="en-GB" sz="1100"/>
                        <a:t>Datasets Location</a:t>
                      </a:r>
                      <a:endParaRPr sz="1100"/>
                    </a:p>
                  </a:txBody>
                  <a:tcPr marT="91425" marB="91425" marR="91425" marL="91425">
                    <a:solidFill>
                      <a:srgbClr val="D9EAD3"/>
                    </a:solidFill>
                  </a:tcPr>
                </a:tc>
                <a:tc>
                  <a:txBody>
                    <a:bodyPr/>
                    <a:lstStyle/>
                    <a:p>
                      <a:pPr indent="0" lvl="0" marL="0" rtl="0" algn="l">
                        <a:lnSpc>
                          <a:spcPct val="100000"/>
                        </a:lnSpc>
                        <a:spcBef>
                          <a:spcPts val="0"/>
                        </a:spcBef>
                        <a:spcAft>
                          <a:spcPts val="0"/>
                        </a:spcAft>
                        <a:buNone/>
                      </a:pPr>
                      <a:r>
                        <a:rPr lang="en-GB" sz="1100"/>
                        <a:t>http://www.ece.uah.edu/~thm0009/icsdatasets/triple.7z</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u="sng">
                          <a:solidFill>
                            <a:schemeClr val="hlink"/>
                          </a:solidFill>
                          <a:hlinkClick r:id="rId3"/>
                        </a:rPr>
                        <a:t>https://cloudstor.aarnet.edu.au/plus/s/ds5zW91vdgjEj9i?path=%2FProcessed_datasets%2FProcessed_Network_dataset</a:t>
                      </a:r>
                      <a:endParaRPr sz="1100"/>
                    </a:p>
                  </a:txBody>
                  <a:tcPr marT="91425" marB="91425" marR="91425" marL="91425"/>
                </a:tc>
              </a:tr>
              <a:tr h="366225">
                <a:tc>
                  <a:txBody>
                    <a:bodyPr/>
                    <a:lstStyle/>
                    <a:p>
                      <a:pPr indent="0" lvl="0" marL="0" rtl="0" algn="l">
                        <a:lnSpc>
                          <a:spcPct val="100000"/>
                        </a:lnSpc>
                        <a:spcBef>
                          <a:spcPts val="0"/>
                        </a:spcBef>
                        <a:spcAft>
                          <a:spcPts val="0"/>
                        </a:spcAft>
                        <a:buNone/>
                      </a:pPr>
                      <a:r>
                        <a:rPr lang="en-GB" sz="1100"/>
                        <a:t>Does it include network data?</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No</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Yes</a:t>
                      </a:r>
                      <a:endParaRPr sz="1100"/>
                    </a:p>
                  </a:txBody>
                  <a:tcPr marT="91425" marB="91425" marR="91425" marL="91425"/>
                </a:tc>
              </a:tr>
              <a:tr h="561800">
                <a:tc>
                  <a:txBody>
                    <a:bodyPr/>
                    <a:lstStyle/>
                    <a:p>
                      <a:pPr indent="0" lvl="0" marL="0" rtl="0" algn="l">
                        <a:lnSpc>
                          <a:spcPct val="100000"/>
                        </a:lnSpc>
                        <a:spcBef>
                          <a:spcPts val="0"/>
                        </a:spcBef>
                        <a:spcAft>
                          <a:spcPts val="0"/>
                        </a:spcAft>
                        <a:buNone/>
                      </a:pPr>
                      <a:r>
                        <a:rPr lang="en-GB" sz="1100"/>
                        <a:t>Does it include heterogeneous datasets?</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No</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Yes</a:t>
                      </a:r>
                      <a:endParaRPr sz="1100"/>
                    </a:p>
                  </a:txBody>
                  <a:tcPr marT="91425" marB="91425" marR="91425" marL="91425"/>
                </a:tc>
              </a:tr>
              <a:tr h="561800">
                <a:tc>
                  <a:txBody>
                    <a:bodyPr/>
                    <a:lstStyle/>
                    <a:p>
                      <a:pPr indent="0" lvl="0" marL="0" rtl="0" algn="l">
                        <a:lnSpc>
                          <a:spcPct val="100000"/>
                        </a:lnSpc>
                        <a:spcBef>
                          <a:spcPts val="0"/>
                        </a:spcBef>
                        <a:spcAft>
                          <a:spcPts val="0"/>
                        </a:spcAft>
                        <a:buNone/>
                      </a:pPr>
                      <a:r>
                        <a:rPr lang="en-GB" sz="1100"/>
                        <a:t>Does the dataset strive for scalability?</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No</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Yes</a:t>
                      </a:r>
                      <a:endParaRPr sz="1100"/>
                    </a:p>
                  </a:txBody>
                  <a:tcPr marT="91425" marB="91425" marR="91425" marL="91425"/>
                </a:tc>
              </a:tr>
              <a:tr h="561800">
                <a:tc>
                  <a:txBody>
                    <a:bodyPr/>
                    <a:lstStyle/>
                    <a:p>
                      <a:pPr indent="0" lvl="0" marL="0" rtl="0" algn="l">
                        <a:lnSpc>
                          <a:spcPct val="100000"/>
                        </a:lnSpc>
                        <a:spcBef>
                          <a:spcPts val="0"/>
                        </a:spcBef>
                        <a:spcAft>
                          <a:spcPts val="0"/>
                        </a:spcAft>
                        <a:buNone/>
                      </a:pPr>
                      <a:r>
                        <a:rPr lang="en-GB" sz="1100"/>
                        <a:t>Does the dataset address aspects of security in CPS?</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Yes with anomalies</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Yes with anomalies</a:t>
                      </a:r>
                      <a:endParaRPr sz="1100"/>
                    </a:p>
                  </a:txBody>
                  <a:tcPr marT="91425" marB="91425" marR="91425" marL="91425"/>
                </a:tc>
              </a:tr>
              <a:tr h="478125">
                <a:tc>
                  <a:txBody>
                    <a:bodyPr/>
                    <a:lstStyle/>
                    <a:p>
                      <a:pPr indent="0" lvl="0" marL="0" rtl="0" algn="l">
                        <a:lnSpc>
                          <a:spcPct val="100000"/>
                        </a:lnSpc>
                        <a:spcBef>
                          <a:spcPts val="0"/>
                        </a:spcBef>
                        <a:spcAft>
                          <a:spcPts val="0"/>
                        </a:spcAft>
                        <a:buNone/>
                      </a:pPr>
                      <a:r>
                        <a:rPr lang="en-GB" sz="1100"/>
                        <a:t>Does the dataset address aspects of privacy in CPS?</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Yes</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Yes</a:t>
                      </a:r>
                      <a:endParaRPr sz="1100"/>
                    </a:p>
                  </a:txBody>
                  <a:tcPr marT="91425" marB="91425" marR="91425" marL="91425"/>
                </a:tc>
              </a:tr>
              <a:tr h="336600">
                <a:tc>
                  <a:txBody>
                    <a:bodyPr/>
                    <a:lstStyle/>
                    <a:p>
                      <a:pPr indent="0" lvl="0" marL="0" rtl="0" algn="l">
                        <a:lnSpc>
                          <a:spcPct val="100000"/>
                        </a:lnSpc>
                        <a:spcBef>
                          <a:spcPts val="0"/>
                        </a:spcBef>
                        <a:spcAft>
                          <a:spcPts val="0"/>
                        </a:spcAft>
                        <a:buNone/>
                      </a:pPr>
                      <a:r>
                        <a:rPr lang="en-GB" sz="1100"/>
                        <a:t>Does the dataset address a specific aspect of CPS?</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Yes, Security and Automation</a:t>
                      </a:r>
                      <a:endParaRPr sz="1100"/>
                    </a:p>
                  </a:txBody>
                  <a:tcPr marT="91425" marB="91425" marR="91425" marL="91425"/>
                </a:tc>
                <a:tc>
                  <a:txBody>
                    <a:bodyPr/>
                    <a:lstStyle/>
                    <a:p>
                      <a:pPr indent="0" lvl="0" marL="0" rtl="0" algn="l">
                        <a:lnSpc>
                          <a:spcPct val="100000"/>
                        </a:lnSpc>
                        <a:spcBef>
                          <a:spcPts val="0"/>
                        </a:spcBef>
                        <a:spcAft>
                          <a:spcPts val="0"/>
                        </a:spcAft>
                        <a:buNone/>
                      </a:pPr>
                      <a:r>
                        <a:rPr lang="en-GB" sz="1100"/>
                        <a:t>Yes, Threat Intelligence and Privacy </a:t>
                      </a:r>
                      <a:r>
                        <a:rPr lang="en-GB" sz="1100"/>
                        <a:t>preservation</a:t>
                      </a:r>
                      <a:r>
                        <a:rPr lang="en-GB" sz="1100"/>
                        <a:t> </a:t>
                      </a:r>
                      <a:endParaRPr sz="11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