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19"/>
  </p:notesMasterIdLst>
  <p:sldIdLst>
    <p:sldId id="279" r:id="rId2"/>
    <p:sldId id="274" r:id="rId3"/>
    <p:sldId id="268" r:id="rId4"/>
    <p:sldId id="270" r:id="rId5"/>
    <p:sldId id="277" r:id="rId6"/>
    <p:sldId id="280" r:id="rId7"/>
    <p:sldId id="273" r:id="rId8"/>
    <p:sldId id="272" r:id="rId9"/>
    <p:sldId id="258" r:id="rId10"/>
    <p:sldId id="275" r:id="rId11"/>
    <p:sldId id="271" r:id="rId12"/>
    <p:sldId id="257" r:id="rId13"/>
    <p:sldId id="276" r:id="rId14"/>
    <p:sldId id="282" r:id="rId15"/>
    <p:sldId id="278" r:id="rId16"/>
    <p:sldId id="281" r:id="rId17"/>
    <p:sldId id="28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2B877-B50F-429D-86DA-2B5115139E7E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06BAB-4F63-4460-A123-57230711D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29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ef3e7823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ef3e7823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6843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ef3e7823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ef3e7823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043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ef3e7823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ef3e7823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ef3e7823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ef3e7823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619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0B13-5441-40DC-8DF7-32B87C0DD02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C6DD-12A4-496E-9DC0-C8FA236FF00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40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0B13-5441-40DC-8DF7-32B87C0DD02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C6DD-12A4-496E-9DC0-C8FA236FF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4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0B13-5441-40DC-8DF7-32B87C0DD02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C6DD-12A4-496E-9DC0-C8FA236FF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05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0B13-5441-40DC-8DF7-32B87C0DD02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C6DD-12A4-496E-9DC0-C8FA236FF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4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0B13-5441-40DC-8DF7-32B87C0DD02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C6DD-12A4-496E-9DC0-C8FA236FF00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54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0B13-5441-40DC-8DF7-32B87C0DD02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C6DD-12A4-496E-9DC0-C8FA236FF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7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0B13-5441-40DC-8DF7-32B87C0DD02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C6DD-12A4-496E-9DC0-C8FA236FF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0B13-5441-40DC-8DF7-32B87C0DD02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C6DD-12A4-496E-9DC0-C8FA236FF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1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0B13-5441-40DC-8DF7-32B87C0DD02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C6DD-12A4-496E-9DC0-C8FA236FF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5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D240B13-5441-40DC-8DF7-32B87C0DD02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D8C6DD-12A4-496E-9DC0-C8FA236FF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8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0B13-5441-40DC-8DF7-32B87C0DD02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C6DD-12A4-496E-9DC0-C8FA236FF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9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240B13-5441-40DC-8DF7-32B87C0DD02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0D8C6DD-12A4-496E-9DC0-C8FA236FF00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03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odal-python.readthedocs.io/en/latest/content/models/ActiveLearner.html" TargetMode="External"/><Relationship Id="rId2" Type="http://schemas.openxmlformats.org/officeDocument/2006/relationships/hyperlink" Target="https://archive.ics.uci.edu/ml/datasets/OPPORTUNITY+Activity+Recogni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swlh/random-forest-classification-and-its-implementation-d5d840dbead0" TargetMode="External"/><Relationship Id="rId4" Type="http://schemas.openxmlformats.org/officeDocument/2006/relationships/hyperlink" Target="https://ieeexplore.ieee.org/document/8443399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  <a:prstGeom prst="rect">
            <a:avLst/>
          </a:prstGeom>
        </p:spPr>
        <p:txBody>
          <a:bodyPr spcFirstLastPara="1" vert="horz" lIns="121900" tIns="121900" rIns="121900" bIns="121900" rtlCol="0" anchor="ctr" anchorCtr="0"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sz="45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 of Human Activity Recognition using Active Learning technique</a:t>
            </a:r>
            <a:endParaRPr lang="en-US" sz="45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Google Shape;86;p13">
            <a:extLst>
              <a:ext uri="{FF2B5EF4-FFF2-40B4-BE49-F238E27FC236}">
                <a16:creationId xmlns:a16="http://schemas.microsoft.com/office/drawing/2014/main" id="{95AA7BD6-750E-4172-9389-386C5C02DFB1}"/>
              </a:ext>
            </a:extLst>
          </p:cNvPr>
          <p:cNvSpPr txBox="1">
            <a:spLocks/>
          </p:cNvSpPr>
          <p:nvPr/>
        </p:nvSpPr>
        <p:spPr>
          <a:xfrm>
            <a:off x="7534656" y="2137564"/>
            <a:ext cx="3822893" cy="179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GB" sz="2133" dirty="0">
                <a:solidFill>
                  <a:schemeClr val="tx1"/>
                </a:solidFill>
              </a:rPr>
              <a:t>Final Project Presentation by</a:t>
            </a:r>
          </a:p>
          <a:p>
            <a:pPr algn="ctr">
              <a:spcAft>
                <a:spcPts val="600"/>
              </a:spcAft>
            </a:pPr>
            <a:r>
              <a:rPr lang="en-GB" sz="2133" b="0" dirty="0">
                <a:solidFill>
                  <a:schemeClr val="tx1"/>
                </a:solidFill>
              </a:rPr>
              <a:t>Alexander Faucheux</a:t>
            </a:r>
          </a:p>
          <a:p>
            <a:pPr algn="ctr">
              <a:spcAft>
                <a:spcPts val="600"/>
              </a:spcAft>
            </a:pPr>
            <a:r>
              <a:rPr lang="en-GB" sz="2133" b="0" dirty="0">
                <a:solidFill>
                  <a:schemeClr val="tx1"/>
                </a:solidFill>
              </a:rPr>
              <a:t>Alexander Floyd</a:t>
            </a:r>
          </a:p>
          <a:p>
            <a:pPr algn="ctr">
              <a:spcAft>
                <a:spcPts val="600"/>
              </a:spcAft>
            </a:pPr>
            <a:r>
              <a:rPr lang="en-GB" sz="2133" b="0" dirty="0">
                <a:solidFill>
                  <a:schemeClr val="tx1"/>
                </a:solidFill>
              </a:rPr>
              <a:t>Chitti Lakshmi Deepak D</a:t>
            </a:r>
          </a:p>
          <a:p>
            <a:pPr algn="ctr">
              <a:spcAft>
                <a:spcPts val="600"/>
              </a:spcAft>
            </a:pPr>
            <a:r>
              <a:rPr lang="en-GB" sz="2133" b="0" dirty="0">
                <a:solidFill>
                  <a:schemeClr val="tx1"/>
                </a:solidFill>
              </a:rPr>
              <a:t>Ryan Brown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E3E0-C843-491B-9B8A-87115A40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424" y="1211400"/>
            <a:ext cx="10251600" cy="899674"/>
          </a:xfrm>
        </p:spPr>
        <p:txBody>
          <a:bodyPr/>
          <a:lstStyle/>
          <a:p>
            <a:r>
              <a:rPr lang="en-US" sz="30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Modeling using Random Forest and K-Nearest Neighbors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12589-50DC-466A-9778-BC4E06506E2A}"/>
              </a:ext>
            </a:extLst>
          </p:cNvPr>
          <p:cNvSpPr txBox="1"/>
          <p:nvPr/>
        </p:nvSpPr>
        <p:spPr>
          <a:xfrm>
            <a:off x="1104424" y="2258384"/>
            <a:ext cx="10251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Random Forest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Useful for large ranges of data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Very flexible and high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Overcomes overfitting by averaging different decision trees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K-Nearest 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Useful for nonlinear data with no assumption about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be used for classification and regression</a:t>
            </a:r>
          </a:p>
        </p:txBody>
      </p:sp>
    </p:spTree>
    <p:extLst>
      <p:ext uri="{BB962C8B-B14F-4D97-AF65-F5344CB8AC3E}">
        <p14:creationId xmlns:p14="http://schemas.microsoft.com/office/powerpoint/2010/main" val="2258945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F3F7B62-0BAE-4E42-B4EF-7AAE7D35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789" y="1680299"/>
            <a:ext cx="5753344" cy="323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4ACE2D-19A0-4890-8F1D-532CB5A1F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680299"/>
            <a:ext cx="5753343" cy="32362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1FC0EA-4B43-4954-B785-6FF54E0F5B03}"/>
              </a:ext>
            </a:extLst>
          </p:cNvPr>
          <p:cNvSpPr txBox="1"/>
          <p:nvPr/>
        </p:nvSpPr>
        <p:spPr>
          <a:xfrm>
            <a:off x="771519" y="1316594"/>
            <a:ext cx="483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at each iteration – Active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3BA94-8C31-4AF4-AF07-43192562641D}"/>
              </a:ext>
            </a:extLst>
          </p:cNvPr>
          <p:cNvSpPr txBox="1"/>
          <p:nvPr/>
        </p:nvSpPr>
        <p:spPr>
          <a:xfrm>
            <a:off x="6585835" y="1308977"/>
            <a:ext cx="483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Attributes Weights – Gini Importance</a:t>
            </a:r>
          </a:p>
        </p:txBody>
      </p:sp>
    </p:spTree>
    <p:extLst>
      <p:ext uri="{BB962C8B-B14F-4D97-AF65-F5344CB8AC3E}">
        <p14:creationId xmlns:p14="http://schemas.microsoft.com/office/powerpoint/2010/main" val="1450053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794B-E039-4081-84D5-31035F5A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9825"/>
            <a:ext cx="10058400" cy="1450757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3106ADA-2AAD-4959-83DA-7FD6D623C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693" y="2356326"/>
            <a:ext cx="2786653" cy="399729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E499E89-4963-4D44-947B-41CD2B4DC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079" y="2317590"/>
            <a:ext cx="2786653" cy="403603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2FF5132-6C31-48F8-B584-401E215DA19A}"/>
              </a:ext>
            </a:extLst>
          </p:cNvPr>
          <p:cNvSpPr txBox="1"/>
          <p:nvPr/>
        </p:nvSpPr>
        <p:spPr>
          <a:xfrm>
            <a:off x="1057114" y="1917480"/>
            <a:ext cx="3419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Correlation Matrix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2162D7-DF73-4CE9-A2A9-71B216595FAA}"/>
              </a:ext>
            </a:extLst>
          </p:cNvPr>
          <p:cNvSpPr txBox="1"/>
          <p:nvPr/>
        </p:nvSpPr>
        <p:spPr>
          <a:xfrm>
            <a:off x="6431672" y="1923294"/>
            <a:ext cx="3671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Box Plot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9BB31EC-D9DD-4E56-B02A-2D8D29937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42" y="2356326"/>
            <a:ext cx="4315960" cy="372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75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B7145B-EE77-43B1-87E2-9A6942A6E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055967"/>
              </p:ext>
            </p:extLst>
          </p:nvPr>
        </p:nvGraphicFramePr>
        <p:xfrm>
          <a:off x="995265" y="2190129"/>
          <a:ext cx="9381918" cy="3829443"/>
        </p:xfrm>
        <a:graphic>
          <a:graphicData uri="http://schemas.openxmlformats.org/drawingml/2006/table">
            <a:tbl>
              <a:tblPr firstRow="1" bandRow="1"/>
              <a:tblGrid>
                <a:gridCol w="2825613">
                  <a:extLst>
                    <a:ext uri="{9D8B030D-6E8A-4147-A177-3AD203B41FA5}">
                      <a16:colId xmlns:a16="http://schemas.microsoft.com/office/drawing/2014/main" val="3389124613"/>
                    </a:ext>
                  </a:extLst>
                </a:gridCol>
                <a:gridCol w="1368957">
                  <a:extLst>
                    <a:ext uri="{9D8B030D-6E8A-4147-A177-3AD203B41FA5}">
                      <a16:colId xmlns:a16="http://schemas.microsoft.com/office/drawing/2014/main" val="1899311748"/>
                    </a:ext>
                  </a:extLst>
                </a:gridCol>
                <a:gridCol w="1938935">
                  <a:extLst>
                    <a:ext uri="{9D8B030D-6E8A-4147-A177-3AD203B41FA5}">
                      <a16:colId xmlns:a16="http://schemas.microsoft.com/office/drawing/2014/main" val="3841888061"/>
                    </a:ext>
                  </a:extLst>
                </a:gridCol>
                <a:gridCol w="3248413">
                  <a:extLst>
                    <a:ext uri="{9D8B030D-6E8A-4147-A177-3AD203B41FA5}">
                      <a16:colId xmlns:a16="http://schemas.microsoft.com/office/drawing/2014/main" val="2817520969"/>
                    </a:ext>
                  </a:extLst>
                </a:gridCol>
              </a:tblGrid>
              <a:tr h="639329">
                <a:tc>
                  <a:txBody>
                    <a:bodyPr/>
                    <a:lstStyle/>
                    <a:p>
                      <a:pPr algn="ctr"/>
                      <a:b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Tasks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Week 1</a:t>
                      </a:r>
                      <a:endParaRPr lang="en-US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Week 2</a:t>
                      </a:r>
                      <a:endParaRPr lang="en-US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Week 3</a:t>
                      </a:r>
                      <a:endParaRPr lang="en-US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421562"/>
                  </a:ext>
                </a:extLst>
              </a:tr>
              <a:tr h="619862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selection</a:t>
                      </a:r>
                      <a:endParaRPr lang="en-US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Deepak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450308"/>
                  </a:ext>
                </a:extLst>
              </a:tr>
              <a:tr h="619862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 Proposal</a:t>
                      </a:r>
                      <a:endParaRPr lang="en-US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Team</a:t>
                      </a:r>
                    </a:p>
                  </a:txBody>
                  <a:tcPr marL="121920" marR="121920" marT="60960" marB="6096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578944"/>
                  </a:ext>
                </a:extLst>
              </a:tr>
              <a:tr h="359126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Preprocessing</a:t>
                      </a:r>
                      <a:endParaRPr lang="en-US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A. Floyd </a:t>
                      </a:r>
                    </a:p>
                  </a:txBody>
                  <a:tcPr marL="121920" marR="121920" marT="60960" marB="6096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166998"/>
                  </a:ext>
                </a:extLst>
              </a:tr>
              <a:tr h="619862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Transformation</a:t>
                      </a:r>
                      <a:endParaRPr lang="en-US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Deepak</a:t>
                      </a:r>
                      <a:b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A. Floyd &amp; Ryan </a:t>
                      </a:r>
                    </a:p>
                  </a:txBody>
                  <a:tcPr marL="121920" marR="121920" marT="60960" marB="6096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700133"/>
                  </a:ext>
                </a:extLst>
              </a:tr>
              <a:tr h="456119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Mining &amp; Modeling</a:t>
                      </a:r>
                      <a:endParaRPr lang="en-US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Deepak &amp; A. Faucheux</a:t>
                      </a:r>
                    </a:p>
                  </a:txBody>
                  <a:tcPr marL="121920" marR="121920" marT="60960" marB="6096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067602"/>
                  </a:ext>
                </a:extLst>
              </a:tr>
              <a:tr h="359126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Evaluation</a:t>
                      </a:r>
                      <a:endParaRPr lang="en-US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Ryan &amp; Floyd</a:t>
                      </a:r>
                    </a:p>
                  </a:txBody>
                  <a:tcPr marL="121920" marR="121920" marT="60960" marB="6096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369915"/>
                  </a:ext>
                </a:extLst>
              </a:tr>
            </a:tbl>
          </a:graphicData>
        </a:graphic>
      </p:graphicFrame>
      <p:sp>
        <p:nvSpPr>
          <p:cNvPr id="3" name="Google Shape;92;p14">
            <a:extLst>
              <a:ext uri="{FF2B5EF4-FFF2-40B4-BE49-F238E27FC236}">
                <a16:creationId xmlns:a16="http://schemas.microsoft.com/office/drawing/2014/main" id="{6EEFAAB0-578D-4CA0-97BB-65C1A40DC4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5264" y="994583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2933" dirty="0">
                <a:solidFill>
                  <a:schemeClr val="tx1"/>
                </a:solidFill>
              </a:rPr>
              <a:t>Tasks &amp; Timelines</a:t>
            </a:r>
          </a:p>
        </p:txBody>
      </p:sp>
    </p:spTree>
    <p:extLst>
      <p:ext uri="{BB962C8B-B14F-4D97-AF65-F5344CB8AC3E}">
        <p14:creationId xmlns:p14="http://schemas.microsoft.com/office/powerpoint/2010/main" val="2967675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E3E0-C843-491B-9B8A-87115A40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424" y="1211400"/>
            <a:ext cx="10251600" cy="899674"/>
          </a:xfrm>
        </p:spPr>
        <p:txBody>
          <a:bodyPr/>
          <a:lstStyle/>
          <a:p>
            <a:r>
              <a:rPr lang="en-US" sz="30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Hypothesis Review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12589-50DC-466A-9778-BC4E06506E2A}"/>
              </a:ext>
            </a:extLst>
          </p:cNvPr>
          <p:cNvSpPr txBox="1"/>
          <p:nvPr/>
        </p:nvSpPr>
        <p:spPr>
          <a:xfrm>
            <a:off x="1104424" y="2258384"/>
            <a:ext cx="1025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C5B202-67FE-45C5-A8DF-51B3B28258BE}"/>
              </a:ext>
            </a:extLst>
          </p:cNvPr>
          <p:cNvSpPr txBox="1"/>
          <p:nvPr/>
        </p:nvSpPr>
        <p:spPr>
          <a:xfrm>
            <a:off x="1104424" y="2230280"/>
            <a:ext cx="8735862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b="0" dirty="0">
                <a:latin typeface="Calibri" panose="020F0502020204030204" pitchFamily="34" charset="0"/>
                <a:cs typeface="Calibri" panose="020F0502020204030204" pitchFamily="34" charset="0"/>
              </a:rPr>
              <a:t>• Initial hypothesis – KNN classifier is best suited for this dataset and it</a:t>
            </a:r>
            <a:br>
              <a:rPr lang="en-GB" sz="18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800" b="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is difficult to find a pattern with multiple sensors 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</a:t>
            </a:r>
            <a:r>
              <a:rPr lang="en-GB" sz="1800" b="0" dirty="0">
                <a:latin typeface="Calibri" panose="020F0502020204030204" pitchFamily="34" charset="0"/>
                <a:cs typeface="Calibri" panose="020F0502020204030204" pitchFamily="34" charset="0"/>
              </a:rPr>
              <a:t>same data. Generate ROC curves</a:t>
            </a:r>
            <a:br>
              <a:rPr lang="en-GB" sz="18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800" b="0" dirty="0">
                <a:latin typeface="Calibri" panose="020F0502020204030204" pitchFamily="34" charset="0"/>
                <a:cs typeface="Calibri" panose="020F0502020204030204" pitchFamily="34" charset="0"/>
              </a:rPr>
              <a:t>• Evaluation hypo  – Random forest classifier worked better than KNN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</a:t>
            </a:r>
            <a:r>
              <a:rPr lang="en-GB" sz="1800" b="0" dirty="0">
                <a:latin typeface="Calibri" panose="020F0502020204030204" pitchFamily="34" charset="0"/>
                <a:cs typeface="Calibri" panose="020F0502020204030204" pitchFamily="34" charset="0"/>
              </a:rPr>
              <a:t> and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attributes like Time, GPS location and Loco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attributes have good impact on the output label.</a:t>
            </a:r>
            <a:r>
              <a:rPr lang="en-GB" sz="18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GB" sz="18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10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794B-E039-4081-84D5-31035F5A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ts val="2600"/>
            </a:pPr>
            <a:r>
              <a:rPr lang="en-US" sz="30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Evaluation &amp; Results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B0693D1-4E2B-4ABD-9BB7-2145ABDCB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522" y="1884317"/>
            <a:ext cx="3834926" cy="332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F21309-324A-45EB-9FB2-AA60B3512ED9}"/>
              </a:ext>
            </a:extLst>
          </p:cNvPr>
          <p:cNvSpPr txBox="1"/>
          <p:nvPr/>
        </p:nvSpPr>
        <p:spPr>
          <a:xfrm>
            <a:off x="974995" y="2130804"/>
            <a:ext cx="702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5B1E1AF-11A6-4C0F-9C75-6D944E1BE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053552"/>
              </p:ext>
            </p:extLst>
          </p:nvPr>
        </p:nvGraphicFramePr>
        <p:xfrm>
          <a:off x="1578054" y="2393086"/>
          <a:ext cx="5100506" cy="1823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501">
                  <a:extLst>
                    <a:ext uri="{9D8B030D-6E8A-4147-A177-3AD203B41FA5}">
                      <a16:colId xmlns:a16="http://schemas.microsoft.com/office/drawing/2014/main" val="1843988682"/>
                    </a:ext>
                  </a:extLst>
                </a:gridCol>
                <a:gridCol w="808001">
                  <a:extLst>
                    <a:ext uri="{9D8B030D-6E8A-4147-A177-3AD203B41FA5}">
                      <a16:colId xmlns:a16="http://schemas.microsoft.com/office/drawing/2014/main" val="2287402279"/>
                    </a:ext>
                  </a:extLst>
                </a:gridCol>
                <a:gridCol w="808001">
                  <a:extLst>
                    <a:ext uri="{9D8B030D-6E8A-4147-A177-3AD203B41FA5}">
                      <a16:colId xmlns:a16="http://schemas.microsoft.com/office/drawing/2014/main" val="3232826337"/>
                    </a:ext>
                  </a:extLst>
                </a:gridCol>
                <a:gridCol w="808001">
                  <a:extLst>
                    <a:ext uri="{9D8B030D-6E8A-4147-A177-3AD203B41FA5}">
                      <a16:colId xmlns:a16="http://schemas.microsoft.com/office/drawing/2014/main" val="3444303484"/>
                    </a:ext>
                  </a:extLst>
                </a:gridCol>
                <a:gridCol w="808001">
                  <a:extLst>
                    <a:ext uri="{9D8B030D-6E8A-4147-A177-3AD203B41FA5}">
                      <a16:colId xmlns:a16="http://schemas.microsoft.com/office/drawing/2014/main" val="1283909724"/>
                    </a:ext>
                  </a:extLst>
                </a:gridCol>
                <a:gridCol w="808001">
                  <a:extLst>
                    <a:ext uri="{9D8B030D-6E8A-4147-A177-3AD203B41FA5}">
                      <a16:colId xmlns:a16="http://schemas.microsoft.com/office/drawing/2014/main" val="1591083214"/>
                    </a:ext>
                  </a:extLst>
                </a:gridCol>
              </a:tblGrid>
              <a:tr h="4301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5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accuracy</a:t>
                      </a:r>
                      <a:endParaRPr lang="en-US" sz="15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precision </a:t>
                      </a:r>
                      <a:endParaRPr lang="en-US" sz="15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recall</a:t>
                      </a:r>
                      <a:endParaRPr lang="en-US" sz="15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f1-score</a:t>
                      </a:r>
                      <a:endParaRPr lang="en-US" sz="15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Support</a:t>
                      </a:r>
                      <a:endParaRPr lang="en-US" sz="15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47282057"/>
                  </a:ext>
                </a:extLst>
              </a:tr>
              <a:tr h="498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5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0.87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 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 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 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 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255626"/>
                  </a:ext>
                </a:extLst>
              </a:tr>
              <a:tr h="4301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macro avg</a:t>
                      </a:r>
                      <a:endParaRPr lang="en-US" sz="15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>
                          <a:effectLst/>
                        </a:rPr>
                        <a:t> 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0.81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0.72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0.77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2600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0704547"/>
                  </a:ext>
                </a:extLst>
              </a:tr>
              <a:tr h="3094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weighted avg</a:t>
                      </a:r>
                      <a:endParaRPr lang="en-US" sz="15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 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0.88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0.87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0.87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2600 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690082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0DD3A4F-FED9-4799-8432-C2321FF6F9EB}"/>
              </a:ext>
            </a:extLst>
          </p:cNvPr>
          <p:cNvSpPr txBox="1"/>
          <p:nvPr/>
        </p:nvSpPr>
        <p:spPr>
          <a:xfrm>
            <a:off x="1241570" y="5354877"/>
            <a:ext cx="10066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Initial Dataset: </a:t>
            </a:r>
            <a:r>
              <a:rPr lang="en-US" sz="2000" b="1" dirty="0">
                <a:solidFill>
                  <a:srgbClr val="FF0000"/>
                </a:solidFill>
              </a:rPr>
              <a:t>250*240000</a:t>
            </a:r>
            <a:r>
              <a:rPr lang="en-US" sz="2000" b="1" dirty="0"/>
              <a:t> Reduced Dataset: </a:t>
            </a:r>
            <a:r>
              <a:rPr lang="en-US" sz="2000" b="1" dirty="0">
                <a:solidFill>
                  <a:srgbClr val="FF0000"/>
                </a:solidFill>
              </a:rPr>
              <a:t>170*47000 (7.5% of Original Dataset)</a:t>
            </a:r>
          </a:p>
        </p:txBody>
      </p:sp>
    </p:spTree>
    <p:extLst>
      <p:ext uri="{BB962C8B-B14F-4D97-AF65-F5344CB8AC3E}">
        <p14:creationId xmlns:p14="http://schemas.microsoft.com/office/powerpoint/2010/main" val="4109399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3251-D9B8-4BB3-B945-5D1DF7CB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2F37D-1DCB-448D-BA58-B29466DE6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773142" cy="40233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2000" b="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dirty="0"/>
              <a:t>Dataset: </a:t>
            </a:r>
            <a:r>
              <a:rPr lang="en-US" b="1" u="sng" dirty="0">
                <a:hlinkClick r:id="rId2"/>
              </a:rPr>
              <a:t>https://archive.ics.uci.edu/ml/datasets/OPPORTUNITY+Activity+Recognition</a:t>
            </a:r>
            <a:endParaRPr lang="en-US" b="1" u="sng" dirty="0"/>
          </a:p>
          <a:p>
            <a:pPr>
              <a:lnSpc>
                <a:spcPct val="150000"/>
              </a:lnSpc>
            </a:pPr>
            <a:r>
              <a:rPr lang="en-GB" sz="2000" b="0" dirty="0">
                <a:latin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Active Learning in Python: 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https://modal-python.readthedocs.io/en/latest/content/models/ActiveLearner.html</a:t>
            </a:r>
            <a:endParaRPr lang="en-US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000" b="0" dirty="0">
                <a:latin typeface="Calibri" panose="020F0502020204030204" pitchFamily="34" charset="0"/>
                <a:cs typeface="Calibri" panose="020F0502020204030204" pitchFamily="34" charset="0"/>
              </a:rPr>
              <a:t>• Active Learning: </a:t>
            </a:r>
            <a:r>
              <a:rPr lang="en-GB" sz="2000" b="1" u="sng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https://ieeexplore.ieee.org/document/8443399</a:t>
            </a:r>
            <a:endParaRPr lang="en-GB" sz="2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000" b="0" dirty="0">
                <a:latin typeface="Calibri" panose="020F0502020204030204" pitchFamily="34" charset="0"/>
                <a:cs typeface="Calibri" panose="020F0502020204030204" pitchFamily="34" charset="0"/>
              </a:rPr>
              <a:t>• Random Forest Classification: </a:t>
            </a:r>
            <a:r>
              <a:rPr lang="en-GB" sz="2000" b="1" u="sng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https://medium.com/swlh/random-forest-classification-and-its-implementation-d5d840dbead0</a:t>
            </a:r>
            <a:endParaRPr lang="en-GB" sz="2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u="sng" dirty="0"/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259582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110EA-C52D-452C-8691-A3A63C836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1423" y="2963489"/>
            <a:ext cx="3810280" cy="931022"/>
          </a:xfrm>
        </p:spPr>
        <p:txBody>
          <a:bodyPr>
            <a:normAutofit/>
          </a:bodyPr>
          <a:lstStyle/>
          <a:p>
            <a:r>
              <a:rPr lang="en-US" sz="5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5003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924587" y="984397"/>
            <a:ext cx="6000525" cy="428864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GB" sz="2933" b="1" dirty="0">
                <a:solidFill>
                  <a:schemeClr val="tx1"/>
                </a:solidFill>
              </a:rPr>
              <a:t>Introduction:                  :  </a:t>
            </a:r>
            <a:br>
              <a:rPr lang="en-GB" sz="2933" b="1" dirty="0">
                <a:solidFill>
                  <a:schemeClr val="tx1"/>
                </a:solidFill>
              </a:rPr>
            </a:br>
            <a:br>
              <a:rPr lang="en-GB" sz="2933" dirty="0">
                <a:solidFill>
                  <a:schemeClr val="tx1"/>
                </a:solidFill>
              </a:rPr>
            </a:br>
            <a:r>
              <a:rPr lang="en-US" sz="1867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Using the Opportunity Activity Dataset, we attempted to create a model to find pattern and </a:t>
            </a:r>
            <a:r>
              <a:rPr lang="en-US" sz="1867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 the human activities from sensor data and by incorporating active learning and training we worked toward a model that had a good accuracy rating.                        .             </a:t>
            </a:r>
            <a:br>
              <a:rPr lang="en-GB" sz="2933" dirty="0">
                <a:solidFill>
                  <a:schemeClr val="tx1"/>
                </a:solidFill>
              </a:rPr>
            </a:br>
            <a:br>
              <a:rPr lang="en-GB" sz="2933" dirty="0"/>
            </a:br>
            <a:endParaRPr sz="2933" dirty="0"/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A0547DA5-8398-4B2B-8CC7-F69781243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596" y="3572050"/>
            <a:ext cx="4855809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19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876526" y="1241723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2933" b="1" dirty="0">
                <a:solidFill>
                  <a:schemeClr val="tx1"/>
                </a:solidFill>
              </a:rPr>
              <a:t>  Dataset:</a:t>
            </a:r>
            <a:endParaRPr sz="2933" b="1" dirty="0">
              <a:solidFill>
                <a:schemeClr val="tx1"/>
              </a:solidFill>
            </a:endParaRPr>
          </a:p>
        </p:txBody>
      </p:sp>
      <p:sp>
        <p:nvSpPr>
          <p:cNvPr id="4" name="Google Shape;86;p13">
            <a:extLst>
              <a:ext uri="{FF2B5EF4-FFF2-40B4-BE49-F238E27FC236}">
                <a16:creationId xmlns:a16="http://schemas.microsoft.com/office/drawing/2014/main" id="{C58527C1-88C5-4936-9A19-CA7F15F8736C}"/>
              </a:ext>
            </a:extLst>
          </p:cNvPr>
          <p:cNvSpPr txBox="1">
            <a:spLocks/>
          </p:cNvSpPr>
          <p:nvPr/>
        </p:nvSpPr>
        <p:spPr>
          <a:xfrm>
            <a:off x="990828" y="1717707"/>
            <a:ext cx="11010673" cy="122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50000"/>
              </a:lnSpc>
            </a:pPr>
            <a:endParaRPr lang="en-GB" sz="20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7B7355-A050-4F7A-B3CF-008CEC7BBFC3}"/>
              </a:ext>
            </a:extLst>
          </p:cNvPr>
          <p:cNvSpPr txBox="1"/>
          <p:nvPr/>
        </p:nvSpPr>
        <p:spPr>
          <a:xfrm>
            <a:off x="876526" y="1837764"/>
            <a:ext cx="106789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Opportunity Dataset for Human Activity Recognition from Wearable, Object and Ambient Sensors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5"/>
            <a:endParaRPr lang="en-US" sz="2400" dirty="0">
              <a:latin typeface="Raleway" panose="020B0604020202020204" charset="0"/>
            </a:endParaRP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744B5562-6274-431E-A02A-AC8D6DEDC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826727"/>
              </p:ext>
            </p:extLst>
          </p:nvPr>
        </p:nvGraphicFramePr>
        <p:xfrm>
          <a:off x="2135498" y="2786481"/>
          <a:ext cx="8090682" cy="3071979"/>
        </p:xfrm>
        <a:graphic>
          <a:graphicData uri="http://schemas.openxmlformats.org/drawingml/2006/table">
            <a:tbl>
              <a:tblPr firstRow="1" bandRow="1"/>
              <a:tblGrid>
                <a:gridCol w="1983496">
                  <a:extLst>
                    <a:ext uri="{9D8B030D-6E8A-4147-A177-3AD203B41FA5}">
                      <a16:colId xmlns:a16="http://schemas.microsoft.com/office/drawing/2014/main" val="3077283249"/>
                    </a:ext>
                  </a:extLst>
                </a:gridCol>
                <a:gridCol w="6107186">
                  <a:extLst>
                    <a:ext uri="{9D8B030D-6E8A-4147-A177-3AD203B41FA5}">
                      <a16:colId xmlns:a16="http://schemas.microsoft.com/office/drawing/2014/main" val="7318416"/>
                    </a:ext>
                  </a:extLst>
                </a:gridCol>
              </a:tblGrid>
              <a:tr h="702560">
                <a:tc>
                  <a:txBody>
                    <a:bodyPr/>
                    <a:lstStyle/>
                    <a:p>
                      <a:pPr algn="just"/>
                      <a:r>
                        <a:rPr lang="en-US" sz="1800" b="0" dirty="0"/>
                        <a:t>Type</a:t>
                      </a:r>
                      <a:endParaRPr lang="en-US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dirty="0"/>
                        <a:t>Float, Integer and Time-series</a:t>
                      </a:r>
                    </a:p>
                    <a:p>
                      <a:pPr algn="just"/>
                      <a:endParaRPr lang="en-US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453814991"/>
                  </a:ext>
                </a:extLst>
              </a:tr>
              <a:tr h="77143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Source</a:t>
                      </a:r>
                    </a:p>
                    <a:p>
                      <a:pPr algn="just"/>
                      <a:endParaRPr lang="en-US" sz="18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dirty="0"/>
                        <a:t>Body-worn, Object, Ambient sensor data</a:t>
                      </a:r>
                    </a:p>
                    <a:p>
                      <a:pPr algn="just"/>
                      <a:endParaRPr lang="en-US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40905635"/>
                  </a:ext>
                </a:extLst>
              </a:tr>
              <a:tr h="702560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Dimension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dirty="0"/>
                        <a:t>250 Attributes and 240000 Instances (637,750)</a:t>
                      </a:r>
                    </a:p>
                    <a:p>
                      <a:pPr algn="just"/>
                      <a:endParaRPr lang="en-US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81749475"/>
                  </a:ext>
                </a:extLst>
              </a:tr>
              <a:tr h="895420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Test Subjects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dirty="0"/>
                        <a:t>4 user's actions were tracked at six different times </a:t>
                      </a:r>
                      <a:br>
                        <a:rPr lang="en-US" sz="1800" b="0" dirty="0"/>
                      </a:br>
                      <a:r>
                        <a:rPr lang="en-US" sz="1800" b="0" dirty="0"/>
                        <a:t>(5 Daily Living activities and 1 Drill activity).</a:t>
                      </a:r>
                      <a:endParaRPr lang="en-US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672414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46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794B-E039-4081-84D5-31035F5A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33" b="1" dirty="0">
                <a:solidFill>
                  <a:schemeClr val="tx1"/>
                </a:solidFill>
              </a:rPr>
              <a:t>Exploratory Data Analysis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75C1C38-95EA-4E8F-8E31-4A71FF4EB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540028"/>
              </p:ext>
            </p:extLst>
          </p:nvPr>
        </p:nvGraphicFramePr>
        <p:xfrm>
          <a:off x="411061" y="2768367"/>
          <a:ext cx="6769919" cy="29293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763">
                  <a:extLst>
                    <a:ext uri="{9D8B030D-6E8A-4147-A177-3AD203B41FA5}">
                      <a16:colId xmlns:a16="http://schemas.microsoft.com/office/drawing/2014/main" val="3973372087"/>
                    </a:ext>
                  </a:extLst>
                </a:gridCol>
                <a:gridCol w="520763">
                  <a:extLst>
                    <a:ext uri="{9D8B030D-6E8A-4147-A177-3AD203B41FA5}">
                      <a16:colId xmlns:a16="http://schemas.microsoft.com/office/drawing/2014/main" val="1943601144"/>
                    </a:ext>
                  </a:extLst>
                </a:gridCol>
                <a:gridCol w="520763">
                  <a:extLst>
                    <a:ext uri="{9D8B030D-6E8A-4147-A177-3AD203B41FA5}">
                      <a16:colId xmlns:a16="http://schemas.microsoft.com/office/drawing/2014/main" val="3285242934"/>
                    </a:ext>
                  </a:extLst>
                </a:gridCol>
                <a:gridCol w="520763">
                  <a:extLst>
                    <a:ext uri="{9D8B030D-6E8A-4147-A177-3AD203B41FA5}">
                      <a16:colId xmlns:a16="http://schemas.microsoft.com/office/drawing/2014/main" val="2594970189"/>
                    </a:ext>
                  </a:extLst>
                </a:gridCol>
                <a:gridCol w="520763">
                  <a:extLst>
                    <a:ext uri="{9D8B030D-6E8A-4147-A177-3AD203B41FA5}">
                      <a16:colId xmlns:a16="http://schemas.microsoft.com/office/drawing/2014/main" val="4144191747"/>
                    </a:ext>
                  </a:extLst>
                </a:gridCol>
                <a:gridCol w="520763">
                  <a:extLst>
                    <a:ext uri="{9D8B030D-6E8A-4147-A177-3AD203B41FA5}">
                      <a16:colId xmlns:a16="http://schemas.microsoft.com/office/drawing/2014/main" val="241178042"/>
                    </a:ext>
                  </a:extLst>
                </a:gridCol>
                <a:gridCol w="520763">
                  <a:extLst>
                    <a:ext uri="{9D8B030D-6E8A-4147-A177-3AD203B41FA5}">
                      <a16:colId xmlns:a16="http://schemas.microsoft.com/office/drawing/2014/main" val="657003370"/>
                    </a:ext>
                  </a:extLst>
                </a:gridCol>
                <a:gridCol w="520763">
                  <a:extLst>
                    <a:ext uri="{9D8B030D-6E8A-4147-A177-3AD203B41FA5}">
                      <a16:colId xmlns:a16="http://schemas.microsoft.com/office/drawing/2014/main" val="1059027509"/>
                    </a:ext>
                  </a:extLst>
                </a:gridCol>
                <a:gridCol w="520763">
                  <a:extLst>
                    <a:ext uri="{9D8B030D-6E8A-4147-A177-3AD203B41FA5}">
                      <a16:colId xmlns:a16="http://schemas.microsoft.com/office/drawing/2014/main" val="2790472845"/>
                    </a:ext>
                  </a:extLst>
                </a:gridCol>
                <a:gridCol w="520763">
                  <a:extLst>
                    <a:ext uri="{9D8B030D-6E8A-4147-A177-3AD203B41FA5}">
                      <a16:colId xmlns:a16="http://schemas.microsoft.com/office/drawing/2014/main" val="1374238171"/>
                    </a:ext>
                  </a:extLst>
                </a:gridCol>
                <a:gridCol w="520763">
                  <a:extLst>
                    <a:ext uri="{9D8B030D-6E8A-4147-A177-3AD203B41FA5}">
                      <a16:colId xmlns:a16="http://schemas.microsoft.com/office/drawing/2014/main" val="2077709017"/>
                    </a:ext>
                  </a:extLst>
                </a:gridCol>
                <a:gridCol w="520763">
                  <a:extLst>
                    <a:ext uri="{9D8B030D-6E8A-4147-A177-3AD203B41FA5}">
                      <a16:colId xmlns:a16="http://schemas.microsoft.com/office/drawing/2014/main" val="3178699003"/>
                    </a:ext>
                  </a:extLst>
                </a:gridCol>
                <a:gridCol w="520763">
                  <a:extLst>
                    <a:ext uri="{9D8B030D-6E8A-4147-A177-3AD203B41FA5}">
                      <a16:colId xmlns:a16="http://schemas.microsoft.com/office/drawing/2014/main" val="3730212839"/>
                    </a:ext>
                  </a:extLst>
                </a:gridCol>
              </a:tblGrid>
              <a:tr h="5882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MILLISEC</a:t>
                      </a:r>
                      <a:endParaRPr lang="en-US" sz="800" b="1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Acc_RKN_accX</a:t>
                      </a:r>
                      <a:endParaRPr lang="en-US" sz="800" b="1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Acc_RKN_accY</a:t>
                      </a:r>
                      <a:endParaRPr lang="en-US" sz="800" b="1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Acc_RKN_accZ</a:t>
                      </a:r>
                      <a:endParaRPr lang="en-US" sz="800" b="1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Acc_HIP_accX</a:t>
                      </a:r>
                      <a:endParaRPr lang="en-US" sz="800" b="1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Acc_HIP_accY</a:t>
                      </a:r>
                      <a:endParaRPr lang="en-US" sz="800" b="1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 err="1">
                          <a:effectLst/>
                        </a:rPr>
                        <a:t>Acc_HIP_accZ</a:t>
                      </a:r>
                      <a:endParaRPr lang="en-US" sz="800" b="1" i="0" u="none" strike="noStrike" dirty="0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Acc_LUA_accX</a:t>
                      </a:r>
                      <a:endParaRPr lang="en-US" sz="800" b="1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Acc_LUA_accY</a:t>
                      </a:r>
                      <a:endParaRPr lang="en-US" sz="800" b="1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Acc_LUA_accZ</a:t>
                      </a:r>
                      <a:endParaRPr lang="en-US" sz="800" b="1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Acc_RUA_accX</a:t>
                      </a:r>
                      <a:endParaRPr lang="en-US" sz="800" b="1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Acc_RUA_accY</a:t>
                      </a:r>
                      <a:endParaRPr lang="en-US" sz="800" b="1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Acc_RUA_accZ</a:t>
                      </a:r>
                      <a:endParaRPr lang="en-US" sz="800" b="1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5779967"/>
                  </a:ext>
                </a:extLst>
              </a:tr>
              <a:tr h="2768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count</a:t>
                      </a:r>
                      <a:endParaRPr lang="en-US" sz="800" b="1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4.70E+04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47000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47000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47000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47000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47000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47000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47000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47000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47000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47000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47000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1041854"/>
                  </a:ext>
                </a:extLst>
              </a:tr>
              <a:tr h="3400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mean</a:t>
                      </a:r>
                      <a:endParaRPr lang="en-US" sz="800" b="1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7.27E+05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-103.3934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836.782085</a:t>
                      </a:r>
                      <a:endParaRPr lang="en-US" sz="800" b="0" i="0" u="none" strike="noStrike" dirty="0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426.465745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-316.67564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939.632936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35.701681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32.139766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925.36117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58.339106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367.261149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481.355809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87357772"/>
                  </a:ext>
                </a:extLst>
              </a:tr>
              <a:tr h="3400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std</a:t>
                      </a:r>
                      <a:endParaRPr lang="en-US" sz="800" b="1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3.94E+05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271.040491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331.513334</a:t>
                      </a:r>
                      <a:endParaRPr lang="en-US" sz="800" b="0" i="0" u="none" strike="noStrike" dirty="0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462.539983</a:t>
                      </a:r>
                      <a:endParaRPr lang="en-US" sz="800" b="0" i="0" u="none" strike="noStrike" dirty="0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184.876727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137.714757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180.520523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292.433441</a:t>
                      </a:r>
                      <a:endParaRPr lang="en-US" sz="800" b="0" i="0" u="none" strike="noStrike" dirty="0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178.567234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310.097514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314.56416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522.714978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94158091"/>
                  </a:ext>
                </a:extLst>
              </a:tr>
              <a:tr h="2768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min</a:t>
                      </a:r>
                      <a:endParaRPr lang="en-US" sz="800" b="1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9.85E+04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-2724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-2431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-4401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-2179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-489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-1439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-1277</a:t>
                      </a:r>
                      <a:endParaRPr lang="en-US" sz="800" b="0" i="0" u="none" strike="noStrike" dirty="0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-398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-1624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-2722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-1893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38182462"/>
                  </a:ext>
                </a:extLst>
              </a:tr>
              <a:tr h="2768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25%</a:t>
                      </a:r>
                      <a:endParaRPr lang="en-US" sz="800" b="1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4.54E+05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-205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615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157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-433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886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-63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-180</a:t>
                      </a:r>
                      <a:endParaRPr lang="en-US" sz="800" b="0" i="0" u="none" strike="noStrike" dirty="0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861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-147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163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68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901209"/>
                  </a:ext>
                </a:extLst>
              </a:tr>
              <a:tr h="2768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50%</a:t>
                      </a:r>
                      <a:endParaRPr lang="en-US" sz="800" b="1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6.73E+05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-109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934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406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-304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955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44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950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366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605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6501167"/>
                  </a:ext>
                </a:extLst>
              </a:tr>
              <a:tr h="2768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75%</a:t>
                      </a:r>
                      <a:endParaRPr lang="en-US" sz="800" b="1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9.08E+05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-3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1024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803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-189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1001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144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223</a:t>
                      </a:r>
                      <a:endParaRPr lang="en-US" sz="800" b="0" i="0" u="none" strike="noStrike" dirty="0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1015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227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577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894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67590421"/>
                  </a:ext>
                </a:extLst>
              </a:tr>
              <a:tr h="2768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max</a:t>
                      </a:r>
                      <a:endParaRPr lang="en-US" sz="800" b="1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1.78E+06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2954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3051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4092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1516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3303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2790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2097</a:t>
                      </a:r>
                      <a:endParaRPr lang="en-US" sz="800" b="0" i="0" u="none" strike="noStrike" dirty="0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2473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1281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2292</a:t>
                      </a:r>
                      <a:endParaRPr lang="en-US" sz="800" b="0" i="0" u="none" strike="noStrike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2610</a:t>
                      </a:r>
                      <a:endParaRPr lang="en-US" sz="800" b="0" i="0" u="none" strike="noStrike" dirty="0">
                        <a:solidFill>
                          <a:srgbClr val="212121"/>
                        </a:solidFill>
                        <a:effectLst/>
                        <a:latin typeface="Roboto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63219199"/>
                  </a:ext>
                </a:extLst>
              </a:tr>
            </a:tbl>
          </a:graphicData>
        </a:graphic>
      </p:graphicFrame>
      <p:pic>
        <p:nvPicPr>
          <p:cNvPr id="3075" name="Picture 3">
            <a:extLst>
              <a:ext uri="{FF2B5EF4-FFF2-40B4-BE49-F238E27FC236}">
                <a16:creationId xmlns:a16="http://schemas.microsoft.com/office/drawing/2014/main" id="{ED62C8C5-D24C-4AE0-AF47-602387F05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552" y="2768367"/>
            <a:ext cx="4405971" cy="296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8D5F66-BF66-4446-9497-D9B4B3782180}"/>
              </a:ext>
            </a:extLst>
          </p:cNvPr>
          <p:cNvSpPr txBox="1"/>
          <p:nvPr/>
        </p:nvSpPr>
        <p:spPr>
          <a:xfrm>
            <a:off x="2213016" y="2213848"/>
            <a:ext cx="256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Dataset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50173-25DE-465E-B67E-12BB0CDFE58C}"/>
              </a:ext>
            </a:extLst>
          </p:cNvPr>
          <p:cNvSpPr txBox="1"/>
          <p:nvPr/>
        </p:nvSpPr>
        <p:spPr>
          <a:xfrm>
            <a:off x="8506157" y="2244626"/>
            <a:ext cx="2370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Class Balance ratio</a:t>
            </a:r>
          </a:p>
        </p:txBody>
      </p:sp>
    </p:spTree>
    <p:extLst>
      <p:ext uri="{BB962C8B-B14F-4D97-AF65-F5344CB8AC3E}">
        <p14:creationId xmlns:p14="http://schemas.microsoft.com/office/powerpoint/2010/main" val="18018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2;p14">
            <a:extLst>
              <a:ext uri="{FF2B5EF4-FFF2-40B4-BE49-F238E27FC236}">
                <a16:creationId xmlns:a16="http://schemas.microsoft.com/office/drawing/2014/main" id="{305616B3-0737-4314-826B-A39CE0FD5C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5543" y="909928"/>
            <a:ext cx="10251600" cy="40835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GB" sz="2667" b="1" dirty="0">
                <a:solidFill>
                  <a:schemeClr val="tx1"/>
                </a:solidFill>
              </a:rPr>
              <a:t>Specific Aims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2C9E12-9A5A-4586-8523-FFD0C89DD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665764"/>
              </p:ext>
            </p:extLst>
          </p:nvPr>
        </p:nvGraphicFramePr>
        <p:xfrm>
          <a:off x="855544" y="1933578"/>
          <a:ext cx="9278357" cy="4227632"/>
        </p:xfrm>
        <a:graphic>
          <a:graphicData uri="http://schemas.openxmlformats.org/drawingml/2006/table">
            <a:tbl>
              <a:tblPr firstRow="1" bandRow="1"/>
              <a:tblGrid>
                <a:gridCol w="4196713">
                  <a:extLst>
                    <a:ext uri="{9D8B030D-6E8A-4147-A177-3AD203B41FA5}">
                      <a16:colId xmlns:a16="http://schemas.microsoft.com/office/drawing/2014/main" val="208207055"/>
                    </a:ext>
                  </a:extLst>
                </a:gridCol>
                <a:gridCol w="5081644">
                  <a:extLst>
                    <a:ext uri="{9D8B030D-6E8A-4147-A177-3AD203B41FA5}">
                      <a16:colId xmlns:a16="http://schemas.microsoft.com/office/drawing/2014/main" val="2352336196"/>
                    </a:ext>
                  </a:extLst>
                </a:gridCol>
              </a:tblGrid>
              <a:tr h="336386">
                <a:tc>
                  <a:txBody>
                    <a:bodyPr/>
                    <a:lstStyle/>
                    <a:p>
                      <a:pPr algn="l" defTabSz="457200" rtl="0" eaLnBrk="1" latinLnBrk="0" hangingPunct="1"/>
                      <a:r>
                        <a:rPr lang="en-US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KDD Process</a:t>
                      </a:r>
                    </a:p>
                  </a:txBody>
                  <a:tcPr marL="121920" marR="121920" marT="60960" marB="6096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 rtl="0" eaLnBrk="1" latinLnBrk="0" hangingPunct="1"/>
                      <a:r>
                        <a:rPr lang="en-US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Activity</a:t>
                      </a:r>
                    </a:p>
                  </a:txBody>
                  <a:tcPr marL="121920" marR="121920" marT="60960" marB="6096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747018"/>
                  </a:ext>
                </a:extLst>
              </a:tr>
              <a:tr h="565128">
                <a:tc>
                  <a:txBody>
                    <a:bodyPr/>
                    <a:lstStyle/>
                    <a:p>
                      <a:pPr algn="l" defTabSz="457200" rtl="0" eaLnBrk="1" latinLnBrk="0" hangingPunct="1"/>
                      <a:r>
                        <a:rPr lang="en-US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Data Selection and Project Proposal</a:t>
                      </a:r>
                    </a:p>
                  </a:txBody>
                  <a:tcPr marL="121920" marR="121920" marT="60960" marB="6096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 rtl="0" eaLnBrk="1" latinLnBrk="0" hangingPunct="1"/>
                      <a:r>
                        <a:rPr lang="en-US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Choosing a dataset which aligns with team interests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0097101"/>
                  </a:ext>
                </a:extLst>
              </a:tr>
              <a:tr h="565128">
                <a:tc>
                  <a:txBody>
                    <a:bodyPr/>
                    <a:lstStyle/>
                    <a:p>
                      <a:pPr algn="l" defTabSz="457200" rtl="0" eaLnBrk="1" latinLnBrk="0" hangingPunct="1"/>
                      <a:r>
                        <a:rPr lang="en-US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Data Preprocessing</a:t>
                      </a:r>
                    </a:p>
                  </a:txBody>
                  <a:tcPr marL="121920" marR="121920" marT="60960" marB="6096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 rtl="0" eaLnBrk="1" latinLnBrk="0" hangingPunct="1"/>
                      <a:r>
                        <a:rPr lang="en-US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Finding the missing and infinite values, and fixing them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653620880"/>
                  </a:ext>
                </a:extLst>
              </a:tr>
              <a:tr h="415136">
                <a:tc rowSpan="2">
                  <a:txBody>
                    <a:bodyPr/>
                    <a:lstStyle/>
                    <a:p>
                      <a:pPr algn="l" defTabSz="457200" rtl="0" eaLnBrk="1" latinLnBrk="0" hangingPunct="1"/>
                      <a:r>
                        <a:rPr lang="en-US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Data Transformation</a:t>
                      </a:r>
                    </a:p>
                  </a:txBody>
                  <a:tcPr marL="121920" marR="121920" marT="60960" marB="6096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 rtl="0" eaLnBrk="1" latinLnBrk="0" hangingPunct="1"/>
                      <a:r>
                        <a:rPr lang="en-US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Dimensionality Reduction by Active Learning &amp;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533151978"/>
                  </a:ext>
                </a:extLst>
              </a:tr>
              <a:tr h="3363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 rtl="0" eaLnBrk="1" latinLnBrk="0" hangingPunct="1"/>
                      <a:r>
                        <a:rPr lang="en-US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Feature Selection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328412683"/>
                  </a:ext>
                </a:extLst>
              </a:tr>
              <a:tr h="565128">
                <a:tc>
                  <a:txBody>
                    <a:bodyPr/>
                    <a:lstStyle/>
                    <a:p>
                      <a:pPr algn="l" defTabSz="457200" rtl="0" eaLnBrk="1" latinLnBrk="0" hangingPunct="1"/>
                      <a:r>
                        <a:rPr lang="en-US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Data Mining Task selection</a:t>
                      </a:r>
                    </a:p>
                  </a:txBody>
                  <a:tcPr marL="121920" marR="121920" marT="60960" marB="6096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 rtl="0" eaLnBrk="1" latinLnBrk="0" hangingPunct="1"/>
                      <a:r>
                        <a:rPr lang="en-US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Training the model and predicting the test datasets by classification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290238682"/>
                  </a:ext>
                </a:extLst>
              </a:tr>
              <a:tr h="565128">
                <a:tc>
                  <a:txBody>
                    <a:bodyPr/>
                    <a:lstStyle/>
                    <a:p>
                      <a:pPr algn="l" defTabSz="457200" rtl="0" eaLnBrk="1" latinLnBrk="0" hangingPunct="1"/>
                      <a:r>
                        <a:rPr lang="en-US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Data mining algorithm </a:t>
                      </a:r>
                    </a:p>
                    <a:p>
                      <a:pPr algn="l" defTabSz="457200" rtl="0" eaLnBrk="1" latinLnBrk="0" hangingPunct="1"/>
                      <a:r>
                        <a:rPr lang="en-US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selection and Implementation</a:t>
                      </a:r>
                    </a:p>
                  </a:txBody>
                  <a:tcPr marL="121920" marR="121920" marT="60960" marB="6096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 rtl="0" eaLnBrk="1" latinLnBrk="0" hangingPunct="1"/>
                      <a:r>
                        <a:rPr lang="en-US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Multiclass classifiers with K-fold cross validation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675360906"/>
                  </a:ext>
                </a:extLst>
              </a:tr>
              <a:tr h="56512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Knowledge Evaluation</a:t>
                      </a:r>
                    </a:p>
                    <a:p>
                      <a:pPr algn="l" defTabSz="457200" rtl="0" eaLnBrk="1" latinLnBrk="0" hangingPunct="1"/>
                      <a:endParaRPr 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 rtl="0" eaLnBrk="1" latinLnBrk="0" hangingPunct="1"/>
                      <a:r>
                        <a:rPr lang="en-US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Confusion Matrix – Accuracy, precision</a:t>
                      </a:r>
                    </a:p>
                    <a:p>
                      <a:pPr algn="l" defTabSz="457200" rtl="0" eaLnBrk="1" latinLnBrk="0" hangingPunct="1"/>
                      <a:r>
                        <a:rPr lang="en-US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Comparison Graph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1555065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1B55-8406-4C00-911D-314DD417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1101435"/>
            <a:ext cx="10251600" cy="713600"/>
          </a:xfrm>
        </p:spPr>
        <p:txBody>
          <a:bodyPr/>
          <a:lstStyle/>
          <a:p>
            <a:r>
              <a:rPr lang="en-US" sz="3000" b="1" dirty="0">
                <a:solidFill>
                  <a:schemeClr val="tx1"/>
                </a:solidFill>
              </a:rPr>
              <a:t>Methodology: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E9B0F-2F59-4F16-8982-1BBF526D5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200" y="2226549"/>
            <a:ext cx="10251600" cy="3014800"/>
          </a:xfrm>
        </p:spPr>
        <p:txBody>
          <a:bodyPr/>
          <a:lstStyle/>
          <a:p>
            <a:pPr marL="194729" indent="0" defTabSz="457200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Implemented Project using Python Jupiter and with following libraries :</a:t>
            </a:r>
            <a:b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457200"/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457200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Pandas</a:t>
            </a:r>
          </a:p>
          <a:p>
            <a:pPr defTabSz="457200"/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Sklearn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(Classification)</a:t>
            </a:r>
          </a:p>
          <a:p>
            <a:pPr defTabSz="457200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Seaborn (Heatmap)</a:t>
            </a:r>
          </a:p>
          <a:p>
            <a:pPr defTabSz="457200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Matplotlib (Graphs)</a:t>
            </a:r>
          </a:p>
          <a:p>
            <a:pPr defTabSz="457200"/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modAL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(Active Learning)</a:t>
            </a:r>
            <a:b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652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17135" y="1124164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3000" b="1" dirty="0">
                <a:solidFill>
                  <a:schemeClr val="tx1"/>
                </a:solidFill>
              </a:rPr>
              <a:t>  Data Pre-processing</a:t>
            </a:r>
            <a:endParaRPr sz="3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9A2C65-3FAD-4D00-A023-EA58288E7D69}"/>
              </a:ext>
            </a:extLst>
          </p:cNvPr>
          <p:cNvSpPr txBox="1"/>
          <p:nvPr/>
        </p:nvSpPr>
        <p:spPr>
          <a:xfrm>
            <a:off x="876526" y="1837764"/>
            <a:ext cx="106789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Noisy Data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Many missing values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Filled with attribute mean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Missing Data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Removed rows with no data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Dependent Variables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7 Dependent variables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Combined into 1 using one-hot encoding</a:t>
            </a:r>
          </a:p>
          <a:p>
            <a:pPr lvl="5"/>
            <a:endParaRPr lang="en-US" sz="2000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61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794B-E039-4081-84D5-31035F5A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ts val="2600"/>
            </a:pPr>
            <a:r>
              <a:rPr lang="en-US" sz="30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D5341-BE53-4759-A4DA-4216771C2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Minimizing the dataset dimensions by: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• </a:t>
            </a:r>
            <a:r>
              <a:rPr lang="en-US" dirty="0">
                <a:solidFill>
                  <a:srgbClr val="FF0000"/>
                </a:solidFill>
              </a:rPr>
              <a:t>Active learning (Limiting the rows)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•</a:t>
            </a:r>
            <a:r>
              <a:rPr lang="en-US" dirty="0">
                <a:solidFill>
                  <a:schemeClr val="tx1"/>
                </a:solidFill>
              </a:rPr>
              <a:t> Feature Selection (Reducing the attributes)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C29D177-85DE-4216-B633-5DDCD2C5B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772" y="3417312"/>
            <a:ext cx="4199163" cy="25601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775F0D-DBC8-4FF9-8510-14512CB71320}"/>
              </a:ext>
            </a:extLst>
          </p:cNvPr>
          <p:cNvSpPr txBox="1"/>
          <p:nvPr/>
        </p:nvSpPr>
        <p:spPr>
          <a:xfrm>
            <a:off x="7204186" y="3417312"/>
            <a:ext cx="39514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Initially trains the model with 1000 rows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next 1000 attributes based on uncertainty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Continue Step 2 until accuracy &lt;= 99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Initial rows = 240000</a:t>
            </a:r>
          </a:p>
          <a:p>
            <a:r>
              <a:rPr lang="en-US" b="1" dirty="0"/>
              <a:t>     *Rows after AL = 47000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64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794B-E039-4081-84D5-31035F5A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D5341-BE53-4759-A4DA-4216771C2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>
                <a:solidFill>
                  <a:schemeClr val="tx1"/>
                </a:solidFill>
              </a:rPr>
              <a:t>Minimizing the dataset dimensions by:</a:t>
            </a:r>
          </a:p>
          <a:p>
            <a:pPr marL="0" indent="0">
              <a:buNone/>
            </a:pPr>
            <a:r>
              <a:rPr lang="en-GB" sz="2000" b="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dirty="0">
                <a:solidFill>
                  <a:schemeClr val="tx1"/>
                </a:solidFill>
              </a:rPr>
              <a:t>Active learning (Limiting the rows)</a:t>
            </a:r>
          </a:p>
          <a:p>
            <a:pPr marL="0" indent="0">
              <a:buNone/>
            </a:pPr>
            <a:r>
              <a:rPr lang="en-GB" sz="2000" b="0" dirty="0">
                <a:latin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Selection (Reducing the attributes)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A9EEB-58D6-476B-9895-DD6FEF7EFF6A}"/>
              </a:ext>
            </a:extLst>
          </p:cNvPr>
          <p:cNvSpPr txBox="1"/>
          <p:nvPr/>
        </p:nvSpPr>
        <p:spPr>
          <a:xfrm>
            <a:off x="7453871" y="3619848"/>
            <a:ext cx="2419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Gini Impurity index: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FFD7ED-7592-447B-8872-180AAE5A6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307" y="3957503"/>
            <a:ext cx="2193468" cy="8020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5E65AE-03AF-4F5E-BD70-58131DB87C9F}"/>
              </a:ext>
            </a:extLst>
          </p:cNvPr>
          <p:cNvSpPr txBox="1"/>
          <p:nvPr/>
        </p:nvSpPr>
        <p:spPr>
          <a:xfrm>
            <a:off x="1036320" y="3559191"/>
            <a:ext cx="5901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Tree based feature selection algorithm – Gini Importance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weights for each 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the attributes whose sum is 0.9 (Descending order)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the mode with new attributes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/>
              <a:t>Initial Attribute count         :    243</a:t>
            </a:r>
            <a:br>
              <a:rPr lang="en-US" b="1" dirty="0"/>
            </a:br>
            <a:r>
              <a:rPr lang="en-US" b="1" dirty="0"/>
              <a:t>**Attribute Count after FS :    170</a:t>
            </a:r>
          </a:p>
        </p:txBody>
      </p:sp>
    </p:spTree>
    <p:extLst>
      <p:ext uri="{BB962C8B-B14F-4D97-AF65-F5344CB8AC3E}">
        <p14:creationId xmlns:p14="http://schemas.microsoft.com/office/powerpoint/2010/main" val="5461198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923</Words>
  <Application>Microsoft Office PowerPoint</Application>
  <PresentationFormat>Widescreen</PresentationFormat>
  <Paragraphs>262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Raleway</vt:lpstr>
      <vt:lpstr>Roboto</vt:lpstr>
      <vt:lpstr>Retrospect</vt:lpstr>
      <vt:lpstr>Classification of Human Activity Recognition using Active Learning technique</vt:lpstr>
      <vt:lpstr>Introduction:                  :    Using the Opportunity Activity Dataset, we attempted to create a model to find pattern and predict the human activities from sensor data and by incorporating active learning and training we worked toward a model that had a good accuracy rating.                        .               </vt:lpstr>
      <vt:lpstr>  Dataset:</vt:lpstr>
      <vt:lpstr>Exploratory Data Analysis</vt:lpstr>
      <vt:lpstr>Specific Aims</vt:lpstr>
      <vt:lpstr>Methodology:</vt:lpstr>
      <vt:lpstr>  Data Pre-processing</vt:lpstr>
      <vt:lpstr>Data Transformation</vt:lpstr>
      <vt:lpstr>Data Transformation</vt:lpstr>
      <vt:lpstr>Data Modeling using Random Forest and K-Nearest Neighbors</vt:lpstr>
      <vt:lpstr>PowerPoint Presentation</vt:lpstr>
      <vt:lpstr>Exploratory Data Analysis</vt:lpstr>
      <vt:lpstr>Tasks &amp; Timelines</vt:lpstr>
      <vt:lpstr>Hypothesis Review</vt:lpstr>
      <vt:lpstr>Evaluation &amp; Results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Human Activity Recognition using Active Learning technique</dc:title>
  <dc:creator>Chitti Lakshmi Deepak Doddigarla</dc:creator>
  <cp:lastModifiedBy>Chitti Lakshmi Deepak Doddigarla</cp:lastModifiedBy>
  <cp:revision>15</cp:revision>
  <dcterms:created xsi:type="dcterms:W3CDTF">2020-11-17T19:57:45Z</dcterms:created>
  <dcterms:modified xsi:type="dcterms:W3CDTF">2020-11-17T21:13:42Z</dcterms:modified>
</cp:coreProperties>
</file>