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sldIdLst>
    <p:sldId id="256" r:id="rId2"/>
    <p:sldId id="288" r:id="rId3"/>
    <p:sldId id="290" r:id="rId4"/>
    <p:sldId id="289" r:id="rId5"/>
    <p:sldId id="291"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2" d="100"/>
          <a:sy n="72" d="100"/>
        </p:scale>
        <p:origin x="660"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223513369198035E-2"/>
          <c:y val="7.0330287170532968E-2"/>
          <c:w val="0.90596873319910187"/>
          <c:h val="0.73223508591969977"/>
        </c:manualLayout>
      </c:layout>
      <c:scatterChart>
        <c:scatterStyle val="smoothMarker"/>
        <c:varyColors val="0"/>
        <c:ser>
          <c:idx val="0"/>
          <c:order val="0"/>
          <c:tx>
            <c:strRef>
              <c:f>Sheet1!$B$1</c:f>
              <c:strCache>
                <c:ptCount val="1"/>
                <c:pt idx="0">
                  <c:v>Semaphore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10</c:v>
                </c:pt>
                <c:pt idx="1">
                  <c:v>20</c:v>
                </c:pt>
                <c:pt idx="2">
                  <c:v>30</c:v>
                </c:pt>
                <c:pt idx="3">
                  <c:v>50</c:v>
                </c:pt>
                <c:pt idx="4">
                  <c:v>100</c:v>
                </c:pt>
                <c:pt idx="5">
                  <c:v>200</c:v>
                </c:pt>
              </c:numCache>
            </c:numRef>
          </c:xVal>
          <c:yVal>
            <c:numRef>
              <c:f>Sheet1!$B$2:$B$7</c:f>
              <c:numCache>
                <c:formatCode>General</c:formatCode>
                <c:ptCount val="6"/>
                <c:pt idx="0">
                  <c:v>0.75670000000000004</c:v>
                </c:pt>
                <c:pt idx="1">
                  <c:v>0.66200000000000003</c:v>
                </c:pt>
                <c:pt idx="2">
                  <c:v>0.65349999999999997</c:v>
                </c:pt>
                <c:pt idx="3">
                  <c:v>0.63400000000000001</c:v>
                </c:pt>
                <c:pt idx="4">
                  <c:v>0.62180000000000002</c:v>
                </c:pt>
                <c:pt idx="5">
                  <c:v>0.62880000000000003</c:v>
                </c:pt>
              </c:numCache>
            </c:numRef>
          </c:yVal>
          <c:smooth val="1"/>
          <c:extLst>
            <c:ext xmlns:c16="http://schemas.microsoft.com/office/drawing/2014/chart" uri="{C3380CC4-5D6E-409C-BE32-E72D297353CC}">
              <c16:uniqueId val="{00000000-8A07-4C52-9A75-9F678B9FD025}"/>
            </c:ext>
          </c:extLst>
        </c:ser>
        <c:ser>
          <c:idx val="1"/>
          <c:order val="1"/>
          <c:tx>
            <c:strRef>
              <c:f>Sheet1!$C$1</c:f>
              <c:strCache>
                <c:ptCount val="1"/>
                <c:pt idx="0">
                  <c:v>Spinlock</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10</c:v>
                </c:pt>
                <c:pt idx="1">
                  <c:v>20</c:v>
                </c:pt>
                <c:pt idx="2">
                  <c:v>30</c:v>
                </c:pt>
                <c:pt idx="3">
                  <c:v>50</c:v>
                </c:pt>
                <c:pt idx="4">
                  <c:v>100</c:v>
                </c:pt>
                <c:pt idx="5">
                  <c:v>200</c:v>
                </c:pt>
              </c:numCache>
            </c:numRef>
          </c:xVal>
          <c:yVal>
            <c:numRef>
              <c:f>Sheet1!$C$2:$C$7</c:f>
              <c:numCache>
                <c:formatCode>General</c:formatCode>
                <c:ptCount val="6"/>
                <c:pt idx="0">
                  <c:v>0.52669999999999995</c:v>
                </c:pt>
                <c:pt idx="1">
                  <c:v>1.0098</c:v>
                </c:pt>
                <c:pt idx="2">
                  <c:v>1.3955</c:v>
                </c:pt>
                <c:pt idx="3">
                  <c:v>1.4591000000000001</c:v>
                </c:pt>
                <c:pt idx="4">
                  <c:v>1.4169</c:v>
                </c:pt>
                <c:pt idx="5">
                  <c:v>1.4293</c:v>
                </c:pt>
              </c:numCache>
            </c:numRef>
          </c:yVal>
          <c:smooth val="1"/>
          <c:extLst>
            <c:ext xmlns:c16="http://schemas.microsoft.com/office/drawing/2014/chart" uri="{C3380CC4-5D6E-409C-BE32-E72D297353CC}">
              <c16:uniqueId val="{00000001-8A07-4C52-9A75-9F678B9FD025}"/>
            </c:ext>
          </c:extLst>
        </c:ser>
        <c:dLbls>
          <c:dLblPos val="t"/>
          <c:showLegendKey val="0"/>
          <c:showVal val="1"/>
          <c:showCatName val="0"/>
          <c:showSerName val="0"/>
          <c:showPercent val="0"/>
          <c:showBubbleSize val="0"/>
        </c:dLbls>
        <c:axId val="351861760"/>
        <c:axId val="351863008"/>
      </c:scatterChart>
      <c:valAx>
        <c:axId val="3518617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Buffer Size</a:t>
                </a:r>
              </a:p>
            </c:rich>
          </c:tx>
          <c:layout>
            <c:manualLayout>
              <c:xMode val="edge"/>
              <c:yMode val="edge"/>
              <c:x val="0.48618205333029024"/>
              <c:y val="0.81772847799918091"/>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1863008"/>
        <c:crosses val="autoZero"/>
        <c:crossBetween val="midCat"/>
      </c:valAx>
      <c:valAx>
        <c:axId val="351863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0" dirty="0"/>
                  <a:t>Run Time(s)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18617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12/7/2018</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12/7/2018</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163395"/>
          </a:xfrm>
        </p:spPr>
        <p:txBody>
          <a:bodyPr lIns="0" tIns="0" rIns="0" bIns="0" anchor="t">
            <a:spAutoFit/>
          </a:bodyPr>
          <a:lstStyle/>
          <a:p>
            <a:r>
              <a:rPr lang="en-US" sz="4400" b="1" dirty="0">
                <a:solidFill>
                  <a:schemeClr val="bg1"/>
                </a:solidFill>
              </a:rPr>
              <a:t>Producer-Consumer Problem</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Buffer Size &amp; Run Time Comparison</a:t>
            </a: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3765682560"/>
              </p:ext>
            </p:extLst>
          </p:nvPr>
        </p:nvGraphicFramePr>
        <p:xfrm>
          <a:off x="338156" y="1690688"/>
          <a:ext cx="11515687" cy="48955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412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99206116"/>
              </p:ext>
            </p:extLst>
          </p:nvPr>
        </p:nvGraphicFramePr>
        <p:xfrm>
          <a:off x="0" y="-6"/>
          <a:ext cx="12191999" cy="6858000"/>
        </p:xfrm>
        <a:graphic>
          <a:graphicData uri="http://schemas.openxmlformats.org/drawingml/2006/table">
            <a:tbl>
              <a:tblPr>
                <a:tableStyleId>{5C22544A-7EE6-4342-B048-85BDC9FD1C3A}</a:tableStyleId>
              </a:tblPr>
              <a:tblGrid>
                <a:gridCol w="1517513">
                  <a:extLst>
                    <a:ext uri="{9D8B030D-6E8A-4147-A177-3AD203B41FA5}">
                      <a16:colId xmlns:a16="http://schemas.microsoft.com/office/drawing/2014/main" val="407113399"/>
                    </a:ext>
                  </a:extLst>
                </a:gridCol>
                <a:gridCol w="1608307">
                  <a:extLst>
                    <a:ext uri="{9D8B030D-6E8A-4147-A177-3AD203B41FA5}">
                      <a16:colId xmlns:a16="http://schemas.microsoft.com/office/drawing/2014/main" val="2003474575"/>
                    </a:ext>
                  </a:extLst>
                </a:gridCol>
                <a:gridCol w="1608307">
                  <a:extLst>
                    <a:ext uri="{9D8B030D-6E8A-4147-A177-3AD203B41FA5}">
                      <a16:colId xmlns:a16="http://schemas.microsoft.com/office/drawing/2014/main" val="544646614"/>
                    </a:ext>
                  </a:extLst>
                </a:gridCol>
                <a:gridCol w="1686127">
                  <a:extLst>
                    <a:ext uri="{9D8B030D-6E8A-4147-A177-3AD203B41FA5}">
                      <a16:colId xmlns:a16="http://schemas.microsoft.com/office/drawing/2014/main" val="1290275943"/>
                    </a:ext>
                  </a:extLst>
                </a:gridCol>
                <a:gridCol w="1699098">
                  <a:extLst>
                    <a:ext uri="{9D8B030D-6E8A-4147-A177-3AD203B41FA5}">
                      <a16:colId xmlns:a16="http://schemas.microsoft.com/office/drawing/2014/main" val="1068850149"/>
                    </a:ext>
                  </a:extLst>
                </a:gridCol>
                <a:gridCol w="1608307">
                  <a:extLst>
                    <a:ext uri="{9D8B030D-6E8A-4147-A177-3AD203B41FA5}">
                      <a16:colId xmlns:a16="http://schemas.microsoft.com/office/drawing/2014/main" val="3055816970"/>
                    </a:ext>
                  </a:extLst>
                </a:gridCol>
                <a:gridCol w="2464340">
                  <a:extLst>
                    <a:ext uri="{9D8B030D-6E8A-4147-A177-3AD203B41FA5}">
                      <a16:colId xmlns:a16="http://schemas.microsoft.com/office/drawing/2014/main" val="301117857"/>
                    </a:ext>
                  </a:extLst>
                </a:gridCol>
              </a:tblGrid>
              <a:tr h="274320">
                <a:tc>
                  <a:txBody>
                    <a:bodyPr/>
                    <a:lstStyle/>
                    <a:p>
                      <a:pPr algn="ctr" fontAlgn="ctr"/>
                      <a:r>
                        <a:rPr lang="en-US" sz="1200" b="1" u="none" strike="noStrike" dirty="0">
                          <a:solidFill>
                            <a:srgbClr val="FF0000"/>
                          </a:solidFill>
                          <a:effectLst/>
                        </a:rPr>
                        <a:t>Test</a:t>
                      </a:r>
                      <a:endParaRPr lang="en-US" sz="1200" b="1" i="0" u="none" strike="noStrike" dirty="0">
                        <a:solidFill>
                          <a:srgbClr val="FF0000"/>
                        </a:solidFill>
                        <a:effectLst/>
                        <a:latin typeface="Liberation Sans"/>
                      </a:endParaRPr>
                    </a:p>
                  </a:txBody>
                  <a:tcPr marL="4862" marR="4862" marT="4862" marB="0" anchor="ctr"/>
                </a:tc>
                <a:tc>
                  <a:txBody>
                    <a:bodyPr/>
                    <a:lstStyle/>
                    <a:p>
                      <a:pPr algn="ctr" fontAlgn="ctr"/>
                      <a:r>
                        <a:rPr lang="en-US" sz="1200" b="1" u="none" strike="noStrike" dirty="0">
                          <a:solidFill>
                            <a:srgbClr val="FF0000"/>
                          </a:solidFill>
                          <a:effectLst/>
                        </a:rPr>
                        <a:t>Type</a:t>
                      </a:r>
                      <a:endParaRPr lang="en-US" sz="1200" b="1" i="0" u="none" strike="noStrike" dirty="0">
                        <a:solidFill>
                          <a:srgbClr val="FF0000"/>
                        </a:solidFill>
                        <a:effectLst/>
                        <a:latin typeface="Liberation Sans"/>
                      </a:endParaRPr>
                    </a:p>
                  </a:txBody>
                  <a:tcPr marL="4862" marR="4862" marT="4862" marB="0" anchor="ctr"/>
                </a:tc>
                <a:tc>
                  <a:txBody>
                    <a:bodyPr/>
                    <a:lstStyle/>
                    <a:p>
                      <a:pPr algn="ctr" fontAlgn="ctr"/>
                      <a:r>
                        <a:rPr lang="en-US" sz="1200" b="1" u="none" strike="noStrike" dirty="0">
                          <a:solidFill>
                            <a:srgbClr val="FF0000"/>
                          </a:solidFill>
                          <a:effectLst/>
                        </a:rPr>
                        <a:t>Buffer Size</a:t>
                      </a:r>
                      <a:endParaRPr lang="en-US" sz="1200" b="1" i="0" u="none" strike="noStrike" dirty="0">
                        <a:solidFill>
                          <a:srgbClr val="FF0000"/>
                        </a:solidFill>
                        <a:effectLst/>
                        <a:latin typeface="Liberation Sans"/>
                      </a:endParaRPr>
                    </a:p>
                  </a:txBody>
                  <a:tcPr marL="4862" marR="4862" marT="4862" marB="0" anchor="ctr"/>
                </a:tc>
                <a:tc>
                  <a:txBody>
                    <a:bodyPr/>
                    <a:lstStyle/>
                    <a:p>
                      <a:pPr algn="ctr" fontAlgn="ctr"/>
                      <a:r>
                        <a:rPr lang="en-US" sz="1200" b="1" u="none" strike="noStrike" dirty="0">
                          <a:solidFill>
                            <a:srgbClr val="FF0000"/>
                          </a:solidFill>
                          <a:effectLst/>
                        </a:rPr>
                        <a:t>Number of Producers</a:t>
                      </a:r>
                      <a:endParaRPr lang="en-US" sz="1200" b="1" i="0" u="none" strike="noStrike" dirty="0">
                        <a:solidFill>
                          <a:srgbClr val="FF0000"/>
                        </a:solidFill>
                        <a:effectLst/>
                        <a:latin typeface="Liberation Sans"/>
                      </a:endParaRPr>
                    </a:p>
                  </a:txBody>
                  <a:tcPr marL="4862" marR="4862" marT="4862" marB="0" anchor="ctr"/>
                </a:tc>
                <a:tc>
                  <a:txBody>
                    <a:bodyPr/>
                    <a:lstStyle/>
                    <a:p>
                      <a:pPr algn="ctr" fontAlgn="ctr"/>
                      <a:r>
                        <a:rPr lang="en-US" sz="1200" b="1" u="none" strike="noStrike" dirty="0">
                          <a:solidFill>
                            <a:srgbClr val="FF0000"/>
                          </a:solidFill>
                          <a:effectLst/>
                        </a:rPr>
                        <a:t>Number of Consumers</a:t>
                      </a:r>
                      <a:endParaRPr lang="en-US" sz="1200" b="1" i="0" u="none" strike="noStrike" dirty="0">
                        <a:solidFill>
                          <a:srgbClr val="FF0000"/>
                        </a:solidFill>
                        <a:effectLst/>
                        <a:latin typeface="Liberation Sans"/>
                      </a:endParaRPr>
                    </a:p>
                  </a:txBody>
                  <a:tcPr marL="4862" marR="4862" marT="4862" marB="0" anchor="ctr"/>
                </a:tc>
                <a:tc>
                  <a:txBody>
                    <a:bodyPr/>
                    <a:lstStyle/>
                    <a:p>
                      <a:pPr algn="ctr" fontAlgn="ctr"/>
                      <a:r>
                        <a:rPr lang="en-US" sz="1200" b="1" u="none" strike="noStrike" dirty="0">
                          <a:solidFill>
                            <a:srgbClr val="FF0000"/>
                          </a:solidFill>
                          <a:effectLst/>
                        </a:rPr>
                        <a:t>Upper Limit</a:t>
                      </a:r>
                      <a:endParaRPr lang="en-US" sz="1200" b="1" i="0" u="none" strike="noStrike" dirty="0">
                        <a:solidFill>
                          <a:srgbClr val="FF0000"/>
                        </a:solidFill>
                        <a:effectLst/>
                        <a:latin typeface="Liberation Sans"/>
                      </a:endParaRPr>
                    </a:p>
                  </a:txBody>
                  <a:tcPr marL="4862" marR="4862" marT="4862" marB="0" anchor="ctr"/>
                </a:tc>
                <a:tc>
                  <a:txBody>
                    <a:bodyPr/>
                    <a:lstStyle/>
                    <a:p>
                      <a:pPr algn="ctr" fontAlgn="ctr"/>
                      <a:r>
                        <a:rPr lang="en-US" sz="1200" b="1" u="none" strike="noStrike" dirty="0">
                          <a:solidFill>
                            <a:srgbClr val="FF0000"/>
                          </a:solidFill>
                          <a:effectLst/>
                        </a:rPr>
                        <a:t>Average Run Time(s) (out</a:t>
                      </a:r>
                      <a:r>
                        <a:rPr lang="en-US" sz="1200" b="1" u="none" strike="noStrike" baseline="0" dirty="0">
                          <a:solidFill>
                            <a:srgbClr val="FF0000"/>
                          </a:solidFill>
                          <a:effectLst/>
                        </a:rPr>
                        <a:t> of  10</a:t>
                      </a:r>
                      <a:r>
                        <a:rPr lang="en-US" sz="1200" b="1" u="none" strike="noStrike" dirty="0">
                          <a:solidFill>
                            <a:srgbClr val="FF0000"/>
                          </a:solidFill>
                          <a:effectLst/>
                        </a:rPr>
                        <a:t>)</a:t>
                      </a:r>
                      <a:endParaRPr lang="en-US" sz="1200" b="1" i="0" u="none" strike="noStrike" dirty="0">
                        <a:solidFill>
                          <a:srgbClr val="FF0000"/>
                        </a:solidFill>
                        <a:effectLst/>
                        <a:latin typeface="Liberation Sans"/>
                      </a:endParaRPr>
                    </a:p>
                  </a:txBody>
                  <a:tcPr marL="4862" marR="4862" marT="4862" marB="0" anchor="ctr"/>
                </a:tc>
                <a:extLst>
                  <a:ext uri="{0D108BD9-81ED-4DB2-BD59-A6C34878D82A}">
                    <a16:rowId xmlns:a16="http://schemas.microsoft.com/office/drawing/2014/main" val="1245636495"/>
                  </a:ext>
                </a:extLst>
              </a:tr>
              <a:tr h="274320">
                <a:tc rowSpan="24">
                  <a:txBody>
                    <a:bodyPr/>
                    <a:lstStyle/>
                    <a:p>
                      <a:pPr algn="ctr" fontAlgn="ctr"/>
                      <a:r>
                        <a:rPr lang="en-US" sz="1800" u="none" strike="noStrike" dirty="0">
                          <a:effectLst/>
                        </a:rPr>
                        <a:t>Length of Critical Section</a:t>
                      </a:r>
                      <a:endParaRPr lang="en-US" sz="1800" b="1" i="0" u="none" strike="noStrike" dirty="0">
                        <a:solidFill>
                          <a:srgbClr val="000000"/>
                        </a:solidFill>
                        <a:effectLst/>
                        <a:latin typeface="Liberation Sans"/>
                      </a:endParaRPr>
                    </a:p>
                  </a:txBody>
                  <a:tcPr marL="4862" marR="4862" marT="4862" marB="0" vert="wordArtVert" anchor="ct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rowSpan="24">
                  <a:txBody>
                    <a:bodyPr/>
                    <a:lstStyle/>
                    <a:p>
                      <a:pPr algn="ctr" fontAlgn="ctr"/>
                      <a:r>
                        <a:rPr lang="en-US" sz="1600" u="none" strike="noStrike" dirty="0">
                          <a:effectLst/>
                        </a:rPr>
                        <a:t>30</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5</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a:effectLst/>
                        </a:rPr>
                        <a:t>5</a:t>
                      </a:r>
                      <a:endParaRPr lang="en-US" sz="1600" b="0" i="0" u="none" strike="noStrike">
                        <a:solidFill>
                          <a:srgbClr val="000000"/>
                        </a:solidFill>
                        <a:effectLst/>
                        <a:latin typeface="Liberation Sans"/>
                      </a:endParaRPr>
                    </a:p>
                  </a:txBody>
                  <a:tcPr marL="4862" marR="4862" marT="4862" marB="0" anchor="ctr"/>
                </a:tc>
                <a:tc rowSpan="24">
                  <a:txBody>
                    <a:bodyPr/>
                    <a:lstStyle/>
                    <a:p>
                      <a:pPr algn="ctr" fontAlgn="ctr"/>
                      <a:r>
                        <a:rPr lang="en-US" sz="1600" u="none" strike="noStrike" dirty="0">
                          <a:effectLst/>
                        </a:rPr>
                        <a:t>200</a:t>
                      </a:r>
                      <a:endParaRPr lang="en-US" sz="1600" b="0" i="0" u="none" strike="noStrike" dirty="0">
                        <a:solidFill>
                          <a:srgbClr val="000000"/>
                        </a:solidFill>
                        <a:effectLst/>
                        <a:latin typeface="Liberation Sans"/>
                      </a:endParaRPr>
                    </a:p>
                  </a:txBody>
                  <a:tcPr marL="4862" marR="4862" marT="4862" marB="0" anchor="ctr"/>
                </a:tc>
                <a:tc>
                  <a:txBody>
                    <a:bodyPr/>
                    <a:lstStyle/>
                    <a:p>
                      <a:pPr algn="ctr" fontAlgn="ctr"/>
                      <a:r>
                        <a:rPr lang="en-US" sz="1600" u="none" strike="noStrike" dirty="0">
                          <a:effectLst/>
                        </a:rPr>
                        <a:t>1.109</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959143071"/>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2.3694</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040995767"/>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10</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10</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a:effectLst/>
                        </a:rPr>
                        <a:t>1.2106</a:t>
                      </a:r>
                      <a:endParaRPr lang="en-US" sz="1600" b="0" i="0" u="none" strike="noStrike">
                        <a:solidFill>
                          <a:srgbClr val="000000"/>
                        </a:solidFill>
                        <a:effectLst/>
                        <a:latin typeface="Liberation Sans"/>
                      </a:endParaRPr>
                    </a:p>
                  </a:txBody>
                  <a:tcPr marL="4862" marR="4862" marT="4862" marB="0" anchor="ctr"/>
                </a:tc>
                <a:extLst>
                  <a:ext uri="{0D108BD9-81ED-4DB2-BD59-A6C34878D82A}">
                    <a16:rowId xmlns:a16="http://schemas.microsoft.com/office/drawing/2014/main" val="3747712592"/>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a:effectLst/>
                        </a:rPr>
                        <a:t>4.6063</a:t>
                      </a:r>
                      <a:endParaRPr lang="en-US" sz="1600" b="0" i="0" u="none" strike="noStrike">
                        <a:solidFill>
                          <a:srgbClr val="000000"/>
                        </a:solidFill>
                        <a:effectLst/>
                        <a:latin typeface="Liberation Sans"/>
                      </a:endParaRPr>
                    </a:p>
                  </a:txBody>
                  <a:tcPr marL="4862" marR="4862" marT="4862" marB="0" anchor="ctr"/>
                </a:tc>
                <a:extLst>
                  <a:ext uri="{0D108BD9-81ED-4DB2-BD59-A6C34878D82A}">
                    <a16:rowId xmlns:a16="http://schemas.microsoft.com/office/drawing/2014/main" val="1003536915"/>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15</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15</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1.6588</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649340733"/>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6.0855</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478455407"/>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20</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a:effectLst/>
                        </a:rPr>
                        <a:t>20</a:t>
                      </a:r>
                      <a:endParaRPr lang="en-US" sz="1600" b="0" i="0" u="none" strike="noStrike">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1.96</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966161617"/>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6.218</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464917971"/>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25</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25</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2.0056</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868069083"/>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6.2288</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657192458"/>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30</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a:effectLst/>
                        </a:rPr>
                        <a:t>30</a:t>
                      </a:r>
                      <a:endParaRPr lang="en-US" sz="1600" b="0" i="0" u="none" strike="noStrike">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1.9743</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109860950"/>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6.1193</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420767831"/>
                  </a:ext>
                </a:extLst>
              </a:tr>
              <a:tr h="274320">
                <a:tc vMerge="1">
                  <a:txBody>
                    <a:bodyPr/>
                    <a:lstStyle/>
                    <a:p>
                      <a:endParaRPr lang="en-US"/>
                    </a:p>
                  </a:txBody>
                  <a:tcPr/>
                </a:tc>
                <a:tc>
                  <a:txBody>
                    <a:bodyPr/>
                    <a:lstStyle/>
                    <a:p>
                      <a:pPr algn="ctr" fontAlgn="ctr"/>
                      <a:r>
                        <a:rPr lang="en-US" sz="1600" u="none" strike="noStrike">
                          <a:effectLst/>
                        </a:rPr>
                        <a:t>Semaphore</a:t>
                      </a:r>
                      <a:endParaRPr lang="en-US" sz="1600" b="0" i="0" u="none" strike="noStrike">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1</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5</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1.0729</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246387725"/>
                  </a:ext>
                </a:extLst>
              </a:tr>
              <a:tr h="274320">
                <a:tc vMerge="1">
                  <a:txBody>
                    <a:bodyPr/>
                    <a:lstStyle/>
                    <a:p>
                      <a:endParaRPr lang="en-US"/>
                    </a:p>
                  </a:txBody>
                  <a:tcPr/>
                </a:tc>
                <a:tc>
                  <a:txBody>
                    <a:bodyPr/>
                    <a:lstStyle/>
                    <a:p>
                      <a:pPr algn="ctr" fontAlgn="ctr"/>
                      <a:r>
                        <a:rPr lang="en-US" sz="1600" u="none" strike="noStrike">
                          <a:effectLst/>
                        </a:rPr>
                        <a:t>Spin lock</a:t>
                      </a:r>
                      <a:endParaRPr lang="en-US" sz="1600" b="0" i="0" u="none" strike="noStrike">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0.9477</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827499141"/>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5</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1</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1.0571</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4088522431"/>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1.0644</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612918480"/>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10</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20</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1.6865</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516677585"/>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4.369</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785652948"/>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20</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a:effectLst/>
                        </a:rPr>
                        <a:t>10</a:t>
                      </a:r>
                      <a:endParaRPr lang="en-US" sz="1600" b="0" i="0" u="none" strike="noStrike">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1.6658</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207631063"/>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4.5915</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564571843"/>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30</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a:effectLst/>
                        </a:rPr>
                        <a:t>5</a:t>
                      </a:r>
                      <a:endParaRPr lang="en-US" sz="1600" b="0" i="0" u="none" strike="noStrike">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1.595</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4292950197"/>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3.0337</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615743328"/>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5</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a:effectLst/>
                        </a:rPr>
                        <a:t>30</a:t>
                      </a:r>
                      <a:endParaRPr lang="en-US" sz="1600" b="0" i="0" u="none" strike="noStrike">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1.6452</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09724746"/>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2.7035</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725847735"/>
                  </a:ext>
                </a:extLst>
              </a:tr>
            </a:tbl>
          </a:graphicData>
        </a:graphic>
      </p:graphicFrame>
    </p:spTree>
    <p:extLst>
      <p:ext uri="{BB962C8B-B14F-4D97-AF65-F5344CB8AC3E}">
        <p14:creationId xmlns:p14="http://schemas.microsoft.com/office/powerpoint/2010/main" val="233124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extLst>
              <p:ext uri="{D42A27DB-BD31-4B8C-83A1-F6EECF244321}">
                <p14:modId xmlns:p14="http://schemas.microsoft.com/office/powerpoint/2010/main" val="1648030402"/>
              </p:ext>
            </p:extLst>
          </p:nvPr>
        </p:nvGraphicFramePr>
        <p:xfrm>
          <a:off x="0" y="0"/>
          <a:ext cx="12191999" cy="6858000"/>
        </p:xfrm>
        <a:graphic>
          <a:graphicData uri="http://schemas.openxmlformats.org/drawingml/2006/table">
            <a:tbl>
              <a:tblPr>
                <a:tableStyleId>{5C22544A-7EE6-4342-B048-85BDC9FD1C3A}</a:tableStyleId>
              </a:tblPr>
              <a:tblGrid>
                <a:gridCol w="1517513">
                  <a:extLst>
                    <a:ext uri="{9D8B030D-6E8A-4147-A177-3AD203B41FA5}">
                      <a16:colId xmlns:a16="http://schemas.microsoft.com/office/drawing/2014/main" val="28524932"/>
                    </a:ext>
                  </a:extLst>
                </a:gridCol>
                <a:gridCol w="1608307">
                  <a:extLst>
                    <a:ext uri="{9D8B030D-6E8A-4147-A177-3AD203B41FA5}">
                      <a16:colId xmlns:a16="http://schemas.microsoft.com/office/drawing/2014/main" val="2992639067"/>
                    </a:ext>
                  </a:extLst>
                </a:gridCol>
                <a:gridCol w="1608307">
                  <a:extLst>
                    <a:ext uri="{9D8B030D-6E8A-4147-A177-3AD203B41FA5}">
                      <a16:colId xmlns:a16="http://schemas.microsoft.com/office/drawing/2014/main" val="3497604472"/>
                    </a:ext>
                  </a:extLst>
                </a:gridCol>
                <a:gridCol w="1686127">
                  <a:extLst>
                    <a:ext uri="{9D8B030D-6E8A-4147-A177-3AD203B41FA5}">
                      <a16:colId xmlns:a16="http://schemas.microsoft.com/office/drawing/2014/main" val="2552415988"/>
                    </a:ext>
                  </a:extLst>
                </a:gridCol>
                <a:gridCol w="1699098">
                  <a:extLst>
                    <a:ext uri="{9D8B030D-6E8A-4147-A177-3AD203B41FA5}">
                      <a16:colId xmlns:a16="http://schemas.microsoft.com/office/drawing/2014/main" val="2832291916"/>
                    </a:ext>
                  </a:extLst>
                </a:gridCol>
                <a:gridCol w="1608307">
                  <a:extLst>
                    <a:ext uri="{9D8B030D-6E8A-4147-A177-3AD203B41FA5}">
                      <a16:colId xmlns:a16="http://schemas.microsoft.com/office/drawing/2014/main" val="2404819092"/>
                    </a:ext>
                  </a:extLst>
                </a:gridCol>
                <a:gridCol w="2464340">
                  <a:extLst>
                    <a:ext uri="{9D8B030D-6E8A-4147-A177-3AD203B41FA5}">
                      <a16:colId xmlns:a16="http://schemas.microsoft.com/office/drawing/2014/main" val="3460662382"/>
                    </a:ext>
                  </a:extLst>
                </a:gridCol>
              </a:tblGrid>
              <a:tr h="274320">
                <a:tc>
                  <a:txBody>
                    <a:bodyPr/>
                    <a:lstStyle/>
                    <a:p>
                      <a:pPr algn="ctr" fontAlgn="ctr"/>
                      <a:r>
                        <a:rPr lang="en-US" sz="1200" b="1" i="0" u="none" strike="noStrike" spc="0" dirty="0">
                          <a:solidFill>
                            <a:srgbClr val="FF0000"/>
                          </a:solidFill>
                          <a:effectLst/>
                        </a:rPr>
                        <a:t>Test</a:t>
                      </a:r>
                      <a:endParaRPr lang="en-US" sz="1200" b="1" i="0" u="none" strike="noStrike" spc="0" dirty="0">
                        <a:solidFill>
                          <a:srgbClr val="FF0000"/>
                        </a:solidFill>
                        <a:effectLst/>
                        <a:latin typeface="Liberation Sans"/>
                      </a:endParaRPr>
                    </a:p>
                  </a:txBody>
                  <a:tcPr marL="4862" marR="4862" marT="4862" marB="0" anchor="ctr"/>
                </a:tc>
                <a:tc>
                  <a:txBody>
                    <a:bodyPr/>
                    <a:lstStyle/>
                    <a:p>
                      <a:pPr algn="ctr" fontAlgn="ctr"/>
                      <a:r>
                        <a:rPr lang="en-US" sz="1200" b="1" i="0" u="none" strike="noStrike" spc="0" dirty="0">
                          <a:solidFill>
                            <a:srgbClr val="FF0000"/>
                          </a:solidFill>
                          <a:effectLst/>
                        </a:rPr>
                        <a:t>Type</a:t>
                      </a:r>
                      <a:endParaRPr lang="en-US" sz="1200" b="1" i="0" u="none" strike="noStrike" spc="0" dirty="0">
                        <a:solidFill>
                          <a:srgbClr val="FF0000"/>
                        </a:solidFill>
                        <a:effectLst/>
                        <a:latin typeface="Liberation Sans"/>
                      </a:endParaRPr>
                    </a:p>
                  </a:txBody>
                  <a:tcPr marL="4862" marR="4862" marT="4862" marB="0" anchor="ctr"/>
                </a:tc>
                <a:tc>
                  <a:txBody>
                    <a:bodyPr/>
                    <a:lstStyle/>
                    <a:p>
                      <a:pPr algn="ctr" fontAlgn="ctr"/>
                      <a:r>
                        <a:rPr lang="en-US" sz="1200" b="1" i="0" u="none" strike="noStrike" spc="0" dirty="0">
                          <a:solidFill>
                            <a:srgbClr val="FF0000"/>
                          </a:solidFill>
                          <a:effectLst/>
                        </a:rPr>
                        <a:t>Buffer Size</a:t>
                      </a:r>
                      <a:endParaRPr lang="en-US" sz="1200" b="1" i="0" u="none" strike="noStrike" spc="0" dirty="0">
                        <a:solidFill>
                          <a:srgbClr val="FF0000"/>
                        </a:solidFill>
                        <a:effectLst/>
                        <a:latin typeface="Liberation Sans"/>
                      </a:endParaRPr>
                    </a:p>
                  </a:txBody>
                  <a:tcPr marL="4862" marR="4862" marT="4862" marB="0" anchor="ctr"/>
                </a:tc>
                <a:tc>
                  <a:txBody>
                    <a:bodyPr/>
                    <a:lstStyle/>
                    <a:p>
                      <a:pPr algn="ctr" fontAlgn="ctr"/>
                      <a:r>
                        <a:rPr lang="en-US" sz="1200" b="1" i="0" u="none" strike="noStrike" spc="0" dirty="0">
                          <a:solidFill>
                            <a:srgbClr val="FF0000"/>
                          </a:solidFill>
                          <a:effectLst/>
                        </a:rPr>
                        <a:t>Number of Producers</a:t>
                      </a:r>
                      <a:endParaRPr lang="en-US" sz="1200" b="1" i="0" u="none" strike="noStrike" spc="0" dirty="0">
                        <a:solidFill>
                          <a:srgbClr val="FF0000"/>
                        </a:solidFill>
                        <a:effectLst/>
                        <a:latin typeface="Liberation Sans"/>
                      </a:endParaRPr>
                    </a:p>
                  </a:txBody>
                  <a:tcPr marL="4862" marR="4862" marT="4862" marB="0" anchor="ctr"/>
                </a:tc>
                <a:tc>
                  <a:txBody>
                    <a:bodyPr/>
                    <a:lstStyle/>
                    <a:p>
                      <a:pPr algn="ctr" fontAlgn="ctr"/>
                      <a:r>
                        <a:rPr lang="en-US" sz="1200" b="1" i="0" u="none" strike="noStrike" spc="0" dirty="0">
                          <a:solidFill>
                            <a:srgbClr val="FF0000"/>
                          </a:solidFill>
                          <a:effectLst/>
                        </a:rPr>
                        <a:t>Number of Consumers</a:t>
                      </a:r>
                      <a:endParaRPr lang="en-US" sz="1200" b="1" i="0" u="none" strike="noStrike" spc="0" dirty="0">
                        <a:solidFill>
                          <a:srgbClr val="FF0000"/>
                        </a:solidFill>
                        <a:effectLst/>
                        <a:latin typeface="Liberation Sans"/>
                      </a:endParaRPr>
                    </a:p>
                  </a:txBody>
                  <a:tcPr marL="4862" marR="4862" marT="4862" marB="0" anchor="ctr"/>
                </a:tc>
                <a:tc>
                  <a:txBody>
                    <a:bodyPr/>
                    <a:lstStyle/>
                    <a:p>
                      <a:pPr algn="ctr" fontAlgn="ctr"/>
                      <a:r>
                        <a:rPr lang="en-US" sz="1200" b="1" i="0" u="none" strike="noStrike" spc="0" dirty="0">
                          <a:solidFill>
                            <a:srgbClr val="FF0000"/>
                          </a:solidFill>
                          <a:effectLst/>
                        </a:rPr>
                        <a:t>Upper Limit</a:t>
                      </a:r>
                      <a:endParaRPr lang="en-US" sz="1200" b="1" i="0" u="none" strike="noStrike" spc="0" dirty="0">
                        <a:solidFill>
                          <a:srgbClr val="FF0000"/>
                        </a:solidFill>
                        <a:effectLst/>
                        <a:latin typeface="Liberation Sans"/>
                      </a:endParaRPr>
                    </a:p>
                  </a:txBody>
                  <a:tcPr marL="4862" marR="4862" marT="4862" marB="0" anchor="ctr"/>
                </a:tc>
                <a:tc>
                  <a:txBody>
                    <a:bodyPr/>
                    <a:lstStyle/>
                    <a:p>
                      <a:pPr algn="ctr" fontAlgn="ctr"/>
                      <a:r>
                        <a:rPr lang="en-US" sz="1200" b="1" i="0" u="none" strike="noStrike" spc="0" dirty="0">
                          <a:solidFill>
                            <a:srgbClr val="FF0000"/>
                          </a:solidFill>
                          <a:effectLst/>
                        </a:rPr>
                        <a:t>Average Run Time(s) (</a:t>
                      </a:r>
                      <a:r>
                        <a:rPr lang="en-US" sz="1200" b="1" i="0" u="none" strike="noStrike" spc="0" baseline="0" dirty="0">
                          <a:solidFill>
                            <a:srgbClr val="FF0000"/>
                          </a:solidFill>
                          <a:effectLst/>
                        </a:rPr>
                        <a:t>out of </a:t>
                      </a:r>
                      <a:r>
                        <a:rPr lang="en-US" sz="1200" b="1" i="0" u="none" strike="noStrike" spc="0" dirty="0">
                          <a:solidFill>
                            <a:srgbClr val="FF0000"/>
                          </a:solidFill>
                          <a:effectLst/>
                        </a:rPr>
                        <a:t>100)</a:t>
                      </a:r>
                      <a:endParaRPr lang="en-US" sz="1200" b="1" i="0" u="none" strike="noStrike" spc="0" dirty="0">
                        <a:solidFill>
                          <a:srgbClr val="FF0000"/>
                        </a:solidFill>
                        <a:effectLst/>
                        <a:latin typeface="Liberation Sans"/>
                      </a:endParaRPr>
                    </a:p>
                  </a:txBody>
                  <a:tcPr marL="4862" marR="4862" marT="4862" marB="0" anchor="ctr"/>
                </a:tc>
                <a:extLst>
                  <a:ext uri="{0D108BD9-81ED-4DB2-BD59-A6C34878D82A}">
                    <a16:rowId xmlns:a16="http://schemas.microsoft.com/office/drawing/2014/main" val="2146803903"/>
                  </a:ext>
                </a:extLst>
              </a:tr>
              <a:tr h="274320">
                <a:tc rowSpan="24">
                  <a:txBody>
                    <a:bodyPr/>
                    <a:lstStyle/>
                    <a:p>
                      <a:pPr algn="ctr" fontAlgn="ctr"/>
                      <a:r>
                        <a:rPr lang="en-US" sz="1800" u="none" strike="noStrike" dirty="0">
                          <a:effectLst/>
                        </a:rPr>
                        <a:t>Number of Threads</a:t>
                      </a:r>
                      <a:endParaRPr lang="en-US" sz="1800" b="1" i="0" u="none" strike="noStrike" dirty="0">
                        <a:solidFill>
                          <a:srgbClr val="000000"/>
                        </a:solidFill>
                        <a:effectLst/>
                        <a:latin typeface="Liberation Sans"/>
                      </a:endParaRPr>
                    </a:p>
                  </a:txBody>
                  <a:tcPr marL="4862" marR="4862" marT="4862" marB="0" vert="wordArtVert" anchor="ct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rowSpan="24">
                  <a:txBody>
                    <a:bodyPr/>
                    <a:lstStyle/>
                    <a:p>
                      <a:pPr algn="ctr" fontAlgn="ctr"/>
                      <a:r>
                        <a:rPr lang="en-US" sz="1600" u="none" strike="noStrike" dirty="0">
                          <a:effectLst/>
                        </a:rPr>
                        <a:t>30</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5</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5</a:t>
                      </a:r>
                      <a:endParaRPr lang="en-US" sz="1600" b="0" i="0" u="none" strike="noStrike" dirty="0">
                        <a:solidFill>
                          <a:srgbClr val="000000"/>
                        </a:solidFill>
                        <a:effectLst/>
                        <a:latin typeface="Liberation Sans"/>
                      </a:endParaRPr>
                    </a:p>
                  </a:txBody>
                  <a:tcPr marL="4862" marR="4862" marT="4862" marB="0" anchor="ctr"/>
                </a:tc>
                <a:tc rowSpan="24">
                  <a:txBody>
                    <a:bodyPr/>
                    <a:lstStyle/>
                    <a:p>
                      <a:pPr algn="ctr" fontAlgn="ctr"/>
                      <a:r>
                        <a:rPr lang="en-US" sz="1600" u="none" strike="noStrike" dirty="0">
                          <a:effectLst/>
                        </a:rPr>
                        <a:t>1000000</a:t>
                      </a:r>
                      <a:endParaRPr lang="en-US" sz="1600" b="0" i="0" u="none" strike="noStrike" dirty="0">
                        <a:solidFill>
                          <a:srgbClr val="000000"/>
                        </a:solidFill>
                        <a:effectLst/>
                        <a:latin typeface="Liberation Sans"/>
                      </a:endParaRPr>
                    </a:p>
                  </a:txBody>
                  <a:tcPr marL="4862" marR="4862" marT="4862" marB="0" anchor="ctr"/>
                </a:tc>
                <a:tc>
                  <a:txBody>
                    <a:bodyPr/>
                    <a:lstStyle/>
                    <a:p>
                      <a:pPr algn="ctr" fontAlgn="ctr"/>
                      <a:r>
                        <a:rPr lang="en-US" sz="1600" u="none" strike="noStrike" dirty="0">
                          <a:effectLst/>
                        </a:rPr>
                        <a:t>0.8086</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85826130"/>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0.5256</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699016080"/>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10</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a:effectLst/>
                        </a:rPr>
                        <a:t>10</a:t>
                      </a:r>
                      <a:endParaRPr lang="en-US" sz="1600" b="0" i="0" u="none" strike="noStrike">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0.587</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611247193"/>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0.9913</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724609987"/>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15</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15</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0.624</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417502117"/>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1.729</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274258763"/>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20</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20</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0.6732</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774453603"/>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1.3716</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614237903"/>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25</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25</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a:effectLst/>
                        </a:rPr>
                        <a:t>0.7216</a:t>
                      </a:r>
                      <a:endParaRPr lang="en-US" sz="1600" b="0" i="0" u="none" strike="noStrike">
                        <a:solidFill>
                          <a:srgbClr val="000000"/>
                        </a:solidFill>
                        <a:effectLst/>
                        <a:latin typeface="Liberation Sans"/>
                      </a:endParaRPr>
                    </a:p>
                  </a:txBody>
                  <a:tcPr marL="4862" marR="4862" marT="4862" marB="0" anchor="ctr"/>
                </a:tc>
                <a:extLst>
                  <a:ext uri="{0D108BD9-81ED-4DB2-BD59-A6C34878D82A}">
                    <a16:rowId xmlns:a16="http://schemas.microsoft.com/office/drawing/2014/main" val="1457001753"/>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1.0118</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635886208"/>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30</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30</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0.7652</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892228005"/>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0.9455</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491805409"/>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dirty="0">
                          <a:effectLst/>
                        </a:rPr>
                        <a:t>1</a:t>
                      </a:r>
                      <a:endParaRPr lang="en-US" sz="1600" b="0" i="0" u="none" strike="noStrike" dirty="0">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5</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1.6237</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676066036"/>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1.6135</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720212128"/>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5</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1</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1.621</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467724615"/>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1.6127</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676659273"/>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10</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20</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1.1224</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4142511021"/>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3.0509</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326398727"/>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20</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10</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1.127</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3403151904"/>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4.0062</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734979526"/>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30</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5</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1.159</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2135981252"/>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3.1213</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949190483"/>
                  </a:ext>
                </a:extLst>
              </a:tr>
              <a:tr h="274320">
                <a:tc vMerge="1">
                  <a:txBody>
                    <a:bodyPr/>
                    <a:lstStyle/>
                    <a:p>
                      <a:endParaRPr lang="en-US"/>
                    </a:p>
                  </a:txBody>
                  <a:tcPr/>
                </a:tc>
                <a:tc>
                  <a:txBody>
                    <a:bodyPr/>
                    <a:lstStyle/>
                    <a:p>
                      <a:pPr algn="ctr" fontAlgn="ctr"/>
                      <a:r>
                        <a:rPr lang="en-US" sz="1600" u="none" strike="noStrike" dirty="0">
                          <a:effectLst/>
                        </a:rPr>
                        <a:t>Semaphore</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rowSpan="2">
                  <a:txBody>
                    <a:bodyPr/>
                    <a:lstStyle/>
                    <a:p>
                      <a:pPr algn="ctr" fontAlgn="ctr"/>
                      <a:r>
                        <a:rPr lang="en-US" sz="1600" u="none" strike="noStrike">
                          <a:effectLst/>
                        </a:rPr>
                        <a:t>5</a:t>
                      </a:r>
                      <a:endParaRPr lang="en-US" sz="1600" b="0" i="0" u="none" strike="noStrike">
                        <a:solidFill>
                          <a:srgbClr val="000000"/>
                        </a:solidFill>
                        <a:effectLst/>
                        <a:latin typeface="Liberation Sans"/>
                      </a:endParaRPr>
                    </a:p>
                  </a:txBody>
                  <a:tcPr marL="4862" marR="4862" marT="4862" marB="0" anchor="ctr"/>
                </a:tc>
                <a:tc rowSpan="2">
                  <a:txBody>
                    <a:bodyPr/>
                    <a:lstStyle/>
                    <a:p>
                      <a:pPr algn="ctr" fontAlgn="ctr"/>
                      <a:r>
                        <a:rPr lang="en-US" sz="1600" u="none" strike="noStrike" dirty="0">
                          <a:effectLst/>
                        </a:rPr>
                        <a:t>30</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a:txBody>
                    <a:bodyPr/>
                    <a:lstStyle/>
                    <a:p>
                      <a:pPr algn="ctr" fontAlgn="ctr"/>
                      <a:r>
                        <a:rPr lang="en-US" sz="1600" u="none" strike="noStrike" dirty="0">
                          <a:effectLst/>
                        </a:rPr>
                        <a:t>1.1128</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910809958"/>
                  </a:ext>
                </a:extLst>
              </a:tr>
              <a:tr h="274320">
                <a:tc vMerge="1">
                  <a:txBody>
                    <a:bodyPr/>
                    <a:lstStyle/>
                    <a:p>
                      <a:endParaRPr lang="en-US"/>
                    </a:p>
                  </a:txBody>
                  <a:tcPr/>
                </a:tc>
                <a:tc>
                  <a:txBody>
                    <a:bodyPr/>
                    <a:lstStyle/>
                    <a:p>
                      <a:pPr algn="ctr" fontAlgn="ctr"/>
                      <a:r>
                        <a:rPr lang="en-US" sz="1600" u="none" strike="noStrike" dirty="0">
                          <a:effectLst/>
                        </a:rPr>
                        <a:t>Spin lock</a:t>
                      </a:r>
                      <a:endParaRPr lang="en-US" sz="1600" b="0" i="0" u="none" strike="noStrike" dirty="0">
                        <a:solidFill>
                          <a:srgbClr val="000000"/>
                        </a:solidFill>
                        <a:effectLst/>
                        <a:latin typeface="Liberation Sans"/>
                      </a:endParaRPr>
                    </a:p>
                  </a:txBody>
                  <a:tcPr marL="4862" marR="4862" marT="486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600" u="none" strike="noStrike" dirty="0">
                          <a:effectLst/>
                        </a:rPr>
                        <a:t>3.133</a:t>
                      </a:r>
                      <a:endParaRPr lang="en-US" sz="1600" b="0" i="0" u="none" strike="noStrike" dirty="0">
                        <a:solidFill>
                          <a:srgbClr val="000000"/>
                        </a:solidFill>
                        <a:effectLst/>
                        <a:latin typeface="Liberation Sans"/>
                      </a:endParaRPr>
                    </a:p>
                  </a:txBody>
                  <a:tcPr marL="4862" marR="4862" marT="4862" marB="0" anchor="ctr"/>
                </a:tc>
                <a:extLst>
                  <a:ext uri="{0D108BD9-81ED-4DB2-BD59-A6C34878D82A}">
                    <a16:rowId xmlns:a16="http://schemas.microsoft.com/office/drawing/2014/main" val="1999098621"/>
                  </a:ext>
                </a:extLst>
              </a:tr>
            </a:tbl>
          </a:graphicData>
        </a:graphic>
      </p:graphicFrame>
    </p:spTree>
    <p:extLst>
      <p:ext uri="{BB962C8B-B14F-4D97-AF65-F5344CB8AC3E}">
        <p14:creationId xmlns:p14="http://schemas.microsoft.com/office/powerpoint/2010/main" val="143703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9959228"/>
              </p:ext>
            </p:extLst>
          </p:nvPr>
        </p:nvGraphicFramePr>
        <p:xfrm>
          <a:off x="0" y="2"/>
          <a:ext cx="12191999" cy="6998063"/>
        </p:xfrm>
        <a:graphic>
          <a:graphicData uri="http://schemas.openxmlformats.org/drawingml/2006/table">
            <a:tbl>
              <a:tblPr>
                <a:tableStyleId>{5C22544A-7EE6-4342-B048-85BDC9FD1C3A}</a:tableStyleId>
              </a:tblPr>
              <a:tblGrid>
                <a:gridCol w="4661647">
                  <a:extLst>
                    <a:ext uri="{9D8B030D-6E8A-4147-A177-3AD203B41FA5}">
                      <a16:colId xmlns:a16="http://schemas.microsoft.com/office/drawing/2014/main" val="309900936"/>
                    </a:ext>
                  </a:extLst>
                </a:gridCol>
                <a:gridCol w="7530352">
                  <a:extLst>
                    <a:ext uri="{9D8B030D-6E8A-4147-A177-3AD203B41FA5}">
                      <a16:colId xmlns:a16="http://schemas.microsoft.com/office/drawing/2014/main" val="291407887"/>
                    </a:ext>
                  </a:extLst>
                </a:gridCol>
              </a:tblGrid>
              <a:tr h="295130">
                <a:tc>
                  <a:txBody>
                    <a:bodyPr/>
                    <a:lstStyle/>
                    <a:p>
                      <a:pPr algn="ctr" fontAlgn="ctr"/>
                      <a:r>
                        <a:rPr lang="en-US" sz="1800" b="1" u="none" strike="noStrike" dirty="0">
                          <a:solidFill>
                            <a:srgbClr val="FF0000"/>
                          </a:solidFill>
                          <a:effectLst/>
                        </a:rPr>
                        <a:t>Shared Variable</a:t>
                      </a:r>
                      <a:endParaRPr lang="en-US" sz="1800" b="1" i="0" u="none" strike="noStrike" dirty="0">
                        <a:solidFill>
                          <a:srgbClr val="FF0000"/>
                        </a:solidFill>
                        <a:effectLst/>
                        <a:latin typeface="Liberation Sans"/>
                      </a:endParaRPr>
                    </a:p>
                  </a:txBody>
                  <a:tcPr marL="4778" marR="4778" marT="4778" marB="0" anchor="ctr"/>
                </a:tc>
                <a:tc>
                  <a:txBody>
                    <a:bodyPr/>
                    <a:lstStyle/>
                    <a:p>
                      <a:pPr algn="ctr" fontAlgn="ctr"/>
                      <a:r>
                        <a:rPr lang="en-US" sz="1800" b="1" u="none" strike="noStrike" dirty="0">
                          <a:solidFill>
                            <a:srgbClr val="FF0000"/>
                          </a:solidFill>
                          <a:effectLst/>
                        </a:rPr>
                        <a:t>Coverage</a:t>
                      </a:r>
                      <a:endParaRPr lang="en-US" sz="1800" b="1" i="0" u="none" strike="noStrike" dirty="0">
                        <a:solidFill>
                          <a:srgbClr val="FF0000"/>
                        </a:solidFill>
                        <a:effectLst/>
                        <a:latin typeface="Liberation Sans"/>
                      </a:endParaRPr>
                    </a:p>
                  </a:txBody>
                  <a:tcPr marL="4778" marR="4778" marT="4778" marB="0" anchor="ctr"/>
                </a:tc>
                <a:extLst>
                  <a:ext uri="{0D108BD9-81ED-4DB2-BD59-A6C34878D82A}">
                    <a16:rowId xmlns:a16="http://schemas.microsoft.com/office/drawing/2014/main" val="3551637813"/>
                  </a:ext>
                </a:extLst>
              </a:tr>
              <a:tr h="958911">
                <a:tc>
                  <a:txBody>
                    <a:bodyPr/>
                    <a:lstStyle/>
                    <a:p>
                      <a:pPr algn="ctr" fontAlgn="ctr"/>
                      <a:r>
                        <a:rPr lang="en-US" sz="1800" b="1" u="none" strike="noStrike" dirty="0" err="1">
                          <a:effectLst/>
                        </a:rPr>
                        <a:t>pthread_spinlock_t</a:t>
                      </a:r>
                      <a:r>
                        <a:rPr lang="en-US" sz="1800" b="1" u="none" strike="noStrike" dirty="0">
                          <a:effectLst/>
                        </a:rPr>
                        <a:t> lock</a:t>
                      </a:r>
                      <a:endParaRPr lang="en-US" sz="1800" b="1" i="0" u="none" strike="noStrike" dirty="0">
                        <a:solidFill>
                          <a:srgbClr val="000000"/>
                        </a:solidFill>
                        <a:effectLst/>
                        <a:latin typeface="Liberation Sans"/>
                      </a:endParaRPr>
                    </a:p>
                  </a:txBody>
                  <a:tcPr marL="4778" marR="4778" marT="4778" marB="0" anchor="ctr"/>
                </a:tc>
                <a:tc>
                  <a:txBody>
                    <a:bodyPr/>
                    <a:lstStyle/>
                    <a:p>
                      <a:pPr algn="l" fontAlgn="ctr"/>
                      <a:r>
                        <a:rPr lang="en-US" sz="1400" u="none" strike="noStrike">
                          <a:effectLst/>
                        </a:rPr>
                        <a:t>Used in spin lock implementation to prevent race conditions among producer and consumer threads, also between producer and consumer threads.</a:t>
                      </a:r>
                      <a:endParaRPr lang="en-US" sz="1400" b="0" i="0" u="none" strike="noStrike">
                        <a:solidFill>
                          <a:srgbClr val="000000"/>
                        </a:solidFill>
                        <a:effectLst/>
                        <a:latin typeface="Liberation Sans"/>
                      </a:endParaRPr>
                    </a:p>
                  </a:txBody>
                  <a:tcPr marL="4778" marR="4778" marT="4778" marB="0" anchor="ctr"/>
                </a:tc>
                <a:extLst>
                  <a:ext uri="{0D108BD9-81ED-4DB2-BD59-A6C34878D82A}">
                    <a16:rowId xmlns:a16="http://schemas.microsoft.com/office/drawing/2014/main" val="2682294601"/>
                  </a:ext>
                </a:extLst>
              </a:tr>
              <a:tr h="1190664">
                <a:tc>
                  <a:txBody>
                    <a:bodyPr/>
                    <a:lstStyle/>
                    <a:p>
                      <a:pPr algn="ctr" fontAlgn="ctr"/>
                      <a:r>
                        <a:rPr lang="en-US" sz="1800" b="1" u="none" strike="noStrike" dirty="0" err="1">
                          <a:effectLst/>
                        </a:rPr>
                        <a:t>sem_t</a:t>
                      </a:r>
                      <a:r>
                        <a:rPr lang="en-US" sz="1800" b="1" u="none" strike="noStrike" dirty="0">
                          <a:effectLst/>
                        </a:rPr>
                        <a:t> empty</a:t>
                      </a:r>
                      <a:endParaRPr lang="en-US" sz="1800" b="1" i="0" u="none" strike="noStrike" dirty="0">
                        <a:solidFill>
                          <a:srgbClr val="000000"/>
                        </a:solidFill>
                        <a:effectLst/>
                        <a:latin typeface="Liberation Sans"/>
                      </a:endParaRPr>
                    </a:p>
                  </a:txBody>
                  <a:tcPr marL="4778" marR="4778" marT="4778" marB="0" anchor="ctr"/>
                </a:tc>
                <a:tc>
                  <a:txBody>
                    <a:bodyPr/>
                    <a:lstStyle/>
                    <a:p>
                      <a:pPr algn="l" fontAlgn="ctr"/>
                      <a:r>
                        <a:rPr lang="en-US" sz="1400" u="none" strike="noStrike" dirty="0">
                          <a:effectLst/>
                        </a:rPr>
                        <a:t>When a so-called product is used by a consumer, consumer increments this semaphore by one to wake up another producer thread waiting for this semaphore to produce more products. As long as there is a spot for product in the buffer and unless the upper limit is reached, producers will keep producing products.</a:t>
                      </a:r>
                      <a:endParaRPr lang="en-US" sz="1400" b="0" i="0" u="none" strike="noStrike" dirty="0">
                        <a:solidFill>
                          <a:srgbClr val="000000"/>
                        </a:solidFill>
                        <a:effectLst/>
                        <a:latin typeface="Liberation Sans"/>
                      </a:endParaRPr>
                    </a:p>
                  </a:txBody>
                  <a:tcPr marL="4778" marR="4778" marT="4778" marB="0" anchor="ctr"/>
                </a:tc>
                <a:extLst>
                  <a:ext uri="{0D108BD9-81ED-4DB2-BD59-A6C34878D82A}">
                    <a16:rowId xmlns:a16="http://schemas.microsoft.com/office/drawing/2014/main" val="1532162082"/>
                  </a:ext>
                </a:extLst>
              </a:tr>
              <a:tr h="1323237">
                <a:tc>
                  <a:txBody>
                    <a:bodyPr/>
                    <a:lstStyle/>
                    <a:p>
                      <a:pPr algn="ctr" fontAlgn="ctr"/>
                      <a:r>
                        <a:rPr lang="en-US" sz="1800" b="1" u="none" strike="noStrike" dirty="0" err="1">
                          <a:effectLst/>
                        </a:rPr>
                        <a:t>sem_t</a:t>
                      </a:r>
                      <a:r>
                        <a:rPr lang="en-US" sz="1800" b="1" u="none" strike="noStrike" dirty="0">
                          <a:effectLst/>
                        </a:rPr>
                        <a:t> full</a:t>
                      </a:r>
                      <a:endParaRPr lang="en-US" sz="1800" b="1" i="0" u="none" strike="noStrike" dirty="0">
                        <a:solidFill>
                          <a:srgbClr val="000000"/>
                        </a:solidFill>
                        <a:effectLst/>
                        <a:latin typeface="Liberation Sans"/>
                      </a:endParaRPr>
                    </a:p>
                  </a:txBody>
                  <a:tcPr marL="4778" marR="4778" marT="4778" marB="0" anchor="ctr"/>
                </a:tc>
                <a:tc>
                  <a:txBody>
                    <a:bodyPr/>
                    <a:lstStyle/>
                    <a:p>
                      <a:pPr algn="l" fontAlgn="ctr"/>
                      <a:r>
                        <a:rPr lang="en-US" sz="1400" u="none" strike="noStrike" dirty="0">
                          <a:effectLst/>
                        </a:rPr>
                        <a:t>When a so-called product is produced by a producer thread, producer increments this semaphore by one to wake up another consumer thread waiting for a product to consume. As long as there is a product in the buffer and unless the upper limit is reached, consumers will keep consuming products.</a:t>
                      </a:r>
                      <a:endParaRPr lang="en-US" sz="1400" b="0" i="0" u="none" strike="noStrike" dirty="0">
                        <a:solidFill>
                          <a:srgbClr val="000000"/>
                        </a:solidFill>
                        <a:effectLst/>
                        <a:latin typeface="Liberation Sans"/>
                      </a:endParaRPr>
                    </a:p>
                  </a:txBody>
                  <a:tcPr marL="4778" marR="4778" marT="4778" marB="0" anchor="ctr"/>
                </a:tc>
                <a:extLst>
                  <a:ext uri="{0D108BD9-81ED-4DB2-BD59-A6C34878D82A}">
                    <a16:rowId xmlns:a16="http://schemas.microsoft.com/office/drawing/2014/main" val="2389782531"/>
                  </a:ext>
                </a:extLst>
              </a:tr>
              <a:tr h="929006">
                <a:tc>
                  <a:txBody>
                    <a:bodyPr/>
                    <a:lstStyle/>
                    <a:p>
                      <a:pPr algn="ctr" fontAlgn="ctr"/>
                      <a:r>
                        <a:rPr lang="en-US" sz="1800" b="1" u="none" strike="noStrike" dirty="0" err="1">
                          <a:effectLst/>
                        </a:rPr>
                        <a:t>sem_t</a:t>
                      </a:r>
                      <a:r>
                        <a:rPr lang="en-US" sz="1800" b="1" u="none" strike="noStrike" dirty="0">
                          <a:effectLst/>
                        </a:rPr>
                        <a:t> </a:t>
                      </a:r>
                      <a:r>
                        <a:rPr lang="en-US" sz="1800" b="1" u="none" strike="noStrike" dirty="0" err="1">
                          <a:effectLst/>
                        </a:rPr>
                        <a:t>mutex</a:t>
                      </a:r>
                      <a:endParaRPr lang="en-US" sz="1800" b="1" i="0" u="none" strike="noStrike" dirty="0">
                        <a:solidFill>
                          <a:srgbClr val="000000"/>
                        </a:solidFill>
                        <a:effectLst/>
                        <a:latin typeface="Liberation Sans"/>
                      </a:endParaRPr>
                    </a:p>
                  </a:txBody>
                  <a:tcPr marL="4778" marR="4778" marT="4778" marB="0" anchor="ctr"/>
                </a:tc>
                <a:tc>
                  <a:txBody>
                    <a:bodyPr/>
                    <a:lstStyle/>
                    <a:p>
                      <a:pPr algn="l" fontAlgn="ctr"/>
                      <a:r>
                        <a:rPr lang="en-US" sz="1400" u="none" strike="noStrike" dirty="0">
                          <a:effectLst/>
                        </a:rPr>
                        <a:t>Used in semaphore implementation to prevent race conditions among producer and consumer threads, also between producer and consumer threads when either of the two wants to make changes about in, out or buffer variables.</a:t>
                      </a:r>
                      <a:endParaRPr lang="en-US" sz="1400" b="0" i="0" u="none" strike="noStrike" dirty="0">
                        <a:solidFill>
                          <a:srgbClr val="000000"/>
                        </a:solidFill>
                        <a:effectLst/>
                        <a:latin typeface="Liberation Sans"/>
                      </a:endParaRPr>
                    </a:p>
                  </a:txBody>
                  <a:tcPr marL="4778" marR="4778" marT="4778" marB="0" anchor="ctr"/>
                </a:tc>
                <a:extLst>
                  <a:ext uri="{0D108BD9-81ED-4DB2-BD59-A6C34878D82A}">
                    <a16:rowId xmlns:a16="http://schemas.microsoft.com/office/drawing/2014/main" val="452439539"/>
                  </a:ext>
                </a:extLst>
              </a:tr>
              <a:tr h="549727">
                <a:tc>
                  <a:txBody>
                    <a:bodyPr/>
                    <a:lstStyle/>
                    <a:p>
                      <a:pPr algn="ctr" fontAlgn="ctr"/>
                      <a:r>
                        <a:rPr lang="en-US" sz="1800" b="1" u="none" strike="noStrike" dirty="0" err="1">
                          <a:effectLst/>
                        </a:rPr>
                        <a:t>int</a:t>
                      </a:r>
                      <a:r>
                        <a:rPr lang="en-US" sz="1800" b="1" u="none" strike="noStrike" dirty="0">
                          <a:effectLst/>
                        </a:rPr>
                        <a:t> </a:t>
                      </a:r>
                      <a:r>
                        <a:rPr lang="en-US" sz="1800" b="1" u="none" strike="noStrike" dirty="0" err="1">
                          <a:effectLst/>
                        </a:rPr>
                        <a:t>p_shared_value</a:t>
                      </a:r>
                      <a:endParaRPr lang="en-US" sz="1800" b="1" i="0" u="none" strike="noStrike" dirty="0">
                        <a:solidFill>
                          <a:srgbClr val="000000"/>
                        </a:solidFill>
                        <a:effectLst/>
                        <a:latin typeface="Liberation Sans"/>
                      </a:endParaRPr>
                    </a:p>
                  </a:txBody>
                  <a:tcPr marL="4778" marR="4778" marT="4778" marB="0" anchor="ctr"/>
                </a:tc>
                <a:tc>
                  <a:txBody>
                    <a:bodyPr/>
                    <a:lstStyle/>
                    <a:p>
                      <a:pPr algn="l" fontAlgn="ctr"/>
                      <a:r>
                        <a:rPr lang="en-US" sz="1400" u="none" strike="noStrike" dirty="0">
                          <a:effectLst/>
                        </a:rPr>
                        <a:t>This value is inserted in the buffer as a product and then incremented by one by a producer thread.</a:t>
                      </a:r>
                      <a:endParaRPr lang="en-US" sz="1400" b="0" i="0" u="none" strike="noStrike" dirty="0">
                        <a:solidFill>
                          <a:srgbClr val="000000"/>
                        </a:solidFill>
                        <a:effectLst/>
                        <a:latin typeface="Liberation Sans"/>
                      </a:endParaRPr>
                    </a:p>
                  </a:txBody>
                  <a:tcPr marL="4778" marR="4778" marT="4778" marB="0" anchor="ctr"/>
                </a:tc>
                <a:extLst>
                  <a:ext uri="{0D108BD9-81ED-4DB2-BD59-A6C34878D82A}">
                    <a16:rowId xmlns:a16="http://schemas.microsoft.com/office/drawing/2014/main" val="218189428"/>
                  </a:ext>
                </a:extLst>
              </a:tr>
              <a:tr h="583796">
                <a:tc>
                  <a:txBody>
                    <a:bodyPr/>
                    <a:lstStyle/>
                    <a:p>
                      <a:pPr algn="ctr" fontAlgn="ctr"/>
                      <a:r>
                        <a:rPr lang="en-US" sz="1800" b="1" u="none" strike="noStrike" dirty="0" err="1">
                          <a:effectLst/>
                        </a:rPr>
                        <a:t>int</a:t>
                      </a:r>
                      <a:r>
                        <a:rPr lang="en-US" sz="1800" b="1" u="none" strike="noStrike" dirty="0">
                          <a:effectLst/>
                        </a:rPr>
                        <a:t>* buffer</a:t>
                      </a:r>
                      <a:endParaRPr lang="en-US" sz="1800" b="1" i="0" u="none" strike="noStrike" dirty="0">
                        <a:solidFill>
                          <a:srgbClr val="000000"/>
                        </a:solidFill>
                        <a:effectLst/>
                        <a:latin typeface="Liberation Sans"/>
                      </a:endParaRPr>
                    </a:p>
                  </a:txBody>
                  <a:tcPr marL="4778" marR="4778" marT="4778" marB="0" anchor="ctr"/>
                </a:tc>
                <a:tc>
                  <a:txBody>
                    <a:bodyPr/>
                    <a:lstStyle/>
                    <a:p>
                      <a:pPr algn="l" fontAlgn="ctr"/>
                      <a:r>
                        <a:rPr lang="en-US" sz="1400" u="none" strike="noStrike" dirty="0">
                          <a:effectLst/>
                        </a:rPr>
                        <a:t>Buffer is where the products are placed into or taken from, shared between all producers and consumers.</a:t>
                      </a:r>
                      <a:endParaRPr lang="en-US" sz="1400" b="0" i="0" u="none" strike="noStrike" dirty="0">
                        <a:solidFill>
                          <a:srgbClr val="000000"/>
                        </a:solidFill>
                        <a:effectLst/>
                        <a:latin typeface="Liberation Sans"/>
                      </a:endParaRPr>
                    </a:p>
                  </a:txBody>
                  <a:tcPr marL="4778" marR="4778" marT="4778" marB="0" anchor="ctr"/>
                </a:tc>
                <a:extLst>
                  <a:ext uri="{0D108BD9-81ED-4DB2-BD59-A6C34878D82A}">
                    <a16:rowId xmlns:a16="http://schemas.microsoft.com/office/drawing/2014/main" val="3019876514"/>
                  </a:ext>
                </a:extLst>
              </a:tr>
              <a:tr h="583796">
                <a:tc>
                  <a:txBody>
                    <a:bodyPr/>
                    <a:lstStyle/>
                    <a:p>
                      <a:pPr algn="ctr" fontAlgn="ctr"/>
                      <a:r>
                        <a:rPr lang="en-US" sz="1800" b="1" u="none" strike="noStrike" dirty="0" err="1">
                          <a:effectLst/>
                        </a:rPr>
                        <a:t>int</a:t>
                      </a:r>
                      <a:r>
                        <a:rPr lang="en-US" sz="1800" b="1" u="none" strike="noStrike" dirty="0">
                          <a:effectLst/>
                        </a:rPr>
                        <a:t> in</a:t>
                      </a:r>
                      <a:endParaRPr lang="en-US" sz="1800" b="1" i="0" u="none" strike="noStrike" dirty="0">
                        <a:solidFill>
                          <a:srgbClr val="000000"/>
                        </a:solidFill>
                        <a:effectLst/>
                        <a:latin typeface="Liberation Sans"/>
                      </a:endParaRPr>
                    </a:p>
                  </a:txBody>
                  <a:tcPr marL="4778" marR="4778" marT="4778" marB="0" anchor="ctr"/>
                </a:tc>
                <a:tc>
                  <a:txBody>
                    <a:bodyPr/>
                    <a:lstStyle/>
                    <a:p>
                      <a:pPr algn="l" fontAlgn="ctr"/>
                      <a:r>
                        <a:rPr lang="en-US" sz="1400" u="none" strike="noStrike" dirty="0">
                          <a:effectLst/>
                        </a:rPr>
                        <a:t>This variable points to the index of first empty place in the buffer and shared between producer threads.</a:t>
                      </a:r>
                      <a:endParaRPr lang="en-US" sz="1400" b="0" i="0" u="none" strike="noStrike" dirty="0">
                        <a:solidFill>
                          <a:srgbClr val="000000"/>
                        </a:solidFill>
                        <a:effectLst/>
                        <a:latin typeface="Liberation Sans"/>
                      </a:endParaRPr>
                    </a:p>
                  </a:txBody>
                  <a:tcPr marL="4778" marR="4778" marT="4778" marB="0" anchor="ctr"/>
                </a:tc>
                <a:extLst>
                  <a:ext uri="{0D108BD9-81ED-4DB2-BD59-A6C34878D82A}">
                    <a16:rowId xmlns:a16="http://schemas.microsoft.com/office/drawing/2014/main" val="2557201693"/>
                  </a:ext>
                </a:extLst>
              </a:tr>
              <a:tr h="583796">
                <a:tc>
                  <a:txBody>
                    <a:bodyPr/>
                    <a:lstStyle/>
                    <a:p>
                      <a:pPr algn="ctr" fontAlgn="ctr"/>
                      <a:r>
                        <a:rPr lang="en-US" sz="1800" b="1" u="none" strike="noStrike" dirty="0" err="1">
                          <a:effectLst/>
                        </a:rPr>
                        <a:t>int</a:t>
                      </a:r>
                      <a:r>
                        <a:rPr lang="en-US" sz="1800" b="1" u="none" strike="noStrike" dirty="0">
                          <a:effectLst/>
                        </a:rPr>
                        <a:t> out</a:t>
                      </a:r>
                      <a:endParaRPr lang="en-US" sz="1800" b="1" i="0" u="none" strike="noStrike" dirty="0">
                        <a:solidFill>
                          <a:srgbClr val="000000"/>
                        </a:solidFill>
                        <a:effectLst/>
                        <a:latin typeface="Liberation Sans"/>
                      </a:endParaRPr>
                    </a:p>
                  </a:txBody>
                  <a:tcPr marL="4778" marR="4778" marT="4778" marB="0" anchor="ctr"/>
                </a:tc>
                <a:tc>
                  <a:txBody>
                    <a:bodyPr/>
                    <a:lstStyle/>
                    <a:p>
                      <a:pPr algn="l" fontAlgn="ctr"/>
                      <a:r>
                        <a:rPr lang="en-US" sz="1400" u="none" strike="noStrike" dirty="0">
                          <a:effectLst/>
                        </a:rPr>
                        <a:t>This variable points to the index of first place with the product to be consumed and shared between consumer threads.</a:t>
                      </a:r>
                      <a:endParaRPr lang="en-US" sz="1400" b="0" i="0" u="none" strike="noStrike" dirty="0">
                        <a:solidFill>
                          <a:srgbClr val="000000"/>
                        </a:solidFill>
                        <a:effectLst/>
                        <a:latin typeface="Liberation Sans"/>
                      </a:endParaRPr>
                    </a:p>
                  </a:txBody>
                  <a:tcPr marL="4778" marR="4778" marT="4778" marB="0" anchor="ctr"/>
                </a:tc>
                <a:extLst>
                  <a:ext uri="{0D108BD9-81ED-4DB2-BD59-A6C34878D82A}">
                    <a16:rowId xmlns:a16="http://schemas.microsoft.com/office/drawing/2014/main" val="55206774"/>
                  </a:ext>
                </a:extLst>
              </a:tr>
            </a:tbl>
          </a:graphicData>
        </a:graphic>
      </p:graphicFrame>
    </p:spTree>
    <p:extLst>
      <p:ext uri="{BB962C8B-B14F-4D97-AF65-F5344CB8AC3E}">
        <p14:creationId xmlns:p14="http://schemas.microsoft.com/office/powerpoint/2010/main" val="101296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Conclusion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16036" y="1252025"/>
            <a:ext cx="9959927" cy="1200329"/>
          </a:xfrm>
          <a:prstGeom prst="rect">
            <a:avLst/>
          </a:prstGeom>
        </p:spPr>
        <p:txBody>
          <a:bodyPr wrap="square">
            <a:spAutoFit/>
          </a:bodyPr>
          <a:lstStyle/>
          <a:p>
            <a:r>
              <a:rPr lang="en-US" kern="150" dirty="0">
                <a:latin typeface="Liberation Serif"/>
                <a:ea typeface="Noto Serif CJK SC"/>
                <a:cs typeface="Lohit Devanagari"/>
              </a:rPr>
              <a:t>As seen from the average run time comparison table, a spin lock might come in handy when the code block in critical section runs quicker, in other words, when we plan to hold the lock for a really short interval of time. That way we can get rid of the overhead of putting  the thread to sleep using semaphore.</a:t>
            </a:r>
          </a:p>
        </p:txBody>
      </p:sp>
    </p:spTree>
    <p:extLst>
      <p:ext uri="{BB962C8B-B14F-4D97-AF65-F5344CB8AC3E}">
        <p14:creationId xmlns:p14="http://schemas.microsoft.com/office/powerpoint/2010/main" val="329971519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592</Words>
  <Application>Microsoft Office PowerPoint</Application>
  <PresentationFormat>Widescreen</PresentationFormat>
  <Paragraphs>189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Century Gothic</vt:lpstr>
      <vt:lpstr>Liberation Sans</vt:lpstr>
      <vt:lpstr>Liberation Serif</vt:lpstr>
      <vt:lpstr>Lohit Devanagari</vt:lpstr>
      <vt:lpstr>Noto Serif CJK SC</vt:lpstr>
      <vt:lpstr>Segoe UI Light</vt:lpstr>
      <vt:lpstr>Office Theme</vt:lpstr>
      <vt:lpstr>Producer-Consumer Problem Presentation</vt:lpstr>
      <vt:lpstr>Buffer Size &amp; Run Time Comparison</vt:lpstr>
      <vt:lpstr>PowerPoint Presentation</vt:lpstr>
      <vt:lpstr>PowerPoint Presentation</vt:lpstr>
      <vt:lpstr>PowerPoint Presentation</vt:lpstr>
      <vt:lpstr>Project analysis slide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2018-12-04T10:25:35Z</dcterms:created>
  <dcterms:modified xsi:type="dcterms:W3CDTF">2018-12-07T06:07:39Z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