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6F7DC-0B49-7D44-B74F-FFFD69AC12D3}" v="51" dt="2024-03-17T22:06:16.714"/>
    <p1510:client id="{B266982E-8017-BD45-A68D-E0BB4EB4C489}" v="5" dt="2024-03-17T22:27:21.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VD" userId="a3c134322d4ead83" providerId="LiveId" clId="{8036F7DC-0B49-7D44-B74F-FFFD69AC12D3}"/>
    <pc:docChg chg="undo custSel delSld modSld modShowInfo">
      <pc:chgData name="Deepak VD" userId="a3c134322d4ead83" providerId="LiveId" clId="{8036F7DC-0B49-7D44-B74F-FFFD69AC12D3}" dt="2024-03-17T22:08:14.434" v="127" actId="1076"/>
      <pc:docMkLst>
        <pc:docMk/>
      </pc:docMkLst>
      <pc:sldChg chg="addSp delSp modSp mod modTransition modAnim modNotesTx">
        <pc:chgData name="Deepak VD" userId="a3c134322d4ead83" providerId="LiveId" clId="{8036F7DC-0B49-7D44-B74F-FFFD69AC12D3}" dt="2024-03-17T22:08:07.987" v="126" actId="1076"/>
        <pc:sldMkLst>
          <pc:docMk/>
          <pc:sldMk cId="3991311963" sldId="256"/>
        </pc:sldMkLst>
        <pc:picChg chg="add del mod">
          <ac:chgData name="Deepak VD" userId="a3c134322d4ead83" providerId="LiveId" clId="{8036F7DC-0B49-7D44-B74F-FFFD69AC12D3}" dt="2024-03-17T21:52:31.068" v="36"/>
          <ac:picMkLst>
            <pc:docMk/>
            <pc:sldMk cId="3991311963" sldId="256"/>
            <ac:picMk id="7" creationId="{5C0D2B13-1BFE-2DE6-698E-CFB9B71123F6}"/>
          </ac:picMkLst>
        </pc:picChg>
        <pc:picChg chg="add del mod">
          <ac:chgData name="Deepak VD" userId="a3c134322d4ead83" providerId="LiveId" clId="{8036F7DC-0B49-7D44-B74F-FFFD69AC12D3}" dt="2024-03-17T21:59:00.984" v="102"/>
          <ac:picMkLst>
            <pc:docMk/>
            <pc:sldMk cId="3991311963" sldId="256"/>
            <ac:picMk id="13" creationId="{27922B6F-29AD-C7B0-2C2A-9A4D3A4E7F93}"/>
          </ac:picMkLst>
        </pc:picChg>
        <pc:picChg chg="add mod">
          <ac:chgData name="Deepak VD" userId="a3c134322d4ead83" providerId="LiveId" clId="{8036F7DC-0B49-7D44-B74F-FFFD69AC12D3}" dt="2024-03-17T22:08:07.987" v="126" actId="1076"/>
          <ac:picMkLst>
            <pc:docMk/>
            <pc:sldMk cId="3991311963" sldId="256"/>
            <ac:picMk id="16" creationId="{4D485C1C-B214-D3EB-E360-50FC4BF61EAB}"/>
          </ac:picMkLst>
        </pc:picChg>
      </pc:sldChg>
      <pc:sldChg chg="addSp delSp modSp mod modTransition modAnim modNotesTx">
        <pc:chgData name="Deepak VD" userId="a3c134322d4ead83" providerId="LiveId" clId="{8036F7DC-0B49-7D44-B74F-FFFD69AC12D3}" dt="2024-03-17T22:08:01.472" v="124" actId="1076"/>
        <pc:sldMkLst>
          <pc:docMk/>
          <pc:sldMk cId="511677603" sldId="257"/>
        </pc:sldMkLst>
        <pc:picChg chg="add del mod">
          <ac:chgData name="Deepak VD" userId="a3c134322d4ead83" providerId="LiveId" clId="{8036F7DC-0B49-7D44-B74F-FFFD69AC12D3}" dt="2024-03-17T21:52:31.068" v="36"/>
          <ac:picMkLst>
            <pc:docMk/>
            <pc:sldMk cId="511677603" sldId="257"/>
            <ac:picMk id="6" creationId="{F4F84DE7-D666-B5A5-8FE6-977198ECD473}"/>
          </ac:picMkLst>
        </pc:picChg>
        <pc:picChg chg="add del mod">
          <ac:chgData name="Deepak VD" userId="a3c134322d4ead83" providerId="LiveId" clId="{8036F7DC-0B49-7D44-B74F-FFFD69AC12D3}" dt="2024-03-17T21:59:00.984" v="102"/>
          <ac:picMkLst>
            <pc:docMk/>
            <pc:sldMk cId="511677603" sldId="257"/>
            <ac:picMk id="10" creationId="{ADF10ED5-1E7C-137B-F972-DFE2EF0D9DF4}"/>
          </ac:picMkLst>
        </pc:picChg>
        <pc:picChg chg="add mod">
          <ac:chgData name="Deepak VD" userId="a3c134322d4ead83" providerId="LiveId" clId="{8036F7DC-0B49-7D44-B74F-FFFD69AC12D3}" dt="2024-03-17T22:08:01.472" v="124" actId="1076"/>
          <ac:picMkLst>
            <pc:docMk/>
            <pc:sldMk cId="511677603" sldId="257"/>
            <ac:picMk id="13" creationId="{CAD58D8F-CE00-EEEF-EF71-7E169B5774B3}"/>
          </ac:picMkLst>
        </pc:picChg>
      </pc:sldChg>
      <pc:sldChg chg="del">
        <pc:chgData name="Deepak VD" userId="a3c134322d4ead83" providerId="LiveId" clId="{8036F7DC-0B49-7D44-B74F-FFFD69AC12D3}" dt="2024-03-17T21:44:17.816" v="4" actId="2696"/>
        <pc:sldMkLst>
          <pc:docMk/>
          <pc:sldMk cId="547669043" sldId="258"/>
        </pc:sldMkLst>
      </pc:sldChg>
      <pc:sldChg chg="addSp delSp modSp mod modTransition modAnim modNotesTx">
        <pc:chgData name="Deepak VD" userId="a3c134322d4ead83" providerId="LiveId" clId="{8036F7DC-0B49-7D44-B74F-FFFD69AC12D3}" dt="2024-03-17T22:08:00.628" v="123" actId="1076"/>
        <pc:sldMkLst>
          <pc:docMk/>
          <pc:sldMk cId="201244102" sldId="259"/>
        </pc:sldMkLst>
        <pc:picChg chg="add del mod">
          <ac:chgData name="Deepak VD" userId="a3c134322d4ead83" providerId="LiveId" clId="{8036F7DC-0B49-7D44-B74F-FFFD69AC12D3}" dt="2024-03-17T21:52:31.068" v="36"/>
          <ac:picMkLst>
            <pc:docMk/>
            <pc:sldMk cId="201244102" sldId="259"/>
            <ac:picMk id="6" creationId="{5B41BB95-FF61-A8A4-CF3B-349B0C8670C8}"/>
          </ac:picMkLst>
        </pc:picChg>
        <pc:picChg chg="add del mod">
          <ac:chgData name="Deepak VD" userId="a3c134322d4ead83" providerId="LiveId" clId="{8036F7DC-0B49-7D44-B74F-FFFD69AC12D3}" dt="2024-03-17T21:59:00.984" v="102"/>
          <ac:picMkLst>
            <pc:docMk/>
            <pc:sldMk cId="201244102" sldId="259"/>
            <ac:picMk id="10" creationId="{E110DE40-5CF1-BA5A-A1C9-845E56AAD075}"/>
          </ac:picMkLst>
        </pc:picChg>
        <pc:picChg chg="add mod">
          <ac:chgData name="Deepak VD" userId="a3c134322d4ead83" providerId="LiveId" clId="{8036F7DC-0B49-7D44-B74F-FFFD69AC12D3}" dt="2024-03-17T22:08:00.628" v="123" actId="1076"/>
          <ac:picMkLst>
            <pc:docMk/>
            <pc:sldMk cId="201244102" sldId="259"/>
            <ac:picMk id="12" creationId="{9A87C87A-5331-6D0E-237E-D9944989D190}"/>
          </ac:picMkLst>
        </pc:picChg>
      </pc:sldChg>
      <pc:sldChg chg="addSp delSp modSp mod modTransition modAnim modNotesTx">
        <pc:chgData name="Deepak VD" userId="a3c134322d4ead83" providerId="LiveId" clId="{8036F7DC-0B49-7D44-B74F-FFFD69AC12D3}" dt="2024-03-17T22:07:59.921" v="122" actId="1076"/>
        <pc:sldMkLst>
          <pc:docMk/>
          <pc:sldMk cId="981428185" sldId="260"/>
        </pc:sldMkLst>
        <pc:picChg chg="add del mod">
          <ac:chgData name="Deepak VD" userId="a3c134322d4ead83" providerId="LiveId" clId="{8036F7DC-0B49-7D44-B74F-FFFD69AC12D3}" dt="2024-03-17T21:52:31.068" v="36"/>
          <ac:picMkLst>
            <pc:docMk/>
            <pc:sldMk cId="981428185" sldId="260"/>
            <ac:picMk id="5" creationId="{4F468EBC-0F9D-B616-72F5-3166E53249A2}"/>
          </ac:picMkLst>
        </pc:picChg>
        <pc:picChg chg="add del mod">
          <ac:chgData name="Deepak VD" userId="a3c134322d4ead83" providerId="LiveId" clId="{8036F7DC-0B49-7D44-B74F-FFFD69AC12D3}" dt="2024-03-17T21:59:00.984" v="102"/>
          <ac:picMkLst>
            <pc:docMk/>
            <pc:sldMk cId="981428185" sldId="260"/>
            <ac:picMk id="10" creationId="{A703E20B-3016-6546-4CA5-BEC3111DBD6E}"/>
          </ac:picMkLst>
        </pc:picChg>
        <pc:picChg chg="add mod">
          <ac:chgData name="Deepak VD" userId="a3c134322d4ead83" providerId="LiveId" clId="{8036F7DC-0B49-7D44-B74F-FFFD69AC12D3}" dt="2024-03-17T22:07:59.921" v="122" actId="1076"/>
          <ac:picMkLst>
            <pc:docMk/>
            <pc:sldMk cId="981428185" sldId="260"/>
            <ac:picMk id="12" creationId="{93DB2DB8-F0E5-1B07-8280-7AE3EFDAFDDC}"/>
          </ac:picMkLst>
        </pc:picChg>
      </pc:sldChg>
      <pc:sldChg chg="addSp delSp modSp mod modTransition modAnim modNotesTx">
        <pc:chgData name="Deepak VD" userId="a3c134322d4ead83" providerId="LiveId" clId="{8036F7DC-0B49-7D44-B74F-FFFD69AC12D3}" dt="2024-03-17T22:08:14.434" v="127" actId="1076"/>
        <pc:sldMkLst>
          <pc:docMk/>
          <pc:sldMk cId="2135215132" sldId="261"/>
        </pc:sldMkLst>
        <pc:picChg chg="add del mod">
          <ac:chgData name="Deepak VD" userId="a3c134322d4ead83" providerId="LiveId" clId="{8036F7DC-0B49-7D44-B74F-FFFD69AC12D3}" dt="2024-03-17T21:52:31.068" v="36"/>
          <ac:picMkLst>
            <pc:docMk/>
            <pc:sldMk cId="2135215132" sldId="261"/>
            <ac:picMk id="5" creationId="{AE36EE3C-41B3-E9AF-7BF1-DEF9201DA75F}"/>
          </ac:picMkLst>
        </pc:picChg>
        <pc:picChg chg="add del mod">
          <ac:chgData name="Deepak VD" userId="a3c134322d4ead83" providerId="LiveId" clId="{8036F7DC-0B49-7D44-B74F-FFFD69AC12D3}" dt="2024-03-17T21:59:00.984" v="102"/>
          <ac:picMkLst>
            <pc:docMk/>
            <pc:sldMk cId="2135215132" sldId="261"/>
            <ac:picMk id="9" creationId="{B8FCB2D7-17B2-AA0C-538C-B31741180123}"/>
          </ac:picMkLst>
        </pc:picChg>
        <pc:picChg chg="add mod">
          <ac:chgData name="Deepak VD" userId="a3c134322d4ead83" providerId="LiveId" clId="{8036F7DC-0B49-7D44-B74F-FFFD69AC12D3}" dt="2024-03-17T22:08:14.434" v="127" actId="1076"/>
          <ac:picMkLst>
            <pc:docMk/>
            <pc:sldMk cId="2135215132" sldId="261"/>
            <ac:picMk id="11" creationId="{0D468083-E449-C1A2-76AE-7B33B8439CE1}"/>
          </ac:picMkLst>
        </pc:picChg>
      </pc:sldChg>
      <pc:sldChg chg="addSp modSp mod modTransition modAnim modNotesTx">
        <pc:chgData name="Deepak VD" userId="a3c134322d4ead83" providerId="LiveId" clId="{8036F7DC-0B49-7D44-B74F-FFFD69AC12D3}" dt="2024-03-17T22:07:57.986" v="119" actId="1076"/>
        <pc:sldMkLst>
          <pc:docMk/>
          <pc:sldMk cId="3136224997" sldId="262"/>
        </pc:sldMkLst>
        <pc:picChg chg="add mod">
          <ac:chgData name="Deepak VD" userId="a3c134322d4ead83" providerId="LiveId" clId="{8036F7DC-0B49-7D44-B74F-FFFD69AC12D3}" dt="2024-03-17T22:07:57.986" v="119" actId="1076"/>
          <ac:picMkLst>
            <pc:docMk/>
            <pc:sldMk cId="3136224997" sldId="262"/>
            <ac:picMk id="7" creationId="{A537CB3D-D0E7-0B9A-2E55-09C248724EC7}"/>
          </ac:picMkLst>
        </pc:picChg>
      </pc:sldChg>
      <pc:sldChg chg="addSp modSp mod modTransition modAnim modNotesTx">
        <pc:chgData name="Deepak VD" userId="a3c134322d4ead83" providerId="LiveId" clId="{8036F7DC-0B49-7D44-B74F-FFFD69AC12D3}" dt="2024-03-17T22:07:55.095" v="117" actId="1076"/>
        <pc:sldMkLst>
          <pc:docMk/>
          <pc:sldMk cId="3823385734" sldId="263"/>
        </pc:sldMkLst>
        <pc:picChg chg="add mod">
          <ac:chgData name="Deepak VD" userId="a3c134322d4ead83" providerId="LiveId" clId="{8036F7DC-0B49-7D44-B74F-FFFD69AC12D3}" dt="2024-03-17T22:07:55.095" v="117" actId="1076"/>
          <ac:picMkLst>
            <pc:docMk/>
            <pc:sldMk cId="3823385734" sldId="263"/>
            <ac:picMk id="7" creationId="{755BC2A6-0AF2-FC50-FA19-C17CAAC6C3C6}"/>
          </ac:picMkLst>
        </pc:picChg>
      </pc:sldChg>
      <pc:sldChg chg="addSp modSp modTransition modAnim modNotesTx">
        <pc:chgData name="Deepak VD" userId="a3c134322d4ead83" providerId="LiveId" clId="{8036F7DC-0B49-7D44-B74F-FFFD69AC12D3}" dt="2024-03-17T22:06:16.712" v="106"/>
        <pc:sldMkLst>
          <pc:docMk/>
          <pc:sldMk cId="1300756298" sldId="264"/>
        </pc:sldMkLst>
        <pc:picChg chg="add mod">
          <ac:chgData name="Deepak VD" userId="a3c134322d4ead83" providerId="LiveId" clId="{8036F7DC-0B49-7D44-B74F-FFFD69AC12D3}" dt="2024-03-17T22:06:16.712" v="106"/>
          <ac:picMkLst>
            <pc:docMk/>
            <pc:sldMk cId="1300756298" sldId="264"/>
            <ac:picMk id="8" creationId="{0C638D66-9F1D-9070-02E7-2D2C2A4707AD}"/>
          </ac:picMkLst>
        </pc:picChg>
      </pc:sldChg>
      <pc:sldChg chg="addSp modSp modTransition modAnim modNotesTx">
        <pc:chgData name="Deepak VD" userId="a3c134322d4ead83" providerId="LiveId" clId="{8036F7DC-0B49-7D44-B74F-FFFD69AC12D3}" dt="2024-03-17T22:06:16.712" v="106"/>
        <pc:sldMkLst>
          <pc:docMk/>
          <pc:sldMk cId="4123213070" sldId="265"/>
        </pc:sldMkLst>
        <pc:picChg chg="add mod">
          <ac:chgData name="Deepak VD" userId="a3c134322d4ead83" providerId="LiveId" clId="{8036F7DC-0B49-7D44-B74F-FFFD69AC12D3}" dt="2024-03-17T22:06:16.712" v="106"/>
          <ac:picMkLst>
            <pc:docMk/>
            <pc:sldMk cId="4123213070" sldId="265"/>
            <ac:picMk id="7" creationId="{87F38C44-0FCB-DBB5-08E0-B8F2DB614BFF}"/>
          </ac:picMkLst>
        </pc:picChg>
      </pc:sldChg>
      <pc:sldChg chg="addSp modSp modTransition modAnim modNotesTx">
        <pc:chgData name="Deepak VD" userId="a3c134322d4ead83" providerId="LiveId" clId="{8036F7DC-0B49-7D44-B74F-FFFD69AC12D3}" dt="2024-03-17T22:06:16.712" v="106"/>
        <pc:sldMkLst>
          <pc:docMk/>
          <pc:sldMk cId="3451648368" sldId="266"/>
        </pc:sldMkLst>
        <pc:picChg chg="add mod">
          <ac:chgData name="Deepak VD" userId="a3c134322d4ead83" providerId="LiveId" clId="{8036F7DC-0B49-7D44-B74F-FFFD69AC12D3}" dt="2024-03-17T22:06:16.712" v="106"/>
          <ac:picMkLst>
            <pc:docMk/>
            <pc:sldMk cId="3451648368" sldId="266"/>
            <ac:picMk id="7" creationId="{1E0C8F5E-6F46-C9B2-3C3B-02755C594B29}"/>
          </ac:picMkLst>
        </pc:picChg>
      </pc:sldChg>
      <pc:sldChg chg="addSp modSp modTransition modAnim modNotesTx">
        <pc:chgData name="Deepak VD" userId="a3c134322d4ead83" providerId="LiveId" clId="{8036F7DC-0B49-7D44-B74F-FFFD69AC12D3}" dt="2024-03-17T22:06:16.712" v="106"/>
        <pc:sldMkLst>
          <pc:docMk/>
          <pc:sldMk cId="4133287212" sldId="267"/>
        </pc:sldMkLst>
        <pc:picChg chg="add mod">
          <ac:chgData name="Deepak VD" userId="a3c134322d4ead83" providerId="LiveId" clId="{8036F7DC-0B49-7D44-B74F-FFFD69AC12D3}" dt="2024-03-17T22:06:16.712" v="106"/>
          <ac:picMkLst>
            <pc:docMk/>
            <pc:sldMk cId="4133287212" sldId="267"/>
            <ac:picMk id="6" creationId="{9BB021BB-6ABB-7D78-2136-F34A127E3701}"/>
          </ac:picMkLst>
        </pc:picChg>
      </pc:sldChg>
      <pc:sldChg chg="addSp modSp modTransition modAnim modNotesTx">
        <pc:chgData name="Deepak VD" userId="a3c134322d4ead83" providerId="LiveId" clId="{8036F7DC-0B49-7D44-B74F-FFFD69AC12D3}" dt="2024-03-17T22:06:16.712" v="106"/>
        <pc:sldMkLst>
          <pc:docMk/>
          <pc:sldMk cId="3555155920" sldId="268"/>
        </pc:sldMkLst>
        <pc:picChg chg="add mod">
          <ac:chgData name="Deepak VD" userId="a3c134322d4ead83" providerId="LiveId" clId="{8036F7DC-0B49-7D44-B74F-FFFD69AC12D3}" dt="2024-03-17T22:06:16.712" v="106"/>
          <ac:picMkLst>
            <pc:docMk/>
            <pc:sldMk cId="3555155920" sldId="268"/>
            <ac:picMk id="6" creationId="{2CD88EE7-00F6-47E2-2845-5389A3877523}"/>
          </ac:picMkLst>
        </pc:picChg>
      </pc:sldChg>
      <pc:sldChg chg="addSp modSp modTransition modAnim modNotesTx">
        <pc:chgData name="Deepak VD" userId="a3c134322d4ead83" providerId="LiveId" clId="{8036F7DC-0B49-7D44-B74F-FFFD69AC12D3}" dt="2024-03-17T22:06:16.712" v="106"/>
        <pc:sldMkLst>
          <pc:docMk/>
          <pc:sldMk cId="1896520198" sldId="269"/>
        </pc:sldMkLst>
        <pc:picChg chg="add mod">
          <ac:chgData name="Deepak VD" userId="a3c134322d4ead83" providerId="LiveId" clId="{8036F7DC-0B49-7D44-B74F-FFFD69AC12D3}" dt="2024-03-17T22:06:16.712" v="106"/>
          <ac:picMkLst>
            <pc:docMk/>
            <pc:sldMk cId="1896520198" sldId="269"/>
            <ac:picMk id="6" creationId="{E50C10ED-449D-B2E5-9287-FE9BD7C0CF91}"/>
          </ac:picMkLst>
        </pc:picChg>
      </pc:sldChg>
    </pc:docChg>
  </pc:docChgLst>
  <pc:docChgLst>
    <pc:chgData name="Deepak VD" userId="a3c134322d4ead83" providerId="LiveId" clId="{B266982E-8017-BD45-A68D-E0BB4EB4C489}"/>
    <pc:docChg chg="custSel modSld">
      <pc:chgData name="Deepak VD" userId="a3c134322d4ead83" providerId="LiveId" clId="{B266982E-8017-BD45-A68D-E0BB4EB4C489}" dt="2024-03-17T22:27:21.566" v="4" actId="478"/>
      <pc:docMkLst>
        <pc:docMk/>
      </pc:docMkLst>
      <pc:sldChg chg="delSp mod delAnim">
        <pc:chgData name="Deepak VD" userId="a3c134322d4ead83" providerId="LiveId" clId="{B266982E-8017-BD45-A68D-E0BB4EB4C489}" dt="2024-03-17T22:27:08.749" v="0" actId="478"/>
        <pc:sldMkLst>
          <pc:docMk/>
          <pc:sldMk cId="3991311963" sldId="256"/>
        </pc:sldMkLst>
        <pc:picChg chg="del">
          <ac:chgData name="Deepak VD" userId="a3c134322d4ead83" providerId="LiveId" clId="{B266982E-8017-BD45-A68D-E0BB4EB4C489}" dt="2024-03-17T22:27:08.749" v="0" actId="478"/>
          <ac:picMkLst>
            <pc:docMk/>
            <pc:sldMk cId="3991311963" sldId="256"/>
            <ac:picMk id="16" creationId="{4D485C1C-B214-D3EB-E360-50FC4BF61EAB}"/>
          </ac:picMkLst>
        </pc:picChg>
      </pc:sldChg>
      <pc:sldChg chg="delSp mod delAnim">
        <pc:chgData name="Deepak VD" userId="a3c134322d4ead83" providerId="LiveId" clId="{B266982E-8017-BD45-A68D-E0BB4EB4C489}" dt="2024-03-17T22:27:11.995" v="1" actId="478"/>
        <pc:sldMkLst>
          <pc:docMk/>
          <pc:sldMk cId="511677603" sldId="257"/>
        </pc:sldMkLst>
        <pc:picChg chg="del">
          <ac:chgData name="Deepak VD" userId="a3c134322d4ead83" providerId="LiveId" clId="{B266982E-8017-BD45-A68D-E0BB4EB4C489}" dt="2024-03-17T22:27:11.995" v="1" actId="478"/>
          <ac:picMkLst>
            <pc:docMk/>
            <pc:sldMk cId="511677603" sldId="257"/>
            <ac:picMk id="13" creationId="{CAD58D8F-CE00-EEEF-EF71-7E169B5774B3}"/>
          </ac:picMkLst>
        </pc:picChg>
      </pc:sldChg>
      <pc:sldChg chg="delSp mod delAnim">
        <pc:chgData name="Deepak VD" userId="a3c134322d4ead83" providerId="LiveId" clId="{B266982E-8017-BD45-A68D-E0BB4EB4C489}" dt="2024-03-17T22:27:15.519" v="2" actId="478"/>
        <pc:sldMkLst>
          <pc:docMk/>
          <pc:sldMk cId="201244102" sldId="259"/>
        </pc:sldMkLst>
        <pc:picChg chg="del">
          <ac:chgData name="Deepak VD" userId="a3c134322d4ead83" providerId="LiveId" clId="{B266982E-8017-BD45-A68D-E0BB4EB4C489}" dt="2024-03-17T22:27:15.519" v="2" actId="478"/>
          <ac:picMkLst>
            <pc:docMk/>
            <pc:sldMk cId="201244102" sldId="259"/>
            <ac:picMk id="12" creationId="{9A87C87A-5331-6D0E-237E-D9944989D190}"/>
          </ac:picMkLst>
        </pc:picChg>
      </pc:sldChg>
      <pc:sldChg chg="delSp mod delAnim">
        <pc:chgData name="Deepak VD" userId="a3c134322d4ead83" providerId="LiveId" clId="{B266982E-8017-BD45-A68D-E0BB4EB4C489}" dt="2024-03-17T22:27:18.364" v="3" actId="478"/>
        <pc:sldMkLst>
          <pc:docMk/>
          <pc:sldMk cId="981428185" sldId="260"/>
        </pc:sldMkLst>
        <pc:picChg chg="del">
          <ac:chgData name="Deepak VD" userId="a3c134322d4ead83" providerId="LiveId" clId="{B266982E-8017-BD45-A68D-E0BB4EB4C489}" dt="2024-03-17T22:27:18.364" v="3" actId="478"/>
          <ac:picMkLst>
            <pc:docMk/>
            <pc:sldMk cId="981428185" sldId="260"/>
            <ac:picMk id="12" creationId="{93DB2DB8-F0E5-1B07-8280-7AE3EFDAFDDC}"/>
          </ac:picMkLst>
        </pc:picChg>
      </pc:sldChg>
      <pc:sldChg chg="delSp mod delAnim">
        <pc:chgData name="Deepak VD" userId="a3c134322d4ead83" providerId="LiveId" clId="{B266982E-8017-BD45-A68D-E0BB4EB4C489}" dt="2024-03-17T22:27:21.566" v="4" actId="478"/>
        <pc:sldMkLst>
          <pc:docMk/>
          <pc:sldMk cId="2135215132" sldId="261"/>
        </pc:sldMkLst>
        <pc:picChg chg="del">
          <ac:chgData name="Deepak VD" userId="a3c134322d4ead83" providerId="LiveId" clId="{B266982E-8017-BD45-A68D-E0BB4EB4C489}" dt="2024-03-17T22:27:21.566" v="4" actId="478"/>
          <ac:picMkLst>
            <pc:docMk/>
            <pc:sldMk cId="2135215132" sldId="261"/>
            <ac:picMk id="11" creationId="{0D468083-E449-C1A2-76AE-7B33B8439C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CD07E-D2FC-EE49-BA3A-C54A06B417E3}"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2CBE-5FEC-5540-A83D-DB0C03EC4035}" type="slidenum">
              <a:rPr lang="en-US" smtClean="0"/>
              <a:t>‹#›</a:t>
            </a:fld>
            <a:endParaRPr lang="en-US"/>
          </a:p>
        </p:txBody>
      </p:sp>
    </p:spTree>
    <p:extLst>
      <p:ext uri="{BB962C8B-B14F-4D97-AF65-F5344CB8AC3E}">
        <p14:creationId xmlns:p14="http://schemas.microsoft.com/office/powerpoint/2010/main" val="283890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a:solidFill>
                  <a:srgbClr val="ECECEC"/>
                </a:solidFill>
                <a:effectLst/>
                <a:highlight>
                  <a:srgbClr val="212121"/>
                </a:highlight>
                <a:latin typeface="Söhne"/>
              </a:rPr>
              <a:t>Slide 1: Title Slide</a:t>
            </a:r>
            <a:r>
              <a:rPr lang="en-IN" b="0" i="0">
                <a:solidFill>
                  <a:srgbClr val="ECECEC"/>
                </a:solidFill>
                <a:effectLst/>
                <a:highlight>
                  <a:srgbClr val="212121"/>
                </a:highlight>
                <a:latin typeface="Söhne"/>
              </a:rPr>
              <a:t> "Hello, everyone! I'm Deepak Desale, and today I'm excited to share with you our project on Predicting Loan Repayment using Machine Learning. Let's dive into how we tackled this important financial challenge."</a:t>
            </a:r>
          </a:p>
          <a:p>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1</a:t>
            </a:fld>
            <a:endParaRPr lang="en-US"/>
          </a:p>
        </p:txBody>
      </p:sp>
    </p:spTree>
    <p:extLst>
      <p:ext uri="{BB962C8B-B14F-4D97-AF65-F5344CB8AC3E}">
        <p14:creationId xmlns:p14="http://schemas.microsoft.com/office/powerpoint/2010/main" val="3681067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10: Conclusions and Future Work</a:t>
            </a:r>
            <a:r>
              <a:rPr lang="en-IN" b="0" i="0">
                <a:solidFill>
                  <a:srgbClr val="ECECEC"/>
                </a:solidFill>
                <a:effectLst/>
                <a:highlight>
                  <a:srgbClr val="212121"/>
                </a:highlight>
                <a:latin typeface="Söhne"/>
              </a:rPr>
              <a:t> "In summary, our project not only developed a predictive model but also provided insights into crucial factors affecting loan repayment. Looking ahead, we plan to explore additional data sources and refine our model further."</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10</a:t>
            </a:fld>
            <a:endParaRPr lang="en-US"/>
          </a:p>
        </p:txBody>
      </p:sp>
    </p:spTree>
    <p:extLst>
      <p:ext uri="{BB962C8B-B14F-4D97-AF65-F5344CB8AC3E}">
        <p14:creationId xmlns:p14="http://schemas.microsoft.com/office/powerpoint/2010/main" val="1749786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11: Q&amp;A</a:t>
            </a:r>
            <a:r>
              <a:rPr lang="en-IN" b="0" i="0">
                <a:solidFill>
                  <a:srgbClr val="ECECEC"/>
                </a:solidFill>
                <a:effectLst/>
                <a:highlight>
                  <a:srgbClr val="212121"/>
                </a:highlight>
                <a:latin typeface="Söhne"/>
              </a:rPr>
              <a:t> "Thank you for watching! I'm open to any questions you might have about the project. Please feel free to ask."</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11</a:t>
            </a:fld>
            <a:endParaRPr lang="en-US"/>
          </a:p>
        </p:txBody>
      </p:sp>
    </p:spTree>
    <p:extLst>
      <p:ext uri="{BB962C8B-B14F-4D97-AF65-F5344CB8AC3E}">
        <p14:creationId xmlns:p14="http://schemas.microsoft.com/office/powerpoint/2010/main" val="1789742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12: Acknowledgements</a:t>
            </a:r>
            <a:r>
              <a:rPr lang="en-IN" b="0" i="0">
                <a:solidFill>
                  <a:srgbClr val="ECECEC"/>
                </a:solidFill>
                <a:effectLst/>
                <a:highlight>
                  <a:srgbClr val="212121"/>
                </a:highlight>
                <a:latin typeface="Söhne"/>
              </a:rPr>
              <a:t> "Before we wrap up, I'd like to extend my gratitude to my mentors, peers, and everyone who supported this project. Your guidance was invaluable."</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12</a:t>
            </a:fld>
            <a:endParaRPr lang="en-US"/>
          </a:p>
        </p:txBody>
      </p:sp>
    </p:spTree>
    <p:extLst>
      <p:ext uri="{BB962C8B-B14F-4D97-AF65-F5344CB8AC3E}">
        <p14:creationId xmlns:p14="http://schemas.microsoft.com/office/powerpoint/2010/main" val="52019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13: Contact Information</a:t>
            </a:r>
            <a:r>
              <a:rPr lang="en-IN" b="0" i="0">
                <a:solidFill>
                  <a:srgbClr val="ECECEC"/>
                </a:solidFill>
                <a:effectLst/>
                <a:highlight>
                  <a:srgbClr val="212121"/>
                </a:highlight>
                <a:latin typeface="Söhne"/>
              </a:rPr>
              <a:t> "If you have further questions or would like to discuss this project more, here's my contact information. I look forward to connecting with you."</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13</a:t>
            </a:fld>
            <a:endParaRPr lang="en-US"/>
          </a:p>
        </p:txBody>
      </p:sp>
    </p:spTree>
    <p:extLst>
      <p:ext uri="{BB962C8B-B14F-4D97-AF65-F5344CB8AC3E}">
        <p14:creationId xmlns:p14="http://schemas.microsoft.com/office/powerpoint/2010/main" val="4289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a:solidFill>
                  <a:srgbClr val="ECECEC"/>
                </a:solidFill>
                <a:effectLst/>
                <a:highlight>
                  <a:srgbClr val="212121"/>
                </a:highlight>
                <a:latin typeface="Söhne"/>
              </a:rPr>
              <a:t>Slide 2: Introduction</a:t>
            </a:r>
            <a:r>
              <a:rPr lang="en-IN" b="0" i="0">
                <a:solidFill>
                  <a:srgbClr val="ECECEC"/>
                </a:solidFill>
                <a:effectLst/>
                <a:highlight>
                  <a:srgbClr val="212121"/>
                </a:highlight>
                <a:latin typeface="Söhne"/>
              </a:rPr>
              <a:t> "In the financial world, assessing the risk of loan default is crucial. Our project focuses on developing a model that can predict whether a borrower will repay a loan. This capability is vital for banks and lenders to make informed decisions and manage risk effectively."</a:t>
            </a:r>
          </a:p>
        </p:txBody>
      </p:sp>
      <p:sp>
        <p:nvSpPr>
          <p:cNvPr id="4" name="Slide Number Placeholder 3"/>
          <p:cNvSpPr>
            <a:spLocks noGrp="1"/>
          </p:cNvSpPr>
          <p:nvPr>
            <p:ph type="sldNum" sz="quarter" idx="5"/>
          </p:nvPr>
        </p:nvSpPr>
        <p:spPr/>
        <p:txBody>
          <a:bodyPr/>
          <a:lstStyle/>
          <a:p>
            <a:fld id="{B4B62CBE-5FEC-5540-A83D-DB0C03EC4035}" type="slidenum">
              <a:rPr lang="en-US" smtClean="0"/>
              <a:t>2</a:t>
            </a:fld>
            <a:endParaRPr lang="en-US"/>
          </a:p>
        </p:txBody>
      </p:sp>
    </p:spTree>
    <p:extLst>
      <p:ext uri="{BB962C8B-B14F-4D97-AF65-F5344CB8AC3E}">
        <p14:creationId xmlns:p14="http://schemas.microsoft.com/office/powerpoint/2010/main" val="250155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   </a:t>
            </a:r>
            <a:r>
              <a:rPr lang="en-IN" b="1" i="0">
                <a:solidFill>
                  <a:srgbClr val="ECECEC"/>
                </a:solidFill>
                <a:effectLst/>
                <a:highlight>
                  <a:srgbClr val="212121"/>
                </a:highlight>
                <a:latin typeface="Söhne"/>
              </a:rPr>
              <a:t>Slide 3: Dataset Overview</a:t>
            </a:r>
            <a:r>
              <a:rPr lang="en-IN" b="0" i="0">
                <a:solidFill>
                  <a:srgbClr val="ECECEC"/>
                </a:solidFill>
                <a:effectLst/>
                <a:highlight>
                  <a:srgbClr val="212121"/>
                </a:highlight>
                <a:latin typeface="Söhne"/>
              </a:rPr>
              <a:t> "We used a comprehensive dataset for this project, containing around 100,000 records. It includes various borrower details, such as annual income, employment length, and FICO scores, alongside their loan repayment status."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3</a:t>
            </a:fld>
            <a:endParaRPr lang="en-US"/>
          </a:p>
        </p:txBody>
      </p:sp>
    </p:spTree>
    <p:extLst>
      <p:ext uri="{BB962C8B-B14F-4D97-AF65-F5344CB8AC3E}">
        <p14:creationId xmlns:p14="http://schemas.microsoft.com/office/powerpoint/2010/main" val="35845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IN" b="1" i="0">
                <a:solidFill>
                  <a:srgbClr val="ECECEC"/>
                </a:solidFill>
                <a:effectLst/>
                <a:highlight>
                  <a:srgbClr val="212121"/>
                </a:highlight>
                <a:latin typeface="Söhne"/>
              </a:rPr>
              <a:t>Slide 4: Data </a:t>
            </a:r>
            <a:r>
              <a:rPr lang="en-IN" b="1" i="0" err="1">
                <a:solidFill>
                  <a:srgbClr val="ECECEC"/>
                </a:solidFill>
                <a:effectLst/>
                <a:highlight>
                  <a:srgbClr val="212121"/>
                </a:highlight>
                <a:latin typeface="Söhne"/>
              </a:rPr>
              <a:t>Preprocessing</a:t>
            </a:r>
            <a:r>
              <a:rPr lang="en-IN" b="0" i="0">
                <a:solidFill>
                  <a:srgbClr val="ECECEC"/>
                </a:solidFill>
                <a:effectLst/>
                <a:highlight>
                  <a:srgbClr val="212121"/>
                </a:highlight>
                <a:latin typeface="Söhne"/>
              </a:rPr>
              <a:t> "Data quality is key for accurate predictions. We tackled missing values by imputing them and addressed outliers that could skew our model's performance. These steps ensured our data was clean and ready for analysis."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4</a:t>
            </a:fld>
            <a:endParaRPr lang="en-US"/>
          </a:p>
        </p:txBody>
      </p:sp>
    </p:spTree>
    <p:extLst>
      <p:ext uri="{BB962C8B-B14F-4D97-AF65-F5344CB8AC3E}">
        <p14:creationId xmlns:p14="http://schemas.microsoft.com/office/powerpoint/2010/main" val="91539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5: Feature Engineering</a:t>
            </a:r>
            <a:r>
              <a:rPr lang="en-IN" b="0" i="0">
                <a:solidFill>
                  <a:srgbClr val="ECECEC"/>
                </a:solidFill>
                <a:effectLst/>
                <a:highlight>
                  <a:srgbClr val="212121"/>
                </a:highlight>
                <a:latin typeface="Söhne"/>
              </a:rPr>
              <a:t> "To enhance our model, we engineered features like '</a:t>
            </a:r>
            <a:r>
              <a:rPr lang="en-IN" b="0" i="0" err="1">
                <a:solidFill>
                  <a:srgbClr val="ECECEC"/>
                </a:solidFill>
                <a:effectLst/>
                <a:highlight>
                  <a:srgbClr val="212121"/>
                </a:highlight>
                <a:latin typeface="Söhne"/>
              </a:rPr>
              <a:t>income_to_loan_ratio</a:t>
            </a:r>
            <a:r>
              <a:rPr lang="en-IN" b="0" i="0">
                <a:solidFill>
                  <a:srgbClr val="ECECEC"/>
                </a:solidFill>
                <a:effectLst/>
                <a:highlight>
                  <a:srgbClr val="212121"/>
                </a:highlight>
                <a:latin typeface="Söhne"/>
              </a:rPr>
              <a:t>' and '</a:t>
            </a:r>
            <a:r>
              <a:rPr lang="en-IN" b="0" i="0" err="1">
                <a:solidFill>
                  <a:srgbClr val="ECECEC"/>
                </a:solidFill>
                <a:effectLst/>
                <a:highlight>
                  <a:srgbClr val="212121"/>
                </a:highlight>
                <a:latin typeface="Söhne"/>
              </a:rPr>
              <a:t>credit_history_length</a:t>
            </a:r>
            <a:r>
              <a:rPr lang="en-IN" b="0" i="0">
                <a:solidFill>
                  <a:srgbClr val="ECECEC"/>
                </a:solidFill>
                <a:effectLst/>
                <a:highlight>
                  <a:srgbClr val="212121"/>
                </a:highlight>
                <a:latin typeface="Söhne"/>
              </a:rPr>
              <a:t>'. These new features give our model additional insights into each borrower's financial situation and creditworthiness."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5</a:t>
            </a:fld>
            <a:endParaRPr lang="en-US"/>
          </a:p>
        </p:txBody>
      </p:sp>
    </p:spTree>
    <p:extLst>
      <p:ext uri="{BB962C8B-B14F-4D97-AF65-F5344CB8AC3E}">
        <p14:creationId xmlns:p14="http://schemas.microsoft.com/office/powerpoint/2010/main" val="70804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6: Model Selection</a:t>
            </a:r>
            <a:r>
              <a:rPr lang="en-IN" b="0" i="0">
                <a:solidFill>
                  <a:srgbClr val="ECECEC"/>
                </a:solidFill>
                <a:effectLst/>
                <a:highlight>
                  <a:srgbClr val="212121"/>
                </a:highlight>
                <a:latin typeface="Söhne"/>
              </a:rPr>
              <a:t> "We chose </a:t>
            </a:r>
            <a:r>
              <a:rPr lang="en-IN" b="0" i="0" err="1">
                <a:solidFill>
                  <a:srgbClr val="ECECEC"/>
                </a:solidFill>
                <a:effectLst/>
                <a:highlight>
                  <a:srgbClr val="212121"/>
                </a:highlight>
                <a:latin typeface="Söhne"/>
              </a:rPr>
              <a:t>XGBoost</a:t>
            </a:r>
            <a:r>
              <a:rPr lang="en-IN" b="0" i="0">
                <a:solidFill>
                  <a:srgbClr val="ECECEC"/>
                </a:solidFill>
                <a:effectLst/>
                <a:highlight>
                  <a:srgbClr val="212121"/>
                </a:highlight>
                <a:latin typeface="Söhne"/>
              </a:rPr>
              <a:t> for its excellence in handling diverse datasets and imbalanced classes. To counter the imbalance between 'Paid' and 'Defaulted' loans, we adjusted the '</a:t>
            </a:r>
            <a:r>
              <a:rPr lang="en-IN" b="0" i="0" err="1">
                <a:solidFill>
                  <a:srgbClr val="ECECEC"/>
                </a:solidFill>
                <a:effectLst/>
                <a:highlight>
                  <a:srgbClr val="212121"/>
                </a:highlight>
                <a:latin typeface="Söhne"/>
              </a:rPr>
              <a:t>scale_pos_weight</a:t>
            </a:r>
            <a:r>
              <a:rPr lang="en-IN" b="0" i="0">
                <a:solidFill>
                  <a:srgbClr val="ECECEC"/>
                </a:solidFill>
                <a:effectLst/>
                <a:highlight>
                  <a:srgbClr val="212121"/>
                </a:highlight>
                <a:latin typeface="Söhne"/>
              </a:rPr>
              <a:t>' parameter, balancing our model's focus."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6</a:t>
            </a:fld>
            <a:endParaRPr lang="en-US"/>
          </a:p>
        </p:txBody>
      </p:sp>
    </p:spTree>
    <p:extLst>
      <p:ext uri="{BB962C8B-B14F-4D97-AF65-F5344CB8AC3E}">
        <p14:creationId xmlns:p14="http://schemas.microsoft.com/office/powerpoint/2010/main" val="203309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7: Hyperparameter Tuning</a:t>
            </a:r>
            <a:r>
              <a:rPr lang="en-IN" b="0" i="0">
                <a:solidFill>
                  <a:srgbClr val="ECECEC"/>
                </a:solidFill>
                <a:effectLst/>
                <a:highlight>
                  <a:srgbClr val="212121"/>
                </a:highlight>
                <a:latin typeface="Söhne"/>
              </a:rPr>
              <a:t> "Finding the right settings for our model was critical. Through </a:t>
            </a:r>
            <a:r>
              <a:rPr lang="en-IN" b="0" i="0" err="1">
                <a:solidFill>
                  <a:srgbClr val="ECECEC"/>
                </a:solidFill>
                <a:effectLst/>
                <a:highlight>
                  <a:srgbClr val="212121"/>
                </a:highlight>
                <a:latin typeface="Söhne"/>
              </a:rPr>
              <a:t>RandomizedSearchCV</a:t>
            </a:r>
            <a:r>
              <a:rPr lang="en-IN" b="0" i="0">
                <a:solidFill>
                  <a:srgbClr val="ECECEC"/>
                </a:solidFill>
                <a:effectLst/>
                <a:highlight>
                  <a:srgbClr val="212121"/>
                </a:highlight>
                <a:latin typeface="Söhne"/>
              </a:rPr>
              <a:t>, we tuned parameters such as '</a:t>
            </a:r>
            <a:r>
              <a:rPr lang="en-IN" b="0" i="0" err="1">
                <a:solidFill>
                  <a:srgbClr val="ECECEC"/>
                </a:solidFill>
                <a:effectLst/>
                <a:highlight>
                  <a:srgbClr val="212121"/>
                </a:highlight>
                <a:latin typeface="Söhne"/>
              </a:rPr>
              <a:t>n_estimators</a:t>
            </a:r>
            <a:r>
              <a:rPr lang="en-IN" b="0" i="0">
                <a:solidFill>
                  <a:srgbClr val="ECECEC"/>
                </a:solidFill>
                <a:effectLst/>
                <a:highlight>
                  <a:srgbClr val="212121"/>
                </a:highlight>
                <a:latin typeface="Söhne"/>
              </a:rPr>
              <a:t>' and '</a:t>
            </a:r>
            <a:r>
              <a:rPr lang="en-IN" b="0" i="0" err="1">
                <a:solidFill>
                  <a:srgbClr val="ECECEC"/>
                </a:solidFill>
                <a:effectLst/>
                <a:highlight>
                  <a:srgbClr val="212121"/>
                </a:highlight>
                <a:latin typeface="Söhne"/>
              </a:rPr>
              <a:t>max_depth</a:t>
            </a:r>
            <a:r>
              <a:rPr lang="en-IN" b="0" i="0">
                <a:solidFill>
                  <a:srgbClr val="ECECEC"/>
                </a:solidFill>
                <a:effectLst/>
                <a:highlight>
                  <a:srgbClr val="212121"/>
                </a:highlight>
                <a:latin typeface="Söhne"/>
              </a:rPr>
              <a:t>', optimizing our model to achieve the best performance."</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7</a:t>
            </a:fld>
            <a:endParaRPr lang="en-US"/>
          </a:p>
        </p:txBody>
      </p:sp>
    </p:spTree>
    <p:extLst>
      <p:ext uri="{BB962C8B-B14F-4D97-AF65-F5344CB8AC3E}">
        <p14:creationId xmlns:p14="http://schemas.microsoft.com/office/powerpoint/2010/main" val="283356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8: Feature Importance Analysis</a:t>
            </a:r>
            <a:r>
              <a:rPr lang="en-IN" b="0" i="0">
                <a:solidFill>
                  <a:srgbClr val="ECECEC"/>
                </a:solidFill>
                <a:effectLst/>
                <a:highlight>
                  <a:srgbClr val="212121"/>
                </a:highlight>
                <a:latin typeface="Söhne"/>
              </a:rPr>
              <a:t> "Our analysis revealed key predictors of loan repayment, including the interest rate and FICO score. Understanding these factors helps us grasp what influences loan repayment outcomes."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8</a:t>
            </a:fld>
            <a:endParaRPr lang="en-US"/>
          </a:p>
        </p:txBody>
      </p:sp>
    </p:spTree>
    <p:extLst>
      <p:ext uri="{BB962C8B-B14F-4D97-AF65-F5344CB8AC3E}">
        <p14:creationId xmlns:p14="http://schemas.microsoft.com/office/powerpoint/2010/main" val="17509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a:solidFill>
                  <a:srgbClr val="ECECEC"/>
                </a:solidFill>
                <a:effectLst/>
                <a:highlight>
                  <a:srgbClr val="212121"/>
                </a:highlight>
                <a:latin typeface="Söhne"/>
              </a:rPr>
              <a:t>Slide 9: Model Performance</a:t>
            </a:r>
            <a:r>
              <a:rPr lang="en-IN" b="0" i="0">
                <a:solidFill>
                  <a:srgbClr val="ECECEC"/>
                </a:solidFill>
                <a:effectLst/>
                <a:highlight>
                  <a:srgbClr val="212121"/>
                </a:highlight>
                <a:latin typeface="Söhne"/>
              </a:rPr>
              <a:t> "Our optimized model achieved an AUC-ROC score of 0.702, demonstrating its strong ability to differentiate between borrowers likely to repay or default on their loans."</a:t>
            </a:r>
            <a:endParaRPr lang="en-US"/>
          </a:p>
        </p:txBody>
      </p:sp>
      <p:sp>
        <p:nvSpPr>
          <p:cNvPr id="4" name="Slide Number Placeholder 3"/>
          <p:cNvSpPr>
            <a:spLocks noGrp="1"/>
          </p:cNvSpPr>
          <p:nvPr>
            <p:ph type="sldNum" sz="quarter" idx="5"/>
          </p:nvPr>
        </p:nvSpPr>
        <p:spPr/>
        <p:txBody>
          <a:bodyPr/>
          <a:lstStyle/>
          <a:p>
            <a:fld id="{B4B62CBE-5FEC-5540-A83D-DB0C03EC4035}" type="slidenum">
              <a:rPr lang="en-US" smtClean="0"/>
              <a:t>9</a:t>
            </a:fld>
            <a:endParaRPr lang="en-US"/>
          </a:p>
        </p:txBody>
      </p:sp>
    </p:spTree>
    <p:extLst>
      <p:ext uri="{BB962C8B-B14F-4D97-AF65-F5344CB8AC3E}">
        <p14:creationId xmlns:p14="http://schemas.microsoft.com/office/powerpoint/2010/main" val="1551888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3/18/24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hyperlink" Target="mailto:evergreendeepakdesale@gmail.com" TargetMode="External"/><Relationship Id="rId4" Type="http://schemas.openxmlformats.org/officeDocument/2006/relationships/hyperlink" Target="http://www.linkedin.com/in/deepakvdesal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8430-630F-EC95-F328-30C2E6DCC3F5}"/>
              </a:ext>
            </a:extLst>
          </p:cNvPr>
          <p:cNvSpPr>
            <a:spLocks noGrp="1"/>
          </p:cNvSpPr>
          <p:nvPr>
            <p:ph type="ctrTitle"/>
          </p:nvPr>
        </p:nvSpPr>
        <p:spPr/>
        <p:txBody>
          <a:bodyPr/>
          <a:lstStyle/>
          <a:p>
            <a:r>
              <a:rPr lang="en-IN" b="0" i="0">
                <a:solidFill>
                  <a:srgbClr val="ECECEC"/>
                </a:solidFill>
                <a:effectLst/>
                <a:highlight>
                  <a:srgbClr val="212121"/>
                </a:highlight>
                <a:latin typeface="Söhne"/>
              </a:rPr>
              <a:t>Loan Repayment Prediction Model</a:t>
            </a:r>
            <a:endParaRPr lang="en-US"/>
          </a:p>
        </p:txBody>
      </p:sp>
      <p:sp>
        <p:nvSpPr>
          <p:cNvPr id="3" name="Subtitle 2">
            <a:extLst>
              <a:ext uri="{FF2B5EF4-FFF2-40B4-BE49-F238E27FC236}">
                <a16:creationId xmlns:a16="http://schemas.microsoft.com/office/drawing/2014/main" id="{86E7E9D9-F798-B3EE-9A72-54B7BB9CC323}"/>
              </a:ext>
            </a:extLst>
          </p:cNvPr>
          <p:cNvSpPr>
            <a:spLocks noGrp="1"/>
          </p:cNvSpPr>
          <p:nvPr>
            <p:ph type="subTitle" idx="1"/>
          </p:nvPr>
        </p:nvSpPr>
        <p:spPr/>
        <p:txBody>
          <a:bodyPr/>
          <a:lstStyle/>
          <a:p>
            <a:r>
              <a:rPr lang="en-IN" b="0" i="0">
                <a:solidFill>
                  <a:srgbClr val="ECECEC"/>
                </a:solidFill>
                <a:effectLst/>
                <a:highlight>
                  <a:srgbClr val="212121"/>
                </a:highlight>
                <a:latin typeface="Söhne"/>
              </a:rPr>
              <a:t>Data-Driven Insights for Financial Services</a:t>
            </a:r>
          </a:p>
          <a:p>
            <a:r>
              <a:rPr lang="en-IN" b="0" i="0">
                <a:solidFill>
                  <a:srgbClr val="ECECEC"/>
                </a:solidFill>
                <a:effectLst/>
                <a:highlight>
                  <a:srgbClr val="212121"/>
                </a:highlight>
                <a:latin typeface="Söhne"/>
              </a:rPr>
              <a:t>By </a:t>
            </a:r>
            <a:r>
              <a:rPr lang="en-IN" b="0" i="0" err="1">
                <a:solidFill>
                  <a:srgbClr val="ECECEC"/>
                </a:solidFill>
                <a:effectLst/>
                <a:highlight>
                  <a:srgbClr val="212121"/>
                </a:highlight>
                <a:latin typeface="Söhne"/>
              </a:rPr>
              <a:t>dEEPAK</a:t>
            </a:r>
            <a:r>
              <a:rPr lang="en-IN" b="0" i="0">
                <a:solidFill>
                  <a:srgbClr val="ECECEC"/>
                </a:solidFill>
                <a:effectLst/>
                <a:highlight>
                  <a:srgbClr val="212121"/>
                </a:highlight>
                <a:latin typeface="Söhne"/>
              </a:rPr>
              <a:t> DESALE</a:t>
            </a:r>
          </a:p>
        </p:txBody>
      </p:sp>
    </p:spTree>
    <p:custDataLst>
      <p:tags r:id="rId1"/>
    </p:custDataLst>
    <p:extLst>
      <p:ext uri="{BB962C8B-B14F-4D97-AF65-F5344CB8AC3E}">
        <p14:creationId xmlns:p14="http://schemas.microsoft.com/office/powerpoint/2010/main" val="3991311963"/>
      </p:ext>
    </p:extLst>
  </p:cSld>
  <p:clrMapOvr>
    <a:masterClrMapping/>
  </p:clrMapOvr>
  <mc:AlternateContent xmlns:mc="http://schemas.openxmlformats.org/markup-compatibility/2006" xmlns:p14="http://schemas.microsoft.com/office/powerpoint/2010/main">
    <mc:Choice Requires="p14">
      <p:transition spd="slow" p14:dur="2000" advTm="15085"/>
    </mc:Choice>
    <mc:Fallback xmlns="">
      <p:transition spd="slow" advTm="150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D850-FBEC-CFF4-E12C-BC563305C5AF}"/>
              </a:ext>
            </a:extLst>
          </p:cNvPr>
          <p:cNvSpPr>
            <a:spLocks noGrp="1"/>
          </p:cNvSpPr>
          <p:nvPr>
            <p:ph type="title"/>
          </p:nvPr>
        </p:nvSpPr>
        <p:spPr/>
        <p:txBody>
          <a:bodyPr/>
          <a:lstStyle/>
          <a:p>
            <a:r>
              <a:rPr lang="en-IN" b="1" i="0">
                <a:solidFill>
                  <a:srgbClr val="ECECEC"/>
                </a:solidFill>
                <a:effectLst/>
                <a:highlight>
                  <a:srgbClr val="212121"/>
                </a:highlight>
                <a:latin typeface="Söhne"/>
              </a:rPr>
              <a:t>Conclusions and Future Work</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AB2DE0FB-DE45-4DE3-9933-D6A2FD392937}"/>
              </a:ext>
            </a:extLst>
          </p:cNvPr>
          <p:cNvSpPr>
            <a:spLocks noGrp="1"/>
          </p:cNvSpPr>
          <p:nvPr>
            <p:ph idx="1"/>
          </p:nvPr>
        </p:nvSpPr>
        <p:spPr/>
        <p:txBody>
          <a:bodyPr/>
          <a:lstStyle/>
          <a:p>
            <a:r>
              <a:rPr lang="en-IN" b="1" i="0">
                <a:solidFill>
                  <a:srgbClr val="ECECEC"/>
                </a:solidFill>
                <a:effectLst/>
                <a:highlight>
                  <a:srgbClr val="212121"/>
                </a:highlight>
                <a:latin typeface="Söhne"/>
              </a:rPr>
              <a:t>Summary</a:t>
            </a:r>
            <a:r>
              <a:rPr lang="en-IN" b="0" i="0">
                <a:solidFill>
                  <a:srgbClr val="ECECEC"/>
                </a:solidFill>
                <a:effectLst/>
                <a:highlight>
                  <a:srgbClr val="212121"/>
                </a:highlight>
                <a:latin typeface="Söhne"/>
              </a:rPr>
              <a:t>: Developed a predictive model with robust </a:t>
            </a:r>
            <a:r>
              <a:rPr lang="en-IN" b="0" i="0" err="1">
                <a:solidFill>
                  <a:srgbClr val="ECECEC"/>
                </a:solidFill>
                <a:effectLst/>
                <a:highlight>
                  <a:srgbClr val="212121"/>
                </a:highlight>
                <a:latin typeface="Söhne"/>
              </a:rPr>
              <a:t>preprocessing</a:t>
            </a:r>
            <a:r>
              <a:rPr lang="en-IN" b="0" i="0">
                <a:solidFill>
                  <a:srgbClr val="ECECEC"/>
                </a:solidFill>
                <a:effectLst/>
                <a:highlight>
                  <a:srgbClr val="212121"/>
                </a:highlight>
                <a:latin typeface="Söhne"/>
              </a:rPr>
              <a:t>, feature engineering, and model optimization steps.</a:t>
            </a:r>
          </a:p>
          <a:p>
            <a:r>
              <a:rPr lang="en-IN" b="1" i="0">
                <a:solidFill>
                  <a:srgbClr val="ECECEC"/>
                </a:solidFill>
                <a:effectLst/>
                <a:highlight>
                  <a:srgbClr val="212121"/>
                </a:highlight>
                <a:latin typeface="Söhne"/>
              </a:rPr>
              <a:t>Impact</a:t>
            </a:r>
            <a:r>
              <a:rPr lang="en-IN" b="0" i="0">
                <a:solidFill>
                  <a:srgbClr val="ECECEC"/>
                </a:solidFill>
                <a:effectLst/>
                <a:highlight>
                  <a:srgbClr val="212121"/>
                </a:highlight>
                <a:latin typeface="Söhne"/>
              </a:rPr>
              <a:t>: The model can significantly aid financial institutions in assessing loan repayment risks.</a:t>
            </a:r>
            <a:endParaRPr lang="en-IN">
              <a:solidFill>
                <a:srgbClr val="ECECEC"/>
              </a:solidFill>
              <a:highlight>
                <a:srgbClr val="212121"/>
              </a:highlight>
              <a:latin typeface="Söhne"/>
            </a:endParaRPr>
          </a:p>
          <a:p>
            <a:pPr algn="l">
              <a:buFont typeface="Arial" panose="020B0604020202020204" pitchFamily="34" charset="0"/>
              <a:buChar char="•"/>
            </a:pPr>
            <a:r>
              <a:rPr lang="en-IN" b="1" i="0">
                <a:solidFill>
                  <a:srgbClr val="ECECEC"/>
                </a:solidFill>
                <a:effectLst/>
                <a:highlight>
                  <a:srgbClr val="212121"/>
                </a:highlight>
                <a:latin typeface="Söhne"/>
              </a:rPr>
              <a:t>Next Steps</a:t>
            </a:r>
            <a:r>
              <a:rPr lang="en-IN" b="0" i="0">
                <a:solidFill>
                  <a:srgbClr val="ECECEC"/>
                </a:solidFill>
                <a:effectLst/>
                <a:highlight>
                  <a:srgbClr val="212121"/>
                </a:highlight>
                <a:latin typeface="Söhne"/>
              </a:rPr>
              <a:t>: Explore additional data sources, further refine models with advanced techniques, and consider deployment strategies for real-world applications.</a:t>
            </a:r>
          </a:p>
        </p:txBody>
      </p:sp>
    </p:spTree>
    <p:custDataLst>
      <p:tags r:id="rId1"/>
    </p:custDataLst>
    <p:extLst>
      <p:ext uri="{BB962C8B-B14F-4D97-AF65-F5344CB8AC3E}">
        <p14:creationId xmlns:p14="http://schemas.microsoft.com/office/powerpoint/2010/main" val="3451648368"/>
      </p:ext>
    </p:extLst>
  </p:cSld>
  <p:clrMapOvr>
    <a:masterClrMapping/>
  </p:clrMapOvr>
  <mc:AlternateContent xmlns:mc="http://schemas.openxmlformats.org/markup-compatibility/2006" xmlns:p14="http://schemas.microsoft.com/office/powerpoint/2010/main">
    <mc:Choice Requires="p14">
      <p:transition spd="slow" p14:dur="2000" advTm="17548"/>
    </mc:Choice>
    <mc:Fallback xmlns="">
      <p:transition spd="slow" advTm="17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ACD2-5985-01AD-7FBC-AA3AC67FCE03}"/>
              </a:ext>
            </a:extLst>
          </p:cNvPr>
          <p:cNvSpPr>
            <a:spLocks noGrp="1"/>
          </p:cNvSpPr>
          <p:nvPr>
            <p:ph type="title"/>
          </p:nvPr>
        </p:nvSpPr>
        <p:spPr/>
        <p:txBody>
          <a:bodyPr>
            <a:normAutofit fontScale="90000"/>
          </a:bodyPr>
          <a:lstStyle/>
          <a:p>
            <a:r>
              <a:rPr lang="en-IN" sz="5400" b="1" i="0">
                <a:solidFill>
                  <a:srgbClr val="ECECEC"/>
                </a:solidFill>
                <a:effectLst/>
                <a:highlight>
                  <a:srgbClr val="212121"/>
                </a:highlight>
                <a:latin typeface="Söhne"/>
              </a:rPr>
              <a:t>Q&amp;A</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50C924F1-73C7-A05C-4821-6A479B9A429A}"/>
              </a:ext>
            </a:extLst>
          </p:cNvPr>
          <p:cNvSpPr>
            <a:spLocks noGrp="1"/>
          </p:cNvSpPr>
          <p:nvPr>
            <p:ph idx="1"/>
          </p:nvPr>
        </p:nvSpPr>
        <p:spPr/>
        <p:txBody>
          <a:bodyPr/>
          <a:lstStyle/>
          <a:p>
            <a:pPr algn="l">
              <a:buFont typeface="Arial" panose="020B0604020202020204" pitchFamily="34" charset="0"/>
              <a:buChar char="•"/>
            </a:pPr>
            <a:r>
              <a:rPr lang="en-IN" sz="4000" b="0" i="0">
                <a:solidFill>
                  <a:srgbClr val="ECECEC"/>
                </a:solidFill>
                <a:effectLst/>
                <a:highlight>
                  <a:srgbClr val="212121"/>
                </a:highlight>
                <a:latin typeface="Söhne"/>
              </a:rPr>
              <a:t>"Thank you for your attention. I'm now open to any questions you might have."</a:t>
            </a:r>
          </a:p>
          <a:p>
            <a:br>
              <a:rPr lang="en-IN"/>
            </a:br>
            <a:endParaRPr lang="en-US"/>
          </a:p>
        </p:txBody>
      </p:sp>
    </p:spTree>
    <p:custDataLst>
      <p:tags r:id="rId1"/>
    </p:custDataLst>
    <p:extLst>
      <p:ext uri="{BB962C8B-B14F-4D97-AF65-F5344CB8AC3E}">
        <p14:creationId xmlns:p14="http://schemas.microsoft.com/office/powerpoint/2010/main" val="4133287212"/>
      </p:ext>
    </p:extLst>
  </p:cSld>
  <p:clrMapOvr>
    <a:masterClrMapping/>
  </p:clrMapOvr>
  <mc:AlternateContent xmlns:mc="http://schemas.openxmlformats.org/markup-compatibility/2006" xmlns:p14="http://schemas.microsoft.com/office/powerpoint/2010/main">
    <mc:Choice Requires="p14">
      <p:transition spd="slow" p14:dur="2000" advTm="10129"/>
    </mc:Choice>
    <mc:Fallback xmlns="">
      <p:transition spd="slow" advTm="101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55DB-2731-B402-5104-3F85CAE3ACA4}"/>
              </a:ext>
            </a:extLst>
          </p:cNvPr>
          <p:cNvSpPr>
            <a:spLocks noGrp="1"/>
          </p:cNvSpPr>
          <p:nvPr>
            <p:ph type="title"/>
          </p:nvPr>
        </p:nvSpPr>
        <p:spPr/>
        <p:txBody>
          <a:bodyPr/>
          <a:lstStyle/>
          <a:p>
            <a:r>
              <a:rPr lang="en-IN" b="1" i="0">
                <a:solidFill>
                  <a:srgbClr val="ECECEC"/>
                </a:solidFill>
                <a:effectLst/>
                <a:highlight>
                  <a:srgbClr val="212121"/>
                </a:highlight>
                <a:latin typeface="Söhne"/>
              </a:rPr>
              <a:t>Acknowledgements</a:t>
            </a:r>
            <a:endParaRPr lang="en-US"/>
          </a:p>
        </p:txBody>
      </p:sp>
      <p:sp>
        <p:nvSpPr>
          <p:cNvPr id="3" name="Content Placeholder 2">
            <a:extLst>
              <a:ext uri="{FF2B5EF4-FFF2-40B4-BE49-F238E27FC236}">
                <a16:creationId xmlns:a16="http://schemas.microsoft.com/office/drawing/2014/main" id="{E9E53C7B-C2D5-383D-35A4-0FB1DD1A6175}"/>
              </a:ext>
            </a:extLst>
          </p:cNvPr>
          <p:cNvSpPr>
            <a:spLocks noGrp="1"/>
          </p:cNvSpPr>
          <p:nvPr>
            <p:ph idx="1"/>
          </p:nvPr>
        </p:nvSpPr>
        <p:spPr/>
        <p:txBody>
          <a:bodyPr>
            <a:normAutofit/>
          </a:bodyPr>
          <a:lstStyle/>
          <a:p>
            <a:r>
              <a:rPr lang="en-US" sz="3600"/>
              <a:t>Thank you for everyone at </a:t>
            </a:r>
            <a:r>
              <a:rPr lang="en-US" sz="3600" err="1"/>
              <a:t>upGrad</a:t>
            </a:r>
            <a:r>
              <a:rPr lang="en-US" sz="3600"/>
              <a:t> </a:t>
            </a:r>
            <a:r>
              <a:rPr lang="en-US" sz="3600" err="1"/>
              <a:t>Knowledgehut</a:t>
            </a:r>
            <a:r>
              <a:rPr lang="en-US" sz="3600"/>
              <a:t> for giving me this wonderful opportunity work on this project.</a:t>
            </a:r>
          </a:p>
        </p:txBody>
      </p:sp>
    </p:spTree>
    <p:custDataLst>
      <p:tags r:id="rId1"/>
    </p:custDataLst>
    <p:extLst>
      <p:ext uri="{BB962C8B-B14F-4D97-AF65-F5344CB8AC3E}">
        <p14:creationId xmlns:p14="http://schemas.microsoft.com/office/powerpoint/2010/main" val="3555155920"/>
      </p:ext>
    </p:extLst>
  </p:cSld>
  <p:clrMapOvr>
    <a:masterClrMapping/>
  </p:clrMapOvr>
  <mc:AlternateContent xmlns:mc="http://schemas.openxmlformats.org/markup-compatibility/2006" xmlns:p14="http://schemas.microsoft.com/office/powerpoint/2010/main">
    <mc:Choice Requires="p14">
      <p:transition spd="slow" p14:dur="2000" advTm="10456"/>
    </mc:Choice>
    <mc:Fallback xmlns="">
      <p:transition spd="slow" advTm="10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678F-42D9-AE9D-3C0C-AB0D910BB589}"/>
              </a:ext>
            </a:extLst>
          </p:cNvPr>
          <p:cNvSpPr>
            <a:spLocks noGrp="1"/>
          </p:cNvSpPr>
          <p:nvPr>
            <p:ph type="title"/>
          </p:nvPr>
        </p:nvSpPr>
        <p:spPr/>
        <p:txBody>
          <a:bodyPr/>
          <a:lstStyle/>
          <a:p>
            <a:r>
              <a:rPr lang="en-IN" b="1" i="0">
                <a:solidFill>
                  <a:srgbClr val="ECECEC"/>
                </a:solidFill>
                <a:effectLst/>
                <a:highlight>
                  <a:srgbClr val="212121"/>
                </a:highlight>
                <a:latin typeface="Söhne"/>
              </a:rPr>
              <a:t>Contact Information</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F1DFEC96-1BB8-422D-7C78-E71862E86EE7}"/>
              </a:ext>
            </a:extLst>
          </p:cNvPr>
          <p:cNvSpPr>
            <a:spLocks noGrp="1"/>
          </p:cNvSpPr>
          <p:nvPr>
            <p:ph idx="1"/>
          </p:nvPr>
        </p:nvSpPr>
        <p:spPr/>
        <p:txBody>
          <a:bodyPr/>
          <a:lstStyle/>
          <a:p>
            <a:r>
              <a:rPr lang="en-US" sz="4000" err="1">
                <a:solidFill>
                  <a:schemeClr val="bg1"/>
                </a:solidFill>
              </a:rPr>
              <a:t>LinkedIN</a:t>
            </a:r>
            <a:r>
              <a:rPr lang="en-US" sz="4000">
                <a:solidFill>
                  <a:schemeClr val="bg1"/>
                </a:solidFill>
              </a:rPr>
              <a:t>- </a:t>
            </a:r>
            <a:r>
              <a:rPr lang="en-IN" sz="4000" b="0" i="0">
                <a:solidFill>
                  <a:schemeClr val="bg1"/>
                </a:solidFill>
                <a:effectLst/>
                <a:latin typeface="-apple-system"/>
                <a:hlinkClick r:id="rId4">
                  <a:extLst>
                    <a:ext uri="{A12FA001-AC4F-418D-AE19-62706E023703}">
                      <ahyp:hlinkClr xmlns:ahyp="http://schemas.microsoft.com/office/drawing/2018/hyperlinkcolor" val="tx"/>
                    </a:ext>
                  </a:extLst>
                </a:hlinkClick>
              </a:rPr>
              <a:t>www.linkedin.com/in/deepakvdesale</a:t>
            </a:r>
            <a:endParaRPr lang="en-IN" sz="4000" b="0" i="0">
              <a:solidFill>
                <a:schemeClr val="bg1"/>
              </a:solidFill>
              <a:effectLst/>
              <a:latin typeface="-apple-system"/>
            </a:endParaRPr>
          </a:p>
          <a:p>
            <a:r>
              <a:rPr lang="en-IN" sz="4000">
                <a:solidFill>
                  <a:schemeClr val="bg1"/>
                </a:solidFill>
                <a:latin typeface="-apple-system"/>
              </a:rPr>
              <a:t>Email- </a:t>
            </a:r>
            <a:r>
              <a:rPr lang="en-IN" sz="4000">
                <a:solidFill>
                  <a:schemeClr val="bg1"/>
                </a:solidFill>
                <a:latin typeface="-apple-system"/>
                <a:hlinkClick r:id="rId5">
                  <a:extLst>
                    <a:ext uri="{A12FA001-AC4F-418D-AE19-62706E023703}">
                      <ahyp:hlinkClr xmlns:ahyp="http://schemas.microsoft.com/office/drawing/2018/hyperlinkcolor" val="tx"/>
                    </a:ext>
                  </a:extLst>
                </a:hlinkClick>
              </a:rPr>
              <a:t>evergreendeepakdesale@gmail.com</a:t>
            </a:r>
            <a:endParaRPr lang="en-IN" sz="4000">
              <a:solidFill>
                <a:schemeClr val="bg1"/>
              </a:solidFill>
              <a:latin typeface="-apple-system"/>
            </a:endParaRPr>
          </a:p>
          <a:p>
            <a:r>
              <a:rPr lang="en-IN" sz="4000" err="1">
                <a:solidFill>
                  <a:schemeClr val="bg1"/>
                </a:solidFill>
                <a:latin typeface="-apple-system"/>
              </a:rPr>
              <a:t>Github</a:t>
            </a:r>
            <a:r>
              <a:rPr lang="en-IN" sz="4000">
                <a:solidFill>
                  <a:schemeClr val="bg1"/>
                </a:solidFill>
                <a:latin typeface="-apple-system"/>
              </a:rPr>
              <a:t>- https://</a:t>
            </a:r>
            <a:r>
              <a:rPr lang="en-IN" sz="4000" err="1">
                <a:solidFill>
                  <a:schemeClr val="bg1"/>
                </a:solidFill>
                <a:latin typeface="-apple-system"/>
              </a:rPr>
              <a:t>github.com</a:t>
            </a:r>
            <a:r>
              <a:rPr lang="en-IN" sz="4000">
                <a:solidFill>
                  <a:schemeClr val="bg1"/>
                </a:solidFill>
                <a:latin typeface="-apple-system"/>
              </a:rPr>
              <a:t>/</a:t>
            </a:r>
            <a:r>
              <a:rPr lang="en-IN" sz="4000" err="1">
                <a:solidFill>
                  <a:schemeClr val="bg1"/>
                </a:solidFill>
                <a:latin typeface="-apple-system"/>
              </a:rPr>
              <a:t>deepakdesale</a:t>
            </a:r>
            <a:endParaRPr lang="en-IN" sz="4000">
              <a:solidFill>
                <a:schemeClr val="bg1"/>
              </a:solidFill>
              <a:latin typeface="-apple-system"/>
            </a:endParaRPr>
          </a:p>
          <a:p>
            <a:endParaRPr lang="en-IN">
              <a:solidFill>
                <a:schemeClr val="bg1"/>
              </a:solidFill>
              <a:highlight>
                <a:srgbClr val="000080"/>
              </a:highlight>
              <a:latin typeface="-apple-system"/>
            </a:endParaRPr>
          </a:p>
          <a:p>
            <a:endParaRPr lang="en-IN">
              <a:solidFill>
                <a:schemeClr val="bg1"/>
              </a:solidFill>
              <a:highlight>
                <a:srgbClr val="FFFFFF"/>
              </a:highlight>
              <a:latin typeface="-apple-system"/>
            </a:endParaRPr>
          </a:p>
          <a:p>
            <a:endParaRPr lang="en-IN"/>
          </a:p>
          <a:p>
            <a:endParaRPr lang="en-US"/>
          </a:p>
        </p:txBody>
      </p:sp>
    </p:spTree>
    <p:custDataLst>
      <p:tags r:id="rId1"/>
    </p:custDataLst>
    <p:extLst>
      <p:ext uri="{BB962C8B-B14F-4D97-AF65-F5344CB8AC3E}">
        <p14:creationId xmlns:p14="http://schemas.microsoft.com/office/powerpoint/2010/main" val="1896520198"/>
      </p:ext>
    </p:extLst>
  </p:cSld>
  <p:clrMapOvr>
    <a:masterClrMapping/>
  </p:clrMapOvr>
  <mc:AlternateContent xmlns:mc="http://schemas.openxmlformats.org/markup-compatibility/2006" xmlns:p14="http://schemas.microsoft.com/office/powerpoint/2010/main">
    <mc:Choice Requires="p14">
      <p:transition spd="slow" p14:dur="2000" advTm="14855"/>
    </mc:Choice>
    <mc:Fallback xmlns="">
      <p:transition spd="slow" advTm="148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EEEA-19B8-AFAA-CF13-2AB78C33D7CE}"/>
              </a:ext>
            </a:extLst>
          </p:cNvPr>
          <p:cNvSpPr>
            <a:spLocks noGrp="1"/>
          </p:cNvSpPr>
          <p:nvPr>
            <p:ph type="title"/>
          </p:nvPr>
        </p:nvSpPr>
        <p:spPr>
          <a:xfrm>
            <a:off x="685801" y="609600"/>
            <a:ext cx="10131425" cy="1008993"/>
          </a:xfrm>
        </p:spPr>
        <p:txBody>
          <a:bodyPr>
            <a:normAutofit fontScale="90000"/>
          </a:bodyPr>
          <a:lstStyle/>
          <a:p>
            <a:r>
              <a:rPr lang="en-IN" sz="4400" b="1" i="0">
                <a:solidFill>
                  <a:srgbClr val="ECECEC"/>
                </a:solidFill>
                <a:effectLst/>
                <a:highlight>
                  <a:srgbClr val="212121"/>
                </a:highlight>
                <a:latin typeface="Söhne"/>
              </a:rPr>
              <a:t>Introduction</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D9E45501-1904-7680-B4CB-5FE13DAC64D7}"/>
              </a:ext>
            </a:extLst>
          </p:cNvPr>
          <p:cNvSpPr>
            <a:spLocks noGrp="1"/>
          </p:cNvSpPr>
          <p:nvPr>
            <p:ph idx="1"/>
          </p:nvPr>
        </p:nvSpPr>
        <p:spPr>
          <a:xfrm>
            <a:off x="685801" y="1765739"/>
            <a:ext cx="10131425" cy="4025462"/>
          </a:xfrm>
        </p:spPr>
        <p:txBody>
          <a:bodyPr/>
          <a:lstStyle/>
          <a:p>
            <a:r>
              <a:rPr lang="en-IN" sz="2400" b="1" i="0">
                <a:solidFill>
                  <a:srgbClr val="ECECEC"/>
                </a:solidFill>
                <a:effectLst/>
                <a:highlight>
                  <a:srgbClr val="212121"/>
                </a:highlight>
                <a:latin typeface="Söhne"/>
              </a:rPr>
              <a:t>Challenge</a:t>
            </a:r>
            <a:r>
              <a:rPr lang="en-IN" sz="2400" b="0" i="0">
                <a:solidFill>
                  <a:srgbClr val="ECECEC"/>
                </a:solidFill>
                <a:effectLst/>
                <a:highlight>
                  <a:srgbClr val="212121"/>
                </a:highlight>
                <a:latin typeface="Söhne"/>
              </a:rPr>
              <a:t>: Determining the likelihood of loan repayment is crucial for financial institutions to minimize risk.</a:t>
            </a:r>
          </a:p>
          <a:p>
            <a:endParaRPr lang="en-IN" sz="2400" b="1" i="0">
              <a:solidFill>
                <a:srgbClr val="ECECEC"/>
              </a:solidFill>
              <a:effectLst/>
              <a:highlight>
                <a:srgbClr val="212121"/>
              </a:highlight>
              <a:latin typeface="Söhne"/>
            </a:endParaRPr>
          </a:p>
          <a:p>
            <a:r>
              <a:rPr lang="en-IN" sz="2400" b="1" i="0">
                <a:solidFill>
                  <a:srgbClr val="ECECEC"/>
                </a:solidFill>
                <a:effectLst/>
                <a:highlight>
                  <a:srgbClr val="212121"/>
                </a:highlight>
                <a:latin typeface="Söhne"/>
              </a:rPr>
              <a:t>Objective</a:t>
            </a:r>
            <a:r>
              <a:rPr lang="en-IN" sz="2400" b="0" i="0">
                <a:solidFill>
                  <a:srgbClr val="ECECEC"/>
                </a:solidFill>
                <a:effectLst/>
                <a:highlight>
                  <a:srgbClr val="212121"/>
                </a:highlight>
                <a:latin typeface="Söhne"/>
              </a:rPr>
              <a:t>: Develop a predictive model to accurately forecast loan repayment outcomes.</a:t>
            </a:r>
          </a:p>
          <a:p>
            <a:endParaRPr lang="en-IN" sz="2400" b="1" i="0">
              <a:solidFill>
                <a:srgbClr val="ECECEC"/>
              </a:solidFill>
              <a:effectLst/>
              <a:highlight>
                <a:srgbClr val="212121"/>
              </a:highlight>
              <a:latin typeface="Söhne"/>
            </a:endParaRPr>
          </a:p>
          <a:p>
            <a:r>
              <a:rPr lang="en-IN" sz="2400" b="1" i="0">
                <a:solidFill>
                  <a:srgbClr val="ECECEC"/>
                </a:solidFill>
                <a:effectLst/>
                <a:highlight>
                  <a:srgbClr val="212121"/>
                </a:highlight>
                <a:latin typeface="Söhne"/>
              </a:rPr>
              <a:t>Impact</a:t>
            </a:r>
            <a:r>
              <a:rPr lang="en-IN" sz="2400" b="0" i="0">
                <a:solidFill>
                  <a:srgbClr val="ECECEC"/>
                </a:solidFill>
                <a:effectLst/>
                <a:highlight>
                  <a:srgbClr val="212121"/>
                </a:highlight>
                <a:latin typeface="Söhne"/>
              </a:rPr>
              <a:t>: Enhance decision-making processes for loan approvals and risk management</a:t>
            </a:r>
            <a:r>
              <a:rPr lang="en-IN" b="0" i="0">
                <a:solidFill>
                  <a:srgbClr val="ECECEC"/>
                </a:solidFill>
                <a:effectLst/>
                <a:highlight>
                  <a:srgbClr val="212121"/>
                </a:highlight>
                <a:latin typeface="Söhne"/>
              </a:rPr>
              <a:t>.</a:t>
            </a:r>
            <a:endParaRPr lang="en-US"/>
          </a:p>
        </p:txBody>
      </p:sp>
    </p:spTree>
    <p:custDataLst>
      <p:tags r:id="rId1"/>
    </p:custDataLst>
    <p:extLst>
      <p:ext uri="{BB962C8B-B14F-4D97-AF65-F5344CB8AC3E}">
        <p14:creationId xmlns:p14="http://schemas.microsoft.com/office/powerpoint/2010/main" val="511677603"/>
      </p:ext>
    </p:extLst>
  </p:cSld>
  <p:clrMapOvr>
    <a:masterClrMapping/>
  </p:clrMapOvr>
  <mc:AlternateContent xmlns:mc="http://schemas.openxmlformats.org/markup-compatibility/2006" xmlns:p14="http://schemas.microsoft.com/office/powerpoint/2010/main">
    <mc:Choice Requires="p14">
      <p:transition spd="slow" p14:dur="2000" advTm="26306"/>
    </mc:Choice>
    <mc:Fallback xmlns="">
      <p:transition spd="slow" advTm="263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9E14-6029-D1C5-09F1-E8A0B3D0F371}"/>
              </a:ext>
            </a:extLst>
          </p:cNvPr>
          <p:cNvSpPr>
            <a:spLocks noGrp="1"/>
          </p:cNvSpPr>
          <p:nvPr>
            <p:ph type="title"/>
          </p:nvPr>
        </p:nvSpPr>
        <p:spPr>
          <a:xfrm>
            <a:off x="685801" y="609600"/>
            <a:ext cx="10131425" cy="1114097"/>
          </a:xfrm>
        </p:spPr>
        <p:txBody>
          <a:bodyPr>
            <a:normAutofit fontScale="90000"/>
          </a:bodyPr>
          <a:lstStyle/>
          <a:p>
            <a:r>
              <a:rPr lang="en-IN" b="1" i="0">
                <a:solidFill>
                  <a:srgbClr val="ECECEC"/>
                </a:solidFill>
                <a:effectLst/>
                <a:highlight>
                  <a:srgbClr val="212121"/>
                </a:highlight>
                <a:latin typeface="Söhne"/>
              </a:rPr>
              <a:t>Dataset Overview</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90AAFEAC-FE49-2AD7-EA3F-0239D54E0718}"/>
              </a:ext>
            </a:extLst>
          </p:cNvPr>
          <p:cNvSpPr>
            <a:spLocks noGrp="1"/>
          </p:cNvSpPr>
          <p:nvPr>
            <p:ph idx="1"/>
          </p:nvPr>
        </p:nvSpPr>
        <p:spPr/>
        <p:txBody>
          <a:bodyPr/>
          <a:lstStyle/>
          <a:p>
            <a:r>
              <a:rPr lang="en-IN" b="1" i="0">
                <a:solidFill>
                  <a:srgbClr val="ECECEC"/>
                </a:solidFill>
                <a:effectLst/>
                <a:highlight>
                  <a:srgbClr val="212121"/>
                </a:highlight>
                <a:latin typeface="Söhne"/>
              </a:rPr>
              <a:t>Source</a:t>
            </a:r>
            <a:r>
              <a:rPr lang="en-IN" b="0" i="0">
                <a:solidFill>
                  <a:srgbClr val="ECECEC"/>
                </a:solidFill>
                <a:effectLst/>
                <a:highlight>
                  <a:srgbClr val="212121"/>
                </a:highlight>
                <a:latin typeface="Söhne"/>
              </a:rPr>
              <a:t>:  Data was given by </a:t>
            </a:r>
            <a:r>
              <a:rPr lang="en-IN" b="0" i="0" err="1">
                <a:solidFill>
                  <a:srgbClr val="ECECEC"/>
                </a:solidFill>
                <a:effectLst/>
                <a:highlight>
                  <a:srgbClr val="212121"/>
                </a:highlight>
                <a:latin typeface="Söhne"/>
              </a:rPr>
              <a:t>upGrad</a:t>
            </a:r>
            <a:r>
              <a:rPr lang="en-IN" b="0" i="0">
                <a:solidFill>
                  <a:srgbClr val="ECECEC"/>
                </a:solidFill>
                <a:effectLst/>
                <a:highlight>
                  <a:srgbClr val="212121"/>
                </a:highlight>
                <a:latin typeface="Söhne"/>
              </a:rPr>
              <a:t> team over email as train and test data in CSV form.</a:t>
            </a:r>
          </a:p>
          <a:p>
            <a:endParaRPr lang="en-IN" b="1" i="0">
              <a:solidFill>
                <a:srgbClr val="ECECEC"/>
              </a:solidFill>
              <a:effectLst/>
              <a:highlight>
                <a:srgbClr val="212121"/>
              </a:highlight>
              <a:latin typeface="Söhne"/>
            </a:endParaRPr>
          </a:p>
          <a:p>
            <a:r>
              <a:rPr lang="en-IN" b="1" i="0">
                <a:solidFill>
                  <a:srgbClr val="ECECEC"/>
                </a:solidFill>
                <a:effectLst/>
                <a:highlight>
                  <a:srgbClr val="212121"/>
                </a:highlight>
                <a:latin typeface="Söhne"/>
              </a:rPr>
              <a:t>Composition</a:t>
            </a:r>
            <a:r>
              <a:rPr lang="en-IN" b="0" i="0">
                <a:solidFill>
                  <a:srgbClr val="ECECEC"/>
                </a:solidFill>
                <a:effectLst/>
                <a:highlight>
                  <a:srgbClr val="212121"/>
                </a:highlight>
                <a:latin typeface="Söhne"/>
              </a:rPr>
              <a:t>: Dataset comprises borrower details such as annual income, employment length, home ownership status, FICO scores, loan amounts, and loan repayment status.</a:t>
            </a:r>
            <a:endParaRPr lang="en-IN">
              <a:solidFill>
                <a:srgbClr val="ECECEC"/>
              </a:solidFill>
              <a:highlight>
                <a:srgbClr val="212121"/>
              </a:highlight>
              <a:latin typeface="Söhne"/>
            </a:endParaRPr>
          </a:p>
          <a:p>
            <a:pPr algn="l">
              <a:buFont typeface="Arial" panose="020B0604020202020204" pitchFamily="34" charset="0"/>
              <a:buChar char="•"/>
            </a:pPr>
            <a:endParaRPr lang="en-IN" b="1" i="0">
              <a:solidFill>
                <a:srgbClr val="ECECEC"/>
              </a:solidFill>
              <a:effectLst/>
              <a:highlight>
                <a:srgbClr val="212121"/>
              </a:highlight>
              <a:latin typeface="Söhne"/>
            </a:endParaRPr>
          </a:p>
          <a:p>
            <a:pPr algn="l">
              <a:buFont typeface="Arial" panose="020B0604020202020204" pitchFamily="34" charset="0"/>
              <a:buChar char="•"/>
            </a:pPr>
            <a:r>
              <a:rPr lang="en-IN" b="1" i="0">
                <a:solidFill>
                  <a:srgbClr val="ECECEC"/>
                </a:solidFill>
                <a:effectLst/>
                <a:highlight>
                  <a:srgbClr val="212121"/>
                </a:highlight>
                <a:latin typeface="Söhne"/>
              </a:rPr>
              <a:t>Size</a:t>
            </a:r>
            <a:r>
              <a:rPr lang="en-IN" b="0" i="0">
                <a:solidFill>
                  <a:srgbClr val="ECECEC"/>
                </a:solidFill>
                <a:effectLst/>
                <a:highlight>
                  <a:srgbClr val="212121"/>
                </a:highlight>
                <a:latin typeface="Söhne"/>
              </a:rPr>
              <a:t>: </a:t>
            </a:r>
            <a:r>
              <a:rPr lang="en-IN" b="0" i="0" err="1">
                <a:solidFill>
                  <a:srgbClr val="ECECEC"/>
                </a:solidFill>
                <a:effectLst/>
                <a:highlight>
                  <a:srgbClr val="212121"/>
                </a:highlight>
                <a:latin typeface="Söhne"/>
              </a:rPr>
              <a:t>Analyzed</a:t>
            </a:r>
            <a:r>
              <a:rPr lang="en-IN" b="0" i="0">
                <a:solidFill>
                  <a:srgbClr val="ECECEC"/>
                </a:solidFill>
                <a:effectLst/>
                <a:highlight>
                  <a:srgbClr val="212121"/>
                </a:highlight>
                <a:latin typeface="Söhne"/>
              </a:rPr>
              <a:t> over 100,000 loan records to predict repayment likelihood.</a:t>
            </a:r>
          </a:p>
        </p:txBody>
      </p:sp>
    </p:spTree>
    <p:custDataLst>
      <p:tags r:id="rId1"/>
    </p:custDataLst>
    <p:extLst>
      <p:ext uri="{BB962C8B-B14F-4D97-AF65-F5344CB8AC3E}">
        <p14:creationId xmlns:p14="http://schemas.microsoft.com/office/powerpoint/2010/main" val="201244102"/>
      </p:ext>
    </p:extLst>
  </p:cSld>
  <p:clrMapOvr>
    <a:masterClrMapping/>
  </p:clrMapOvr>
  <mc:AlternateContent xmlns:mc="http://schemas.openxmlformats.org/markup-compatibility/2006" xmlns:p14="http://schemas.microsoft.com/office/powerpoint/2010/main">
    <mc:Choice Requires="p14">
      <p:transition spd="slow" p14:dur="2000" advTm="20368"/>
    </mc:Choice>
    <mc:Fallback xmlns="">
      <p:transition spd="slow" advTm="203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0A24-80F2-D078-AA20-991D8EE83E3B}"/>
              </a:ext>
            </a:extLst>
          </p:cNvPr>
          <p:cNvSpPr>
            <a:spLocks noGrp="1"/>
          </p:cNvSpPr>
          <p:nvPr>
            <p:ph type="title"/>
          </p:nvPr>
        </p:nvSpPr>
        <p:spPr/>
        <p:txBody>
          <a:bodyPr/>
          <a:lstStyle/>
          <a:p>
            <a:r>
              <a:rPr lang="en-IN" b="1" i="0">
                <a:solidFill>
                  <a:srgbClr val="ECECEC"/>
                </a:solidFill>
                <a:effectLst/>
                <a:highlight>
                  <a:srgbClr val="212121"/>
                </a:highlight>
                <a:latin typeface="Söhne"/>
              </a:rPr>
              <a:t>Data </a:t>
            </a:r>
            <a:r>
              <a:rPr lang="en-IN" b="1" i="0" err="1">
                <a:solidFill>
                  <a:srgbClr val="ECECEC"/>
                </a:solidFill>
                <a:effectLst/>
                <a:highlight>
                  <a:srgbClr val="212121"/>
                </a:highlight>
                <a:latin typeface="Söhne"/>
              </a:rPr>
              <a:t>Preprocessing</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41C2F962-7874-534C-BBD7-F395D1EFB282}"/>
              </a:ext>
            </a:extLst>
          </p:cNvPr>
          <p:cNvSpPr>
            <a:spLocks noGrp="1"/>
          </p:cNvSpPr>
          <p:nvPr>
            <p:ph idx="1"/>
          </p:nvPr>
        </p:nvSpPr>
        <p:spPr/>
        <p:txBody>
          <a:bodyPr/>
          <a:lstStyle/>
          <a:p>
            <a:r>
              <a:rPr lang="en-IN" b="1" i="0">
                <a:solidFill>
                  <a:srgbClr val="ECECEC"/>
                </a:solidFill>
                <a:effectLst/>
                <a:highlight>
                  <a:srgbClr val="212121"/>
                </a:highlight>
                <a:latin typeface="Söhne"/>
              </a:rPr>
              <a:t>Missing Data</a:t>
            </a:r>
            <a:r>
              <a:rPr lang="en-IN" b="0" i="0">
                <a:solidFill>
                  <a:srgbClr val="ECECEC"/>
                </a:solidFill>
                <a:effectLst/>
                <a:highlight>
                  <a:srgbClr val="212121"/>
                </a:highlight>
                <a:latin typeface="Söhne"/>
              </a:rPr>
              <a:t>: Applied median imputation for numerical features and 'Unknown' for missing categorical values.</a:t>
            </a:r>
          </a:p>
          <a:p>
            <a:endParaRPr lang="en-IN">
              <a:solidFill>
                <a:srgbClr val="ECECEC"/>
              </a:solidFill>
              <a:highlight>
                <a:srgbClr val="212121"/>
              </a:highlight>
              <a:latin typeface="Söhne"/>
            </a:endParaRPr>
          </a:p>
          <a:p>
            <a:r>
              <a:rPr lang="en-IN" b="1" i="0">
                <a:solidFill>
                  <a:srgbClr val="ECECEC"/>
                </a:solidFill>
                <a:effectLst/>
                <a:highlight>
                  <a:srgbClr val="212121"/>
                </a:highlight>
                <a:latin typeface="Söhne"/>
              </a:rPr>
              <a:t>Outliers</a:t>
            </a:r>
            <a:r>
              <a:rPr lang="en-IN" b="0" i="0">
                <a:solidFill>
                  <a:srgbClr val="ECECEC"/>
                </a:solidFill>
                <a:effectLst/>
                <a:highlight>
                  <a:srgbClr val="212121"/>
                </a:highlight>
                <a:latin typeface="Söhne"/>
              </a:rPr>
              <a:t>: Identified and capped outliers in features like </a:t>
            </a:r>
            <a:r>
              <a:rPr lang="en-IN" err="1"/>
              <a:t>annual_inc</a:t>
            </a:r>
            <a:r>
              <a:rPr lang="en-IN" b="0" i="0">
                <a:solidFill>
                  <a:srgbClr val="ECECEC"/>
                </a:solidFill>
                <a:effectLst/>
                <a:highlight>
                  <a:srgbClr val="212121"/>
                </a:highlight>
                <a:latin typeface="Söhne"/>
              </a:rPr>
              <a:t> and </a:t>
            </a:r>
            <a:r>
              <a:rPr lang="en-IN" err="1"/>
              <a:t>loan_amnt</a:t>
            </a:r>
            <a:r>
              <a:rPr lang="en-IN" b="0" i="0">
                <a:solidFill>
                  <a:srgbClr val="ECECEC"/>
                </a:solidFill>
                <a:effectLst/>
                <a:highlight>
                  <a:srgbClr val="212121"/>
                </a:highlight>
                <a:latin typeface="Söhne"/>
              </a:rPr>
              <a:t> using the Interquartile Range (IQR) method to reduce skewness.</a:t>
            </a:r>
            <a:endParaRPr lang="en-US"/>
          </a:p>
        </p:txBody>
      </p:sp>
    </p:spTree>
    <p:custDataLst>
      <p:tags r:id="rId1"/>
    </p:custDataLst>
    <p:extLst>
      <p:ext uri="{BB962C8B-B14F-4D97-AF65-F5344CB8AC3E}">
        <p14:creationId xmlns:p14="http://schemas.microsoft.com/office/powerpoint/2010/main" val="981428185"/>
      </p:ext>
    </p:extLst>
  </p:cSld>
  <p:clrMapOvr>
    <a:masterClrMapping/>
  </p:clrMapOvr>
  <mc:AlternateContent xmlns:mc="http://schemas.openxmlformats.org/markup-compatibility/2006" xmlns:p14="http://schemas.microsoft.com/office/powerpoint/2010/main">
    <mc:Choice Requires="p14">
      <p:transition spd="slow" p14:dur="2000" advTm="21078"/>
    </mc:Choice>
    <mc:Fallback xmlns="">
      <p:transition spd="slow" advTm="210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53DF-A1F2-FC84-CB3D-EE71C28E098B}"/>
              </a:ext>
            </a:extLst>
          </p:cNvPr>
          <p:cNvSpPr>
            <a:spLocks noGrp="1"/>
          </p:cNvSpPr>
          <p:nvPr>
            <p:ph type="title"/>
          </p:nvPr>
        </p:nvSpPr>
        <p:spPr/>
        <p:txBody>
          <a:bodyPr/>
          <a:lstStyle/>
          <a:p>
            <a:r>
              <a:rPr lang="en-IN" b="1" i="0">
                <a:solidFill>
                  <a:srgbClr val="ECECEC"/>
                </a:solidFill>
                <a:effectLst/>
                <a:highlight>
                  <a:srgbClr val="212121"/>
                </a:highlight>
                <a:latin typeface="Söhne"/>
              </a:rPr>
              <a:t>Feature Engineering</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F400DD58-A031-F94C-5853-0AE0D49B05D1}"/>
              </a:ext>
            </a:extLst>
          </p:cNvPr>
          <p:cNvSpPr>
            <a:spLocks noGrp="1"/>
          </p:cNvSpPr>
          <p:nvPr>
            <p:ph idx="1"/>
          </p:nvPr>
        </p:nvSpPr>
        <p:spPr/>
        <p:txBody>
          <a:bodyPr/>
          <a:lstStyle/>
          <a:p>
            <a:pPr algn="l">
              <a:buFont typeface="Arial" panose="020B0604020202020204" pitchFamily="34" charset="0"/>
              <a:buChar char="•"/>
            </a:pPr>
            <a:r>
              <a:rPr lang="en-IN" b="1" i="0">
                <a:solidFill>
                  <a:srgbClr val="ECECEC"/>
                </a:solidFill>
                <a:effectLst/>
                <a:highlight>
                  <a:srgbClr val="212121"/>
                </a:highlight>
                <a:latin typeface="Söhne"/>
              </a:rPr>
              <a:t>New Features</a:t>
            </a:r>
            <a:r>
              <a:rPr lang="en-IN" b="0" i="0">
                <a:solidFill>
                  <a:srgbClr val="ECECEC"/>
                </a:solidFill>
                <a:effectLst/>
                <a:highlight>
                  <a:srgbClr val="212121"/>
                </a:highlight>
                <a:latin typeface="Söhne"/>
              </a:rPr>
              <a:t>:</a:t>
            </a:r>
          </a:p>
          <a:p>
            <a:pPr algn="l">
              <a:buFont typeface="Arial" panose="020B0604020202020204" pitchFamily="34" charset="0"/>
              <a:buChar char="•"/>
            </a:pPr>
            <a:r>
              <a:rPr lang="en-IN" b="0" i="0" err="1">
                <a:solidFill>
                  <a:srgbClr val="ECECEC"/>
                </a:solidFill>
                <a:effectLst/>
                <a:highlight>
                  <a:srgbClr val="212121"/>
                </a:highlight>
                <a:latin typeface="Söhne"/>
              </a:rPr>
              <a:t>income_to_loan_ratio</a:t>
            </a:r>
            <a:r>
              <a:rPr lang="en-IN" b="0" i="0">
                <a:solidFill>
                  <a:srgbClr val="ECECEC"/>
                </a:solidFill>
                <a:effectLst/>
                <a:highlight>
                  <a:srgbClr val="212121"/>
                </a:highlight>
                <a:latin typeface="Söhne"/>
              </a:rPr>
              <a:t>: Highlighting the burden of the loan relative to income.</a:t>
            </a:r>
          </a:p>
          <a:p>
            <a:pPr algn="l">
              <a:buFont typeface="Arial" panose="020B0604020202020204" pitchFamily="34" charset="0"/>
              <a:buChar char="•"/>
            </a:pPr>
            <a:r>
              <a:rPr lang="en-IN" b="0" i="0" err="1">
                <a:solidFill>
                  <a:srgbClr val="ECECEC"/>
                </a:solidFill>
                <a:effectLst/>
                <a:highlight>
                  <a:srgbClr val="212121"/>
                </a:highlight>
                <a:latin typeface="Söhne"/>
              </a:rPr>
              <a:t>credit_history_length</a:t>
            </a:r>
            <a:r>
              <a:rPr lang="en-IN" b="0" i="0">
                <a:solidFill>
                  <a:srgbClr val="ECECEC"/>
                </a:solidFill>
                <a:effectLst/>
                <a:highlight>
                  <a:srgbClr val="212121"/>
                </a:highlight>
                <a:latin typeface="Söhne"/>
              </a:rPr>
              <a:t>: Capturing credit reliability over time.</a:t>
            </a:r>
          </a:p>
          <a:p>
            <a:pPr algn="l">
              <a:buFont typeface="Arial" panose="020B0604020202020204" pitchFamily="34" charset="0"/>
              <a:buChar char="•"/>
            </a:pPr>
            <a:r>
              <a:rPr lang="en-IN" b="0" i="0" err="1">
                <a:solidFill>
                  <a:srgbClr val="ECECEC"/>
                </a:solidFill>
                <a:effectLst/>
                <a:highlight>
                  <a:srgbClr val="212121"/>
                </a:highlight>
                <a:latin typeface="Söhne"/>
              </a:rPr>
              <a:t>fico_score_average</a:t>
            </a:r>
            <a:r>
              <a:rPr lang="en-IN" b="0" i="0">
                <a:solidFill>
                  <a:srgbClr val="ECECEC"/>
                </a:solidFill>
                <a:effectLst/>
                <a:highlight>
                  <a:srgbClr val="212121"/>
                </a:highlight>
                <a:latin typeface="Söhne"/>
              </a:rPr>
              <a:t>: Simplifying credit assessment with an average score.</a:t>
            </a:r>
          </a:p>
          <a:p>
            <a:pPr algn="l">
              <a:buFont typeface="Arial" panose="020B0604020202020204" pitchFamily="34" charset="0"/>
              <a:buChar char="•"/>
            </a:pPr>
            <a:endParaRPr lang="en-IN">
              <a:solidFill>
                <a:srgbClr val="ECECEC"/>
              </a:solidFill>
              <a:highlight>
                <a:srgbClr val="212121"/>
              </a:highlight>
              <a:latin typeface="Söhne"/>
            </a:endParaRPr>
          </a:p>
          <a:p>
            <a:pPr algn="l">
              <a:buFont typeface="Arial" panose="020B0604020202020204" pitchFamily="34" charset="0"/>
              <a:buChar char="•"/>
            </a:pPr>
            <a:r>
              <a:rPr lang="en-IN" b="1" i="0">
                <a:solidFill>
                  <a:srgbClr val="ECECEC"/>
                </a:solidFill>
                <a:effectLst/>
                <a:highlight>
                  <a:srgbClr val="212121"/>
                </a:highlight>
                <a:latin typeface="Söhne"/>
              </a:rPr>
              <a:t>Rationale</a:t>
            </a:r>
            <a:r>
              <a:rPr lang="en-IN" b="0" i="0">
                <a:solidFill>
                  <a:srgbClr val="ECECEC"/>
                </a:solidFill>
                <a:effectLst/>
                <a:highlight>
                  <a:srgbClr val="212121"/>
                </a:highlight>
                <a:latin typeface="Söhne"/>
              </a:rPr>
              <a:t>: Enhanced model's ability to capture nuances affecting loan repayment.</a:t>
            </a:r>
          </a:p>
          <a:p>
            <a:endParaRPr lang="en-US"/>
          </a:p>
        </p:txBody>
      </p:sp>
    </p:spTree>
    <p:custDataLst>
      <p:tags r:id="rId1"/>
    </p:custDataLst>
    <p:extLst>
      <p:ext uri="{BB962C8B-B14F-4D97-AF65-F5344CB8AC3E}">
        <p14:creationId xmlns:p14="http://schemas.microsoft.com/office/powerpoint/2010/main" val="2135215132"/>
      </p:ext>
    </p:extLst>
  </p:cSld>
  <p:clrMapOvr>
    <a:masterClrMapping/>
  </p:clrMapOvr>
  <mc:AlternateContent xmlns:mc="http://schemas.openxmlformats.org/markup-compatibility/2006" xmlns:p14="http://schemas.microsoft.com/office/powerpoint/2010/main">
    <mc:Choice Requires="p14">
      <p:transition spd="slow" p14:dur="2000" advTm="19284"/>
    </mc:Choice>
    <mc:Fallback xmlns="">
      <p:transition spd="slow" advTm="19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E20F-9216-7618-9F77-7F1C980ADDAE}"/>
              </a:ext>
            </a:extLst>
          </p:cNvPr>
          <p:cNvSpPr>
            <a:spLocks noGrp="1"/>
          </p:cNvSpPr>
          <p:nvPr>
            <p:ph type="title"/>
          </p:nvPr>
        </p:nvSpPr>
        <p:spPr/>
        <p:txBody>
          <a:bodyPr/>
          <a:lstStyle/>
          <a:p>
            <a:r>
              <a:rPr lang="en-IN" b="1" i="0">
                <a:solidFill>
                  <a:srgbClr val="ECECEC"/>
                </a:solidFill>
                <a:effectLst/>
                <a:highlight>
                  <a:srgbClr val="212121"/>
                </a:highlight>
                <a:latin typeface="Söhne"/>
              </a:rPr>
              <a:t>Model Selection</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AB4F3E2F-F5FA-310B-5025-4DEF3CA91762}"/>
              </a:ext>
            </a:extLst>
          </p:cNvPr>
          <p:cNvSpPr>
            <a:spLocks noGrp="1"/>
          </p:cNvSpPr>
          <p:nvPr>
            <p:ph idx="1"/>
          </p:nvPr>
        </p:nvSpPr>
        <p:spPr/>
        <p:txBody>
          <a:bodyPr/>
          <a:lstStyle/>
          <a:p>
            <a:r>
              <a:rPr lang="en-IN" b="1" i="0">
                <a:solidFill>
                  <a:srgbClr val="ECECEC"/>
                </a:solidFill>
                <a:effectLst/>
                <a:highlight>
                  <a:srgbClr val="212121"/>
                </a:highlight>
                <a:latin typeface="Söhne"/>
              </a:rPr>
              <a:t>Choice of Model</a:t>
            </a:r>
            <a:r>
              <a:rPr lang="en-IN" b="0" i="0">
                <a:solidFill>
                  <a:srgbClr val="ECECEC"/>
                </a:solidFill>
                <a:effectLst/>
                <a:highlight>
                  <a:srgbClr val="212121"/>
                </a:highlight>
                <a:latin typeface="Söhne"/>
              </a:rPr>
              <a:t>: Selected </a:t>
            </a:r>
            <a:r>
              <a:rPr lang="en-IN" b="0" i="0" err="1">
                <a:solidFill>
                  <a:srgbClr val="ECECEC"/>
                </a:solidFill>
                <a:effectLst/>
                <a:highlight>
                  <a:srgbClr val="212121"/>
                </a:highlight>
                <a:latin typeface="Söhne"/>
              </a:rPr>
              <a:t>XGBoost</a:t>
            </a:r>
            <a:r>
              <a:rPr lang="en-IN" b="0" i="0">
                <a:solidFill>
                  <a:srgbClr val="ECECEC"/>
                </a:solidFill>
                <a:effectLst/>
                <a:highlight>
                  <a:srgbClr val="212121"/>
                </a:highlight>
                <a:latin typeface="Söhne"/>
              </a:rPr>
              <a:t> for its robustness to outliers, handling of mixed-type data, and effectiveness with imbalanced datasets.</a:t>
            </a:r>
          </a:p>
          <a:p>
            <a:endParaRPr lang="en-IN">
              <a:solidFill>
                <a:srgbClr val="ECECEC"/>
              </a:solidFill>
              <a:highlight>
                <a:srgbClr val="212121"/>
              </a:highlight>
              <a:latin typeface="Söhne"/>
            </a:endParaRPr>
          </a:p>
          <a:p>
            <a:r>
              <a:rPr lang="en-IN" b="1" i="0">
                <a:solidFill>
                  <a:srgbClr val="ECECEC"/>
                </a:solidFill>
                <a:effectLst/>
                <a:highlight>
                  <a:srgbClr val="212121"/>
                </a:highlight>
                <a:latin typeface="Söhne"/>
              </a:rPr>
              <a:t>Handling Imbalance</a:t>
            </a:r>
            <a:r>
              <a:rPr lang="en-IN" b="0" i="0">
                <a:solidFill>
                  <a:srgbClr val="ECECEC"/>
                </a:solidFill>
                <a:effectLst/>
                <a:highlight>
                  <a:srgbClr val="212121"/>
                </a:highlight>
                <a:latin typeface="Söhne"/>
              </a:rPr>
              <a:t>: Utilized </a:t>
            </a:r>
            <a:r>
              <a:rPr lang="en-IN" err="1"/>
              <a:t>scale_pos_weight</a:t>
            </a:r>
            <a:r>
              <a:rPr lang="en-IN" b="0" i="0">
                <a:solidFill>
                  <a:srgbClr val="ECECEC"/>
                </a:solidFill>
                <a:effectLst/>
                <a:highlight>
                  <a:srgbClr val="212121"/>
                </a:highlight>
                <a:latin typeface="Söhne"/>
              </a:rPr>
              <a:t> to balance the skewed distribution of 'Paid' vs. 'Defaulted' outcomes.</a:t>
            </a:r>
            <a:endParaRPr lang="en-US"/>
          </a:p>
        </p:txBody>
      </p:sp>
    </p:spTree>
    <p:custDataLst>
      <p:tags r:id="rId1"/>
    </p:custDataLst>
    <p:extLst>
      <p:ext uri="{BB962C8B-B14F-4D97-AF65-F5344CB8AC3E}">
        <p14:creationId xmlns:p14="http://schemas.microsoft.com/office/powerpoint/2010/main" val="3136224997"/>
      </p:ext>
    </p:extLst>
  </p:cSld>
  <p:clrMapOvr>
    <a:masterClrMapping/>
  </p:clrMapOvr>
  <mc:AlternateContent xmlns:mc="http://schemas.openxmlformats.org/markup-compatibility/2006" xmlns:p14="http://schemas.microsoft.com/office/powerpoint/2010/main">
    <mc:Choice Requires="p14">
      <p:transition spd="slow" p14:dur="2000" advTm="20945"/>
    </mc:Choice>
    <mc:Fallback xmlns="">
      <p:transition spd="slow" advTm="209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4FFA-F376-D222-91E2-FBECC7DE2CC3}"/>
              </a:ext>
            </a:extLst>
          </p:cNvPr>
          <p:cNvSpPr>
            <a:spLocks noGrp="1"/>
          </p:cNvSpPr>
          <p:nvPr>
            <p:ph type="title"/>
          </p:nvPr>
        </p:nvSpPr>
        <p:spPr/>
        <p:txBody>
          <a:bodyPr/>
          <a:lstStyle/>
          <a:p>
            <a:r>
              <a:rPr lang="en-IN" b="1" i="0">
                <a:solidFill>
                  <a:srgbClr val="ECECEC"/>
                </a:solidFill>
                <a:effectLst/>
                <a:highlight>
                  <a:srgbClr val="212121"/>
                </a:highlight>
                <a:latin typeface="Söhne"/>
              </a:rPr>
              <a:t>Hyperparameter Tuning</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9565B079-11F7-D4BD-6EE1-416D0C034AE5}"/>
              </a:ext>
            </a:extLst>
          </p:cNvPr>
          <p:cNvSpPr>
            <a:spLocks noGrp="1"/>
          </p:cNvSpPr>
          <p:nvPr>
            <p:ph idx="1"/>
          </p:nvPr>
        </p:nvSpPr>
        <p:spPr/>
        <p:txBody>
          <a:bodyPr/>
          <a:lstStyle/>
          <a:p>
            <a:r>
              <a:rPr lang="en-IN" b="1" i="0">
                <a:solidFill>
                  <a:srgbClr val="ECECEC"/>
                </a:solidFill>
                <a:effectLst/>
                <a:highlight>
                  <a:srgbClr val="212121"/>
                </a:highlight>
                <a:latin typeface="Söhne"/>
              </a:rPr>
              <a:t>Approach</a:t>
            </a:r>
            <a:r>
              <a:rPr lang="en-IN" b="0" i="0">
                <a:solidFill>
                  <a:srgbClr val="ECECEC"/>
                </a:solidFill>
                <a:effectLst/>
                <a:highlight>
                  <a:srgbClr val="212121"/>
                </a:highlight>
                <a:latin typeface="Söhne"/>
              </a:rPr>
              <a:t>: Employed </a:t>
            </a:r>
            <a:r>
              <a:rPr lang="en-IN" b="0" i="0" err="1">
                <a:solidFill>
                  <a:srgbClr val="ECECEC"/>
                </a:solidFill>
                <a:effectLst/>
                <a:highlight>
                  <a:srgbClr val="212121"/>
                </a:highlight>
                <a:latin typeface="Söhne"/>
              </a:rPr>
              <a:t>RandomizedSearchCV</a:t>
            </a:r>
            <a:r>
              <a:rPr lang="en-IN" b="0" i="0">
                <a:solidFill>
                  <a:srgbClr val="ECECEC"/>
                </a:solidFill>
                <a:effectLst/>
                <a:highlight>
                  <a:srgbClr val="212121"/>
                </a:highlight>
                <a:latin typeface="Söhne"/>
              </a:rPr>
              <a:t> for efficient exploration of the parameter space.</a:t>
            </a:r>
          </a:p>
          <a:p>
            <a:endParaRPr lang="en-IN">
              <a:solidFill>
                <a:srgbClr val="ECECEC"/>
              </a:solidFill>
              <a:highlight>
                <a:srgbClr val="212121"/>
              </a:highlight>
              <a:latin typeface="Söhne"/>
            </a:endParaRPr>
          </a:p>
          <a:p>
            <a:r>
              <a:rPr lang="en-IN" b="1" i="0">
                <a:solidFill>
                  <a:srgbClr val="ECECEC"/>
                </a:solidFill>
                <a:effectLst/>
                <a:highlight>
                  <a:srgbClr val="212121"/>
                </a:highlight>
                <a:latin typeface="Söhne"/>
              </a:rPr>
              <a:t>Key Parameters Tuned</a:t>
            </a:r>
            <a:r>
              <a:rPr lang="en-IN" b="0" i="0">
                <a:solidFill>
                  <a:srgbClr val="ECECEC"/>
                </a:solidFill>
                <a:effectLst/>
                <a:highlight>
                  <a:srgbClr val="212121"/>
                </a:highlight>
                <a:latin typeface="Söhne"/>
              </a:rPr>
              <a:t>: </a:t>
            </a:r>
            <a:r>
              <a:rPr lang="en-IN" err="1"/>
              <a:t>n_estimators</a:t>
            </a:r>
            <a:r>
              <a:rPr lang="en-IN" b="0" i="0">
                <a:solidFill>
                  <a:srgbClr val="ECECEC"/>
                </a:solidFill>
                <a:effectLst/>
                <a:highlight>
                  <a:srgbClr val="212121"/>
                </a:highlight>
                <a:latin typeface="Söhne"/>
              </a:rPr>
              <a:t>, </a:t>
            </a:r>
            <a:r>
              <a:rPr lang="en-IN" err="1"/>
              <a:t>max_depth</a:t>
            </a:r>
            <a:r>
              <a:rPr lang="en-IN" b="0" i="0">
                <a:solidFill>
                  <a:srgbClr val="ECECEC"/>
                </a:solidFill>
                <a:effectLst/>
                <a:highlight>
                  <a:srgbClr val="212121"/>
                </a:highlight>
                <a:latin typeface="Söhne"/>
              </a:rPr>
              <a:t>, </a:t>
            </a:r>
            <a:r>
              <a:rPr lang="en-IN" err="1"/>
              <a:t>learning_rate</a:t>
            </a:r>
            <a:r>
              <a:rPr lang="en-IN" b="0" i="0">
                <a:solidFill>
                  <a:srgbClr val="ECECEC"/>
                </a:solidFill>
                <a:effectLst/>
                <a:highlight>
                  <a:srgbClr val="212121"/>
                </a:highlight>
                <a:latin typeface="Söhne"/>
              </a:rPr>
              <a:t>, </a:t>
            </a:r>
            <a:r>
              <a:rPr lang="en-IN"/>
              <a:t>subsample</a:t>
            </a:r>
            <a:r>
              <a:rPr lang="en-IN" b="0" i="0">
                <a:solidFill>
                  <a:srgbClr val="ECECEC"/>
                </a:solidFill>
                <a:effectLst/>
                <a:highlight>
                  <a:srgbClr val="212121"/>
                </a:highlight>
                <a:latin typeface="Söhne"/>
              </a:rPr>
              <a:t>, and </a:t>
            </a:r>
            <a:r>
              <a:rPr lang="en-IN" err="1"/>
              <a:t>colsample_bytree</a:t>
            </a:r>
            <a:r>
              <a:rPr lang="en-IN" b="0" i="0">
                <a:solidFill>
                  <a:srgbClr val="ECECEC"/>
                </a:solidFill>
                <a:effectLst/>
                <a:highlight>
                  <a:srgbClr val="212121"/>
                </a:highlight>
                <a:latin typeface="Söhne"/>
              </a:rPr>
              <a:t>.</a:t>
            </a:r>
          </a:p>
          <a:p>
            <a:endParaRPr lang="en-IN">
              <a:solidFill>
                <a:srgbClr val="ECECEC"/>
              </a:solidFill>
              <a:highlight>
                <a:srgbClr val="212121"/>
              </a:highlight>
              <a:latin typeface="Söhne"/>
            </a:endParaRPr>
          </a:p>
          <a:p>
            <a:r>
              <a:rPr lang="en-IN" b="1" i="0">
                <a:solidFill>
                  <a:srgbClr val="ECECEC"/>
                </a:solidFill>
                <a:effectLst/>
                <a:highlight>
                  <a:srgbClr val="212121"/>
                </a:highlight>
                <a:latin typeface="Söhne"/>
              </a:rPr>
              <a:t>Outcome</a:t>
            </a:r>
            <a:r>
              <a:rPr lang="en-IN" b="0" i="0">
                <a:solidFill>
                  <a:srgbClr val="ECECEC"/>
                </a:solidFill>
                <a:effectLst/>
                <a:highlight>
                  <a:srgbClr val="212121"/>
                </a:highlight>
                <a:latin typeface="Söhne"/>
              </a:rPr>
              <a:t>: Achieved optimal model performance with fine-tuned parameters.</a:t>
            </a:r>
            <a:endParaRPr lang="en-US"/>
          </a:p>
        </p:txBody>
      </p:sp>
    </p:spTree>
    <p:custDataLst>
      <p:tags r:id="rId1"/>
    </p:custDataLst>
    <p:extLst>
      <p:ext uri="{BB962C8B-B14F-4D97-AF65-F5344CB8AC3E}">
        <p14:creationId xmlns:p14="http://schemas.microsoft.com/office/powerpoint/2010/main" val="3823385734"/>
      </p:ext>
    </p:extLst>
  </p:cSld>
  <p:clrMapOvr>
    <a:masterClrMapping/>
  </p:clrMapOvr>
  <mc:AlternateContent xmlns:mc="http://schemas.openxmlformats.org/markup-compatibility/2006" xmlns:p14="http://schemas.microsoft.com/office/powerpoint/2010/main">
    <mc:Choice Requires="p14">
      <p:transition spd="slow" p14:dur="2000" advTm="20551"/>
    </mc:Choice>
    <mc:Fallback xmlns="">
      <p:transition spd="slow" advTm="205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4"/>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8193-7EF4-D366-98FE-CD5AF21E3E21}"/>
              </a:ext>
            </a:extLst>
          </p:cNvPr>
          <p:cNvSpPr>
            <a:spLocks noGrp="1"/>
          </p:cNvSpPr>
          <p:nvPr>
            <p:ph type="title"/>
          </p:nvPr>
        </p:nvSpPr>
        <p:spPr>
          <a:xfrm>
            <a:off x="6400800" y="609600"/>
            <a:ext cx="5147730" cy="1641987"/>
          </a:xfrm>
        </p:spPr>
        <p:txBody>
          <a:bodyPr>
            <a:normAutofit/>
          </a:bodyPr>
          <a:lstStyle/>
          <a:p>
            <a:pPr>
              <a:lnSpc>
                <a:spcPct val="90000"/>
              </a:lnSpc>
            </a:pPr>
            <a:r>
              <a:rPr lang="en-IN" b="1" i="0">
                <a:effectLst/>
                <a:highlight>
                  <a:srgbClr val="212121"/>
                </a:highlight>
                <a:latin typeface="Söhne"/>
              </a:rPr>
              <a:t>Feature Importance Analysis</a:t>
            </a:r>
            <a:br>
              <a:rPr lang="en-IN" b="1" i="0">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C2E236C8-639E-62B9-31BE-0AAA696D4E5D}"/>
              </a:ext>
            </a:extLst>
          </p:cNvPr>
          <p:cNvSpPr>
            <a:spLocks noGrp="1"/>
          </p:cNvSpPr>
          <p:nvPr>
            <p:ph idx="1"/>
          </p:nvPr>
        </p:nvSpPr>
        <p:spPr>
          <a:xfrm>
            <a:off x="6400800" y="2251587"/>
            <a:ext cx="5147730" cy="3637935"/>
          </a:xfrm>
        </p:spPr>
        <p:txBody>
          <a:bodyPr>
            <a:normAutofit/>
          </a:bodyPr>
          <a:lstStyle/>
          <a:p>
            <a:r>
              <a:rPr lang="en-IN" b="1" i="0">
                <a:effectLst/>
                <a:highlight>
                  <a:srgbClr val="212121"/>
                </a:highlight>
                <a:latin typeface="Söhne"/>
              </a:rPr>
              <a:t>Top Predictors</a:t>
            </a:r>
            <a:r>
              <a:rPr lang="en-IN" b="0" i="0">
                <a:effectLst/>
                <a:highlight>
                  <a:srgbClr val="212121"/>
                </a:highlight>
                <a:latin typeface="Söhne"/>
              </a:rPr>
              <a:t>: Interest rate (</a:t>
            </a:r>
            <a:r>
              <a:rPr lang="en-IN" err="1"/>
              <a:t>int_rate</a:t>
            </a:r>
            <a:r>
              <a:rPr lang="en-IN" b="0" i="0">
                <a:effectLst/>
                <a:highlight>
                  <a:srgbClr val="212121"/>
                </a:highlight>
                <a:latin typeface="Söhne"/>
              </a:rPr>
              <a:t>), average FICO score (</a:t>
            </a:r>
            <a:r>
              <a:rPr lang="en-IN" err="1"/>
              <a:t>fico_score_average</a:t>
            </a:r>
            <a:r>
              <a:rPr lang="en-IN" b="0" i="0">
                <a:effectLst/>
                <a:highlight>
                  <a:srgbClr val="212121"/>
                </a:highlight>
                <a:latin typeface="Söhne"/>
              </a:rPr>
              <a:t>), and loan amount (</a:t>
            </a:r>
            <a:r>
              <a:rPr lang="en-IN" err="1"/>
              <a:t>loan_amnt</a:t>
            </a:r>
            <a:r>
              <a:rPr lang="en-IN" b="0" i="0">
                <a:effectLst/>
                <a:highlight>
                  <a:srgbClr val="212121"/>
                </a:highlight>
                <a:latin typeface="Söhne"/>
              </a:rPr>
              <a:t>) were identified as significant predictors.</a:t>
            </a:r>
          </a:p>
          <a:p>
            <a:r>
              <a:rPr lang="en-IN" b="1" i="0">
                <a:effectLst/>
                <a:highlight>
                  <a:srgbClr val="212121"/>
                </a:highlight>
                <a:latin typeface="Söhne"/>
              </a:rPr>
              <a:t>Insights</a:t>
            </a:r>
            <a:r>
              <a:rPr lang="en-IN" b="0" i="0">
                <a:effectLst/>
                <a:highlight>
                  <a:srgbClr val="212121"/>
                </a:highlight>
                <a:latin typeface="Söhne"/>
              </a:rPr>
              <a:t>: Demonstrates the importance of creditworthiness and loan characteristics in predicting repayment.</a:t>
            </a:r>
            <a:endParaRPr lang="en-US"/>
          </a:p>
        </p:txBody>
      </p:sp>
      <p:pic>
        <p:nvPicPr>
          <p:cNvPr id="5" name="Picture 4" descr="A graph with blue bars&#10;&#10;Description automatically generated">
            <a:extLst>
              <a:ext uri="{FF2B5EF4-FFF2-40B4-BE49-F238E27FC236}">
                <a16:creationId xmlns:a16="http://schemas.microsoft.com/office/drawing/2014/main" id="{6FD97D20-BB19-16D5-A805-080B4CE1F6AF}"/>
              </a:ext>
            </a:extLst>
          </p:cNvPr>
          <p:cNvPicPr>
            <a:picLocks noChangeAspect="1"/>
          </p:cNvPicPr>
          <p:nvPr/>
        </p:nvPicPr>
        <p:blipFill>
          <a:blip r:embed="rId5"/>
          <a:stretch>
            <a:fillRect/>
          </a:stretch>
        </p:blipFill>
        <p:spPr>
          <a:xfrm>
            <a:off x="137063" y="1371600"/>
            <a:ext cx="5958937" cy="34859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300756298"/>
      </p:ext>
    </p:extLst>
  </p:cSld>
  <p:clrMapOvr>
    <a:masterClrMapping/>
  </p:clrMapOvr>
  <mc:AlternateContent xmlns:mc="http://schemas.openxmlformats.org/markup-compatibility/2006" xmlns:p14="http://schemas.microsoft.com/office/powerpoint/2010/main">
    <mc:Choice Requires="p14">
      <p:transition spd="slow" p14:dur="2000" advTm="18565"/>
    </mc:Choice>
    <mc:Fallback xmlns="">
      <p:transition spd="slow" advTm="18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0BF7-C4FE-D768-FA66-9A813E2FF351}"/>
              </a:ext>
            </a:extLst>
          </p:cNvPr>
          <p:cNvSpPr>
            <a:spLocks noGrp="1"/>
          </p:cNvSpPr>
          <p:nvPr>
            <p:ph type="title"/>
          </p:nvPr>
        </p:nvSpPr>
        <p:spPr/>
        <p:txBody>
          <a:bodyPr/>
          <a:lstStyle/>
          <a:p>
            <a:r>
              <a:rPr lang="en-IN" b="1" i="0">
                <a:solidFill>
                  <a:srgbClr val="ECECEC"/>
                </a:solidFill>
                <a:effectLst/>
                <a:highlight>
                  <a:srgbClr val="212121"/>
                </a:highlight>
                <a:latin typeface="Söhne"/>
              </a:rPr>
              <a:t>Model Performance</a:t>
            </a:r>
            <a:br>
              <a:rPr lang="en-IN" b="1" i="0">
                <a:solidFill>
                  <a:srgbClr val="ECECEC"/>
                </a:solidFill>
                <a:effectLst/>
                <a:highlight>
                  <a:srgbClr val="212121"/>
                </a:highlight>
                <a:latin typeface="Söhne"/>
              </a:rPr>
            </a:br>
            <a:endParaRPr lang="en-US"/>
          </a:p>
        </p:txBody>
      </p:sp>
      <p:sp>
        <p:nvSpPr>
          <p:cNvPr id="3" name="Content Placeholder 2">
            <a:extLst>
              <a:ext uri="{FF2B5EF4-FFF2-40B4-BE49-F238E27FC236}">
                <a16:creationId xmlns:a16="http://schemas.microsoft.com/office/drawing/2014/main" id="{2CD748A5-BA2C-5A9F-FB06-5236F50DF86D}"/>
              </a:ext>
            </a:extLst>
          </p:cNvPr>
          <p:cNvSpPr>
            <a:spLocks noGrp="1"/>
          </p:cNvSpPr>
          <p:nvPr>
            <p:ph idx="1"/>
          </p:nvPr>
        </p:nvSpPr>
        <p:spPr/>
        <p:txBody>
          <a:bodyPr/>
          <a:lstStyle/>
          <a:p>
            <a:r>
              <a:rPr lang="en-IN" b="1" i="0">
                <a:solidFill>
                  <a:srgbClr val="ECECEC"/>
                </a:solidFill>
                <a:effectLst/>
                <a:highlight>
                  <a:srgbClr val="212121"/>
                </a:highlight>
                <a:latin typeface="Söhne"/>
              </a:rPr>
              <a:t>AUC-ROC Score</a:t>
            </a:r>
            <a:r>
              <a:rPr lang="en-IN" b="0" i="0">
                <a:solidFill>
                  <a:srgbClr val="ECECEC"/>
                </a:solidFill>
                <a:effectLst/>
                <a:highlight>
                  <a:srgbClr val="212121"/>
                </a:highlight>
                <a:latin typeface="Söhne"/>
              </a:rPr>
              <a:t>: Achieved a score of 0.702, indicating a good predictive ability of the model.</a:t>
            </a:r>
          </a:p>
          <a:p>
            <a:endParaRPr lang="en-IN" b="1" i="0">
              <a:solidFill>
                <a:srgbClr val="ECECEC"/>
              </a:solidFill>
              <a:effectLst/>
              <a:highlight>
                <a:srgbClr val="212121"/>
              </a:highlight>
              <a:latin typeface="Söhne"/>
            </a:endParaRPr>
          </a:p>
          <a:p>
            <a:r>
              <a:rPr lang="en-IN" b="1" i="0">
                <a:solidFill>
                  <a:srgbClr val="ECECEC"/>
                </a:solidFill>
                <a:effectLst/>
                <a:highlight>
                  <a:srgbClr val="212121"/>
                </a:highlight>
                <a:latin typeface="Söhne"/>
              </a:rPr>
              <a:t>Evaluation</a:t>
            </a:r>
            <a:r>
              <a:rPr lang="en-IN" b="0" i="0">
                <a:solidFill>
                  <a:srgbClr val="ECECEC"/>
                </a:solidFill>
                <a:effectLst/>
                <a:highlight>
                  <a:srgbClr val="212121"/>
                </a:highlight>
                <a:latin typeface="Söhne"/>
              </a:rPr>
              <a:t>: The score reflects the model's effectiveness in distinguishing between the 'Paid' and 'Defaulted' classes.</a:t>
            </a:r>
            <a:endParaRPr lang="en-US"/>
          </a:p>
        </p:txBody>
      </p:sp>
    </p:spTree>
    <p:custDataLst>
      <p:tags r:id="rId1"/>
    </p:custDataLst>
    <p:extLst>
      <p:ext uri="{BB962C8B-B14F-4D97-AF65-F5344CB8AC3E}">
        <p14:creationId xmlns:p14="http://schemas.microsoft.com/office/powerpoint/2010/main" val="4123213070"/>
      </p:ext>
    </p:extLst>
  </p:cSld>
  <p:clrMapOvr>
    <a:masterClrMapping/>
  </p:clrMapOvr>
  <mc:AlternateContent xmlns:mc="http://schemas.openxmlformats.org/markup-compatibility/2006" xmlns:p14="http://schemas.microsoft.com/office/powerpoint/2010/main">
    <mc:Choice Requires="p14">
      <p:transition spd="slow" p14:dur="2000" advTm="18257"/>
    </mc:Choice>
    <mc:Fallback xmlns="">
      <p:transition spd="slow" advTm="182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0.6|1"/>
</p:tagLst>
</file>

<file path=ppt/tags/tag10.xml><?xml version="1.0" encoding="utf-8"?>
<p:tagLst xmlns:a="http://schemas.openxmlformats.org/drawingml/2006/main" xmlns:r="http://schemas.openxmlformats.org/officeDocument/2006/relationships" xmlns:p="http://schemas.openxmlformats.org/presentationml/2006/main">
  <p:tag name="TIMING" val="|1.1|1.4|13.1|0.8"/>
</p:tagLst>
</file>

<file path=ppt/tags/tag11.xml><?xml version="1.0" encoding="utf-8"?>
<p:tagLst xmlns:a="http://schemas.openxmlformats.org/drawingml/2006/main" xmlns:r="http://schemas.openxmlformats.org/officeDocument/2006/relationships" xmlns:p="http://schemas.openxmlformats.org/presentationml/2006/main">
  <p:tag name="TIMING" val="|0.7|0.5|7.9"/>
</p:tagLst>
</file>

<file path=ppt/tags/tag12.xml><?xml version="1.0" encoding="utf-8"?>
<p:tagLst xmlns:a="http://schemas.openxmlformats.org/drawingml/2006/main" xmlns:r="http://schemas.openxmlformats.org/officeDocument/2006/relationships" xmlns:p="http://schemas.openxmlformats.org/presentationml/2006/main">
  <p:tag name="TIMING" val="|0.5|0.5"/>
</p:tagLst>
</file>

<file path=ppt/tags/tag13.xml><?xml version="1.0" encoding="utf-8"?>
<p:tagLst xmlns:a="http://schemas.openxmlformats.org/drawingml/2006/main" xmlns:r="http://schemas.openxmlformats.org/officeDocument/2006/relationships" xmlns:p="http://schemas.openxmlformats.org/presentationml/2006/main">
  <p:tag name="TIMING" val="|0.9|0.4|0.7|9.9"/>
</p:tagLst>
</file>

<file path=ppt/tags/tag2.xml><?xml version="1.0" encoding="utf-8"?>
<p:tagLst xmlns:a="http://schemas.openxmlformats.org/drawingml/2006/main" xmlns:r="http://schemas.openxmlformats.org/officeDocument/2006/relationships" xmlns:p="http://schemas.openxmlformats.org/presentationml/2006/main">
  <p:tag name="TIMING" val="|1.1|0.4|0.7|22.7"/>
</p:tagLst>
</file>

<file path=ppt/tags/tag3.xml><?xml version="1.0" encoding="utf-8"?>
<p:tagLst xmlns:a="http://schemas.openxmlformats.org/drawingml/2006/main" xmlns:r="http://schemas.openxmlformats.org/officeDocument/2006/relationships" xmlns:p="http://schemas.openxmlformats.org/presentationml/2006/main">
  <p:tag name="TIMING" val="|0.8|1.1|0.8|16.2"/>
</p:tagLst>
</file>

<file path=ppt/tags/tag4.xml><?xml version="1.0" encoding="utf-8"?>
<p:tagLst xmlns:a="http://schemas.openxmlformats.org/drawingml/2006/main" xmlns:r="http://schemas.openxmlformats.org/officeDocument/2006/relationships" xmlns:p="http://schemas.openxmlformats.org/presentationml/2006/main">
  <p:tag name="TIMING" val="|0.9|14.5|3.3"/>
</p:tagLst>
</file>

<file path=ppt/tags/tag5.xml><?xml version="1.0" encoding="utf-8"?>
<p:tagLst xmlns:a="http://schemas.openxmlformats.org/drawingml/2006/main" xmlns:r="http://schemas.openxmlformats.org/officeDocument/2006/relationships" xmlns:p="http://schemas.openxmlformats.org/presentationml/2006/main">
  <p:tag name="TIMING" val="|1.7|5.3|1.7|2.2|0.8|6"/>
</p:tagLst>
</file>

<file path=ppt/tags/tag6.xml><?xml version="1.0" encoding="utf-8"?>
<p:tagLst xmlns:a="http://schemas.openxmlformats.org/drawingml/2006/main" xmlns:r="http://schemas.openxmlformats.org/officeDocument/2006/relationships" xmlns:p="http://schemas.openxmlformats.org/presentationml/2006/main">
  <p:tag name="TIMING" val="|0.9|4|13.7"/>
</p:tagLst>
</file>

<file path=ppt/tags/tag7.xml><?xml version="1.0" encoding="utf-8"?>
<p:tagLst xmlns:a="http://schemas.openxmlformats.org/drawingml/2006/main" xmlns:r="http://schemas.openxmlformats.org/officeDocument/2006/relationships" xmlns:p="http://schemas.openxmlformats.org/presentationml/2006/main">
  <p:tag name="TIMING" val="|1.4|10.8|5.9|0.7"/>
</p:tagLst>
</file>

<file path=ppt/tags/tag8.xml><?xml version="1.0" encoding="utf-8"?>
<p:tagLst xmlns:a="http://schemas.openxmlformats.org/drawingml/2006/main" xmlns:r="http://schemas.openxmlformats.org/officeDocument/2006/relationships" xmlns:p="http://schemas.openxmlformats.org/presentationml/2006/main">
  <p:tag name="TIMING" val="|1.2|0.5|5.8|9.8"/>
</p:tagLst>
</file>

<file path=ppt/tags/tag9.xml><?xml version="1.0" encoding="utf-8"?>
<p:tagLst xmlns:a="http://schemas.openxmlformats.org/drawingml/2006/main" xmlns:r="http://schemas.openxmlformats.org/officeDocument/2006/relationships" xmlns:p="http://schemas.openxmlformats.org/presentationml/2006/main">
  <p:tag name="TIMING" val="|1.1|0.5|15.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0</TotalTime>
  <Words>1094</Words>
  <Application>Microsoft Macintosh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Aptos</vt:lpstr>
      <vt:lpstr>Arial</vt:lpstr>
      <vt:lpstr>Calibri</vt:lpstr>
      <vt:lpstr>Calibri Light</vt:lpstr>
      <vt:lpstr>Söhne</vt:lpstr>
      <vt:lpstr>Celestial</vt:lpstr>
      <vt:lpstr>Loan Repayment Prediction Model</vt:lpstr>
      <vt:lpstr>Introduction </vt:lpstr>
      <vt:lpstr>Dataset Overview </vt:lpstr>
      <vt:lpstr>Data Preprocessing </vt:lpstr>
      <vt:lpstr>Feature Engineering </vt:lpstr>
      <vt:lpstr>Model Selection </vt:lpstr>
      <vt:lpstr>Hyperparameter Tuning </vt:lpstr>
      <vt:lpstr>Feature Importance Analysis </vt:lpstr>
      <vt:lpstr>Model Performance </vt:lpstr>
      <vt:lpstr>Conclusions and Future Work </vt:lpstr>
      <vt:lpstr>Q&amp;A </vt:lpstr>
      <vt:lpstr>Acknowledgements</vt:lpstr>
      <vt:lpstr>Contact Information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 Model</dc:title>
  <dc:creator>Deepak VD</dc:creator>
  <cp:lastModifiedBy>Deepak VD</cp:lastModifiedBy>
  <cp:revision>3</cp:revision>
  <dcterms:created xsi:type="dcterms:W3CDTF">2024-03-17T21:15:28Z</dcterms:created>
  <dcterms:modified xsi:type="dcterms:W3CDTF">2024-03-17T22:30:13Z</dcterms:modified>
</cp:coreProperties>
</file>