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12192000"/>
  <p:notesSz cx="6858000" cy="9144000"/>
  <p:embeddedFontLst>
    <p:embeddedFont>
      <p:font typeface="PT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8" roundtripDataSignature="AMtx7mhF/OOtn3C+pS0tayN6xV5cl25y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F1AD8A0-8F08-49C5-B04E-2E0B15DBE25A}">
  <a:tblStyle styleId="{FF1AD8A0-8F08-49C5-B04E-2E0B15DBE25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TSans-bold.fntdata"/><Relationship Id="rId12" Type="http://schemas.openxmlformats.org/officeDocument/2006/relationships/slide" Target="slides/slide7.xml"/><Relationship Id="rId34" Type="http://schemas.openxmlformats.org/officeDocument/2006/relationships/font" Target="fonts/PTSans-regular.fntdata"/><Relationship Id="rId15" Type="http://schemas.openxmlformats.org/officeDocument/2006/relationships/slide" Target="slides/slide10.xml"/><Relationship Id="rId37" Type="http://schemas.openxmlformats.org/officeDocument/2006/relationships/font" Target="fonts/PTSans-boldItalic.fntdata"/><Relationship Id="rId14" Type="http://schemas.openxmlformats.org/officeDocument/2006/relationships/slide" Target="slides/slide9.xml"/><Relationship Id="rId36" Type="http://schemas.openxmlformats.org/officeDocument/2006/relationships/font" Target="fonts/PTSans-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33a6a2f2b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133a6a2f2b5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373bcd4b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g13373bcd4bc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3a6a2f2b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133a6a2f2b5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3a6a2f2b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133a6a2f2b5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33a6a2f2b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133a6a2f2b5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3373bcd4b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13373bcd4bc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3a6a2f2b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133a6a2f2b5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33a6a2f2b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133a6a2f2b5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2"/>
          <p:cNvSpPr/>
          <p:nvPr>
            <p:ph idx="2" type="pic"/>
          </p:nvPr>
        </p:nvSpPr>
        <p:spPr>
          <a:xfrm>
            <a:off x="5183188" y="987425"/>
            <a:ext cx="6172200" cy="4873625"/>
          </a:xfrm>
          <a:prstGeom prst="rect">
            <a:avLst/>
          </a:prstGeom>
          <a:noFill/>
          <a:ln>
            <a:noFill/>
          </a:ln>
        </p:spPr>
      </p:sp>
      <p:sp>
        <p:nvSpPr>
          <p:cNvPr id="64" name="Google Shape;64;p3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5449330" y="5523470"/>
            <a:ext cx="6742670" cy="1334531"/>
          </a:xfrm>
          <a:prstGeom prst="rect">
            <a:avLst/>
          </a:prstGeom>
          <a:solidFill>
            <a:srgbClr val="C0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F3864"/>
              </a:buClr>
              <a:buSzPts val="6600"/>
              <a:buFont typeface="Calibri"/>
              <a:buNone/>
            </a:pPr>
            <a:r>
              <a:rPr b="1" lang="en-US" sz="6600">
                <a:solidFill>
                  <a:srgbClr val="1F3864"/>
                </a:solidFill>
              </a:rPr>
              <a:t>Programming Basic 1</a:t>
            </a:r>
            <a:br>
              <a:rPr b="1" lang="en-US" sz="6600">
                <a:solidFill>
                  <a:srgbClr val="1F3864"/>
                </a:solidFill>
              </a:rPr>
            </a:br>
            <a:r>
              <a:rPr b="1" lang="en-US" sz="3600">
                <a:solidFill>
                  <a:srgbClr val="1F3864"/>
                </a:solidFill>
              </a:rPr>
              <a:t>Keywords and Data Types</a:t>
            </a:r>
            <a:endParaRPr/>
          </a:p>
        </p:txBody>
      </p:sp>
      <p:sp>
        <p:nvSpPr>
          <p:cNvPr id="86" name="Google Shape;86;p1"/>
          <p:cNvSpPr/>
          <p:nvPr/>
        </p:nvSpPr>
        <p:spPr>
          <a:xfrm>
            <a:off x="-1" y="1729946"/>
            <a:ext cx="7661189" cy="5128055"/>
          </a:xfrm>
          <a:prstGeom prst="rtTriangle">
            <a:avLst/>
          </a:prstGeom>
          <a:solidFill>
            <a:srgbClr val="0019B9"/>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4"/>
          <p:cNvSpPr/>
          <p:nvPr/>
        </p:nvSpPr>
        <p:spPr>
          <a:xfrm>
            <a:off x="0" y="1283516"/>
            <a:ext cx="8044249" cy="111209"/>
          </a:xfrm>
          <a:prstGeom prst="roundRect">
            <a:avLst>
              <a:gd fmla="val 16667" name="adj"/>
            </a:avLst>
          </a:prstGeom>
          <a:solidFill>
            <a:srgbClr val="3A6BC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11CD0"/>
              </a:solidFill>
              <a:latin typeface="Calibri"/>
              <a:ea typeface="Calibri"/>
              <a:cs typeface="Calibri"/>
              <a:sym typeface="Calibri"/>
            </a:endParaRPr>
          </a:p>
        </p:txBody>
      </p:sp>
      <p:sp>
        <p:nvSpPr>
          <p:cNvPr id="174" name="Google Shape;174;p4"/>
          <p:cNvSpPr/>
          <p:nvPr/>
        </p:nvSpPr>
        <p:spPr>
          <a:xfrm>
            <a:off x="-1" y="1173892"/>
            <a:ext cx="6339017" cy="109624"/>
          </a:xfrm>
          <a:prstGeom prst="roundRect">
            <a:avLst>
              <a:gd fmla="val 16667" name="adj"/>
            </a:avLst>
          </a:prstGeom>
          <a:solidFill>
            <a:srgbClr val="C0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11CD0"/>
              </a:solidFill>
              <a:latin typeface="Calibri"/>
              <a:ea typeface="Calibri"/>
              <a:cs typeface="Calibri"/>
              <a:sym typeface="Calibri"/>
            </a:endParaRPr>
          </a:p>
        </p:txBody>
      </p:sp>
      <p:sp>
        <p:nvSpPr>
          <p:cNvPr id="175" name="Google Shape;175;p4"/>
          <p:cNvSpPr/>
          <p:nvPr/>
        </p:nvSpPr>
        <p:spPr>
          <a:xfrm rot="-5400000">
            <a:off x="10519722" y="5185720"/>
            <a:ext cx="1729946" cy="1614614"/>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6" name="Google Shape;176;p4"/>
          <p:cNvSpPr/>
          <p:nvPr/>
        </p:nvSpPr>
        <p:spPr>
          <a:xfrm rot="-2791097">
            <a:off x="10208376" y="5965885"/>
            <a:ext cx="2320076" cy="57285"/>
          </a:xfrm>
          <a:prstGeom prst="rect">
            <a:avLst/>
          </a:prstGeom>
          <a:solidFill>
            <a:srgbClr val="2F549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7" name="Google Shape;177;p4"/>
          <p:cNvSpPr txBox="1"/>
          <p:nvPr>
            <p:ph type="title"/>
          </p:nvPr>
        </p:nvSpPr>
        <p:spPr>
          <a:xfrm>
            <a:off x="777789" y="377353"/>
            <a:ext cx="8166100" cy="52228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E75B5"/>
              </a:buClr>
              <a:buSzPct val="100000"/>
              <a:buFont typeface="Calibri"/>
              <a:buNone/>
            </a:pPr>
            <a:r>
              <a:rPr b="1" lang="en-US">
                <a:solidFill>
                  <a:srgbClr val="2E75B5"/>
                </a:solidFill>
              </a:rPr>
              <a:t>Java Keywords List</a:t>
            </a:r>
            <a:endParaRPr/>
          </a:p>
        </p:txBody>
      </p:sp>
      <p:graphicFrame>
        <p:nvGraphicFramePr>
          <p:cNvPr id="178" name="Google Shape;178;p4"/>
          <p:cNvGraphicFramePr/>
          <p:nvPr/>
        </p:nvGraphicFramePr>
        <p:xfrm>
          <a:off x="777789" y="1458618"/>
          <a:ext cx="3000000" cy="3000000"/>
        </p:xfrm>
        <a:graphic>
          <a:graphicData uri="http://schemas.openxmlformats.org/drawingml/2006/table">
            <a:tbl>
              <a:tblPr>
                <a:noFill/>
                <a:tableStyleId>{FF1AD8A0-8F08-49C5-B04E-2E0B15DBE25A}</a:tableStyleId>
              </a:tblPr>
              <a:tblGrid>
                <a:gridCol w="2006475"/>
                <a:gridCol w="2006475"/>
                <a:gridCol w="2006475"/>
                <a:gridCol w="2006475"/>
                <a:gridCol w="2006475"/>
              </a:tblGrid>
              <a:tr h="477175">
                <a:tc>
                  <a:txBody>
                    <a:bodyPr/>
                    <a:lstStyle/>
                    <a:p>
                      <a:pPr indent="0" lvl="0" marL="0" marR="0" rtl="0" algn="l">
                        <a:spcBef>
                          <a:spcPts val="0"/>
                        </a:spcBef>
                        <a:spcAft>
                          <a:spcPts val="0"/>
                        </a:spcAft>
                        <a:buNone/>
                      </a:pPr>
                      <a:r>
                        <a:rPr lang="en-US" sz="2000" u="none" cap="none" strike="noStrike"/>
                        <a:t>abstract</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t>assert</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t>boolean</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t>break</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t>byte</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r>
              <a:tr h="477175">
                <a:tc>
                  <a:txBody>
                    <a:bodyPr/>
                    <a:lstStyle/>
                    <a:p>
                      <a:pPr indent="0" lvl="0" marL="0" marR="0" rtl="0" algn="l">
                        <a:spcBef>
                          <a:spcPts val="0"/>
                        </a:spcBef>
                        <a:spcAft>
                          <a:spcPts val="0"/>
                        </a:spcAft>
                        <a:buNone/>
                      </a:pPr>
                      <a:r>
                        <a:rPr lang="en-US" sz="2000"/>
                        <a:t>case</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t>catch</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t>char</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2000"/>
                        <a:t>class</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t>const</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r>
              <a:tr h="477175">
                <a:tc>
                  <a:txBody>
                    <a:bodyPr/>
                    <a:lstStyle/>
                    <a:p>
                      <a:pPr indent="0" lvl="0" marL="0" marR="0" rtl="0" algn="l">
                        <a:spcBef>
                          <a:spcPts val="0"/>
                        </a:spcBef>
                        <a:spcAft>
                          <a:spcPts val="0"/>
                        </a:spcAft>
                        <a:buNone/>
                      </a:pPr>
                      <a:r>
                        <a:rPr lang="en-US" sz="2000"/>
                        <a:t>continue</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t>default</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t>do</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t>double</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t>else</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r>
              <a:tr h="477175">
                <a:tc>
                  <a:txBody>
                    <a:bodyPr/>
                    <a:lstStyle/>
                    <a:p>
                      <a:pPr indent="0" lvl="0" marL="0" marR="0" rtl="0" algn="l">
                        <a:spcBef>
                          <a:spcPts val="0"/>
                        </a:spcBef>
                        <a:spcAft>
                          <a:spcPts val="0"/>
                        </a:spcAft>
                        <a:buNone/>
                      </a:pPr>
                      <a:r>
                        <a:rPr lang="en-US" sz="2000"/>
                        <a:t>enum</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t>extends</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t>final</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t>finally</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t>float</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r>
              <a:tr h="477175">
                <a:tc>
                  <a:txBody>
                    <a:bodyPr/>
                    <a:lstStyle/>
                    <a:p>
                      <a:pPr indent="0" lvl="0" marL="0" marR="0" rtl="0" algn="l">
                        <a:spcBef>
                          <a:spcPts val="0"/>
                        </a:spcBef>
                        <a:spcAft>
                          <a:spcPts val="0"/>
                        </a:spcAft>
                        <a:buNone/>
                      </a:pPr>
                      <a:r>
                        <a:rPr lang="en-US" sz="2000"/>
                        <a:t>for</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t>goto</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t>if</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t>implements</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t>import</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r>
              <a:tr h="477175">
                <a:tc>
                  <a:txBody>
                    <a:bodyPr/>
                    <a:lstStyle/>
                    <a:p>
                      <a:pPr indent="0" lvl="0" marL="0" marR="0" rtl="0" algn="l">
                        <a:spcBef>
                          <a:spcPts val="0"/>
                        </a:spcBef>
                        <a:spcAft>
                          <a:spcPts val="0"/>
                        </a:spcAft>
                        <a:buNone/>
                      </a:pPr>
                      <a:r>
                        <a:rPr lang="en-US" sz="2000"/>
                        <a:t>instanceof</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t>int</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t>interface</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t>long</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t>native</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r>
              <a:tr h="477175">
                <a:tc>
                  <a:txBody>
                    <a:bodyPr/>
                    <a:lstStyle/>
                    <a:p>
                      <a:pPr indent="0" lvl="0" marL="0" marR="0" rtl="0" algn="l">
                        <a:spcBef>
                          <a:spcPts val="0"/>
                        </a:spcBef>
                        <a:spcAft>
                          <a:spcPts val="0"/>
                        </a:spcAft>
                        <a:buNone/>
                      </a:pPr>
                      <a:r>
                        <a:rPr lang="en-US" sz="2000"/>
                        <a:t>new</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t>package</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t>private</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t>protected</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Clr>
                          <a:schemeClr val="dk1"/>
                        </a:buClr>
                        <a:buSzPts val="2000"/>
                        <a:buFont typeface="Calibri"/>
                        <a:buNone/>
                      </a:pPr>
                      <a:r>
                        <a:rPr b="1" lang="en-US" sz="2000"/>
                        <a:t>public</a:t>
                      </a:r>
                      <a:endParaRPr b="1" sz="1800"/>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r>
              <a:tr h="477175">
                <a:tc>
                  <a:txBody>
                    <a:bodyPr/>
                    <a:lstStyle/>
                    <a:p>
                      <a:pPr indent="0" lvl="0" marL="0" marR="0" rtl="0" algn="l">
                        <a:spcBef>
                          <a:spcPts val="0"/>
                        </a:spcBef>
                        <a:spcAft>
                          <a:spcPts val="0"/>
                        </a:spcAft>
                        <a:buNone/>
                      </a:pPr>
                      <a:r>
                        <a:rPr lang="en-US" sz="2000"/>
                        <a:t>return</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t>short</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2000"/>
                        <a:t>static</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t>strictfp</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t>super</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r>
              <a:tr h="477175">
                <a:tc>
                  <a:txBody>
                    <a:bodyPr/>
                    <a:lstStyle/>
                    <a:p>
                      <a:pPr indent="0" lvl="0" marL="0" marR="0" rtl="0" algn="l">
                        <a:spcBef>
                          <a:spcPts val="0"/>
                        </a:spcBef>
                        <a:spcAft>
                          <a:spcPts val="0"/>
                        </a:spcAft>
                        <a:buNone/>
                      </a:pPr>
                      <a:r>
                        <a:rPr lang="en-US" sz="2000"/>
                        <a:t>switch</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t>synchronized</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t>this</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t>throw</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t>throws</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r>
              <a:tr h="477175">
                <a:tc>
                  <a:txBody>
                    <a:bodyPr/>
                    <a:lstStyle/>
                    <a:p>
                      <a:pPr indent="0" lvl="0" marL="0" marR="0" rtl="0" algn="l">
                        <a:spcBef>
                          <a:spcPts val="0"/>
                        </a:spcBef>
                        <a:spcAft>
                          <a:spcPts val="0"/>
                        </a:spcAft>
                        <a:buNone/>
                      </a:pPr>
                      <a:r>
                        <a:rPr lang="en-US" sz="2000"/>
                        <a:t>transient</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t>try</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2000"/>
                        <a:t>void</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t>volatile</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t>while</a:t>
                      </a:r>
                      <a:endParaRPr/>
                    </a:p>
                  </a:txBody>
                  <a:tcPr marT="107175" marB="96450" marR="85750" marL="107175" anchor="ctr">
                    <a:lnL cap="flat" cmpd="sng" w="12700">
                      <a:solidFill>
                        <a:srgbClr val="EAEAEC"/>
                      </a:solidFill>
                      <a:prstDash val="solid"/>
                      <a:round/>
                      <a:headEnd len="sm" w="sm" type="none"/>
                      <a:tailEnd len="sm" w="sm" type="none"/>
                    </a:lnL>
                    <a:lnR cap="flat" cmpd="sng" w="12700">
                      <a:solidFill>
                        <a:srgbClr val="EAEAEC"/>
                      </a:solidFill>
                      <a:prstDash val="solid"/>
                      <a:round/>
                      <a:headEnd len="sm" w="sm" type="none"/>
                      <a:tailEnd len="sm" w="sm" type="none"/>
                    </a:lnR>
                    <a:lnT cap="flat" cmpd="sng" w="12700">
                      <a:solidFill>
                        <a:srgbClr val="EAEAEC"/>
                      </a:solidFill>
                      <a:prstDash val="solid"/>
                      <a:round/>
                      <a:headEnd len="sm" w="sm" type="none"/>
                      <a:tailEnd len="sm" w="sm" type="none"/>
                    </a:lnT>
                    <a:lnB cap="flat" cmpd="sng" w="12700">
                      <a:solidFill>
                        <a:srgbClr val="EAEAEC"/>
                      </a:solidFill>
                      <a:prstDash val="solid"/>
                      <a:round/>
                      <a:headEnd len="sm" w="sm" type="none"/>
                      <a:tailEnd len="sm" w="sm" type="none"/>
                    </a:lnB>
                    <a:solidFill>
                      <a:srgbClr val="FFFFFF"/>
                    </a:solidFill>
                  </a:tcPr>
                </a:tc>
              </a:tr>
            </a:tbl>
          </a:graphicData>
        </a:graphic>
      </p:graphicFrame>
      <p:sp>
        <p:nvSpPr>
          <p:cNvPr id="179" name="Google Shape;179;p4"/>
          <p:cNvSpPr/>
          <p:nvPr/>
        </p:nvSpPr>
        <p:spPr>
          <a:xfrm>
            <a:off x="1658938" y="1825625"/>
            <a:ext cx="12192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5"/>
          <p:cNvSpPr/>
          <p:nvPr/>
        </p:nvSpPr>
        <p:spPr>
          <a:xfrm>
            <a:off x="0" y="1283516"/>
            <a:ext cx="8044249" cy="111209"/>
          </a:xfrm>
          <a:prstGeom prst="roundRect">
            <a:avLst>
              <a:gd fmla="val 16667" name="adj"/>
            </a:avLst>
          </a:prstGeom>
          <a:solidFill>
            <a:srgbClr val="3A6BC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11CD0"/>
              </a:solidFill>
              <a:latin typeface="Calibri"/>
              <a:ea typeface="Calibri"/>
              <a:cs typeface="Calibri"/>
              <a:sym typeface="Calibri"/>
            </a:endParaRPr>
          </a:p>
        </p:txBody>
      </p:sp>
      <p:sp>
        <p:nvSpPr>
          <p:cNvPr id="185" name="Google Shape;185;p5"/>
          <p:cNvSpPr/>
          <p:nvPr/>
        </p:nvSpPr>
        <p:spPr>
          <a:xfrm>
            <a:off x="-1" y="1173892"/>
            <a:ext cx="6339017" cy="109624"/>
          </a:xfrm>
          <a:prstGeom prst="roundRect">
            <a:avLst>
              <a:gd fmla="val 16667" name="adj"/>
            </a:avLst>
          </a:prstGeom>
          <a:solidFill>
            <a:srgbClr val="C0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11CD0"/>
              </a:solidFill>
              <a:latin typeface="Calibri"/>
              <a:ea typeface="Calibri"/>
              <a:cs typeface="Calibri"/>
              <a:sym typeface="Calibri"/>
            </a:endParaRPr>
          </a:p>
        </p:txBody>
      </p:sp>
      <p:sp>
        <p:nvSpPr>
          <p:cNvPr id="186" name="Google Shape;186;p5"/>
          <p:cNvSpPr/>
          <p:nvPr/>
        </p:nvSpPr>
        <p:spPr>
          <a:xfrm rot="-5400000">
            <a:off x="10519722" y="5185720"/>
            <a:ext cx="1729946" cy="1614614"/>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7" name="Google Shape;187;p5"/>
          <p:cNvSpPr/>
          <p:nvPr/>
        </p:nvSpPr>
        <p:spPr>
          <a:xfrm rot="-2791097">
            <a:off x="10208376" y="5965885"/>
            <a:ext cx="2320076" cy="57285"/>
          </a:xfrm>
          <a:prstGeom prst="rect">
            <a:avLst/>
          </a:prstGeom>
          <a:solidFill>
            <a:srgbClr val="2F549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8" name="Google Shape;188;p5"/>
          <p:cNvSpPr txBox="1"/>
          <p:nvPr>
            <p:ph type="title"/>
          </p:nvPr>
        </p:nvSpPr>
        <p:spPr>
          <a:xfrm>
            <a:off x="777789" y="377353"/>
            <a:ext cx="8166100" cy="52228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E75B5"/>
              </a:buClr>
              <a:buSzPct val="100000"/>
              <a:buFont typeface="Calibri"/>
              <a:buNone/>
            </a:pPr>
            <a:r>
              <a:rPr b="1" lang="en-US">
                <a:solidFill>
                  <a:srgbClr val="2E75B5"/>
                </a:solidFill>
              </a:rPr>
              <a:t>Identifiers</a:t>
            </a:r>
            <a:endParaRPr/>
          </a:p>
        </p:txBody>
      </p:sp>
      <p:sp>
        <p:nvSpPr>
          <p:cNvPr id="189" name="Google Shape;189;p5"/>
          <p:cNvSpPr/>
          <p:nvPr/>
        </p:nvSpPr>
        <p:spPr>
          <a:xfrm>
            <a:off x="777789" y="1499433"/>
            <a:ext cx="10032314" cy="287617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800" u="none" cap="none" strike="noStrike">
                <a:solidFill>
                  <a:schemeClr val="dk1"/>
                </a:solidFill>
                <a:latin typeface="Calibri"/>
                <a:ea typeface="Calibri"/>
                <a:cs typeface="Calibri"/>
                <a:sym typeface="Calibri"/>
              </a:rPr>
              <a:t>Identifiers are the name given to variables, classes, methods etc.</a:t>
            </a:r>
            <a:endParaRPr/>
          </a:p>
          <a:p>
            <a:pPr indent="0" lvl="0" marL="0" marR="0" rtl="0" algn="l">
              <a:spcBef>
                <a:spcPts val="0"/>
              </a:spcBef>
              <a:spcAft>
                <a:spcPts val="0"/>
              </a:spcAft>
              <a:buNone/>
            </a:pPr>
            <a:r>
              <a:rPr b="0" i="0" lang="en-US" sz="2800" u="none" cap="none" strike="noStrike">
                <a:solidFill>
                  <a:srgbClr val="FF0000"/>
                </a:solidFill>
                <a:latin typeface="Calibri"/>
                <a:ea typeface="Calibri"/>
                <a:cs typeface="Calibri"/>
                <a:sym typeface="Calibri"/>
              </a:rPr>
              <a:t>int score;</a:t>
            </a:r>
            <a:endParaRPr b="0" i="0" sz="2800" u="none" cap="none" strike="noStrike">
              <a:solidFill>
                <a:srgbClr val="FF0000"/>
              </a:solidFill>
              <a:latin typeface="Calibri"/>
              <a:ea typeface="Calibri"/>
              <a:cs typeface="Calibri"/>
              <a:sym typeface="Calibri"/>
            </a:endParaRPr>
          </a:p>
          <a:p>
            <a:pPr indent="0" lvl="0" marL="0" marR="0" rtl="0" algn="l">
              <a:spcBef>
                <a:spcPts val="0"/>
              </a:spcBef>
              <a:spcAft>
                <a:spcPts val="0"/>
              </a:spcAft>
              <a:buNone/>
            </a:pPr>
            <a:r>
              <a:rPr lang="en-US" sz="2800">
                <a:solidFill>
                  <a:srgbClr val="FF0000"/>
                </a:solidFill>
                <a:latin typeface="Calibri"/>
                <a:ea typeface="Calibri"/>
                <a:cs typeface="Calibri"/>
                <a:sym typeface="Calibri"/>
              </a:rPr>
              <a:t>class Student</a:t>
            </a:r>
            <a:endParaRPr sz="2800">
              <a:solidFill>
                <a:srgbClr val="FF0000"/>
              </a:solidFill>
              <a:latin typeface="Calibri"/>
              <a:ea typeface="Calibri"/>
              <a:cs typeface="Calibri"/>
              <a:sym typeface="Calibri"/>
            </a:endParaRPr>
          </a:p>
          <a:p>
            <a:pPr indent="0" lvl="0" marL="0" marR="0" rtl="0" algn="l">
              <a:spcBef>
                <a:spcPts val="0"/>
              </a:spcBef>
              <a:spcAft>
                <a:spcPts val="0"/>
              </a:spcAft>
              <a:buNone/>
            </a:pPr>
            <a:r>
              <a:rPr lang="en-US" sz="2800">
                <a:solidFill>
                  <a:srgbClr val="FF0000"/>
                </a:solidFill>
                <a:latin typeface="Calibri"/>
                <a:ea typeface="Calibri"/>
                <a:cs typeface="Calibri"/>
                <a:sym typeface="Calibri"/>
              </a:rPr>
              <a:t>getStudent()</a:t>
            </a:r>
            <a:endParaRPr sz="2800">
              <a:solidFill>
                <a:srgbClr val="FF0000"/>
              </a:solidFill>
              <a:latin typeface="Calibri"/>
              <a:ea typeface="Calibri"/>
              <a:cs typeface="Calibri"/>
              <a:sym typeface="Calibri"/>
            </a:endParaRPr>
          </a:p>
          <a:p>
            <a:pPr indent="0" lvl="0" marL="0" marR="0" rtl="0" algn="l">
              <a:spcBef>
                <a:spcPts val="0"/>
              </a:spcBef>
              <a:spcAft>
                <a:spcPts val="0"/>
              </a:spcAft>
              <a:buNone/>
            </a:pPr>
            <a:r>
              <a:t/>
            </a:r>
            <a:endParaRPr sz="2800">
              <a:solidFill>
                <a:srgbClr val="FF0000"/>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Here, score is a variable (an identifier). You cannot use keywords as variable name. It's because keywords have predefined meaning.</a:t>
            </a:r>
            <a:endParaRPr sz="2800">
              <a:solidFill>
                <a:schemeClr val="dk1"/>
              </a:solidFill>
              <a:latin typeface="Calibri"/>
              <a:ea typeface="Calibri"/>
              <a:cs typeface="Calibri"/>
              <a:sym typeface="Calibri"/>
            </a:endParaRPr>
          </a:p>
          <a:p>
            <a:pPr indent="0" lvl="1" marL="457200" marR="0" rtl="0" algn="l">
              <a:lnSpc>
                <a:spcPct val="150000"/>
              </a:lnSpc>
              <a:spcBef>
                <a:spcPts val="0"/>
              </a:spcBef>
              <a:spcAft>
                <a:spcPts val="0"/>
              </a:spcAft>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6"/>
          <p:cNvSpPr/>
          <p:nvPr/>
        </p:nvSpPr>
        <p:spPr>
          <a:xfrm>
            <a:off x="0" y="1283516"/>
            <a:ext cx="8044249" cy="111209"/>
          </a:xfrm>
          <a:prstGeom prst="roundRect">
            <a:avLst>
              <a:gd fmla="val 16667" name="adj"/>
            </a:avLst>
          </a:prstGeom>
          <a:solidFill>
            <a:srgbClr val="3A6BC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11CD0"/>
              </a:solidFill>
              <a:latin typeface="Calibri"/>
              <a:ea typeface="Calibri"/>
              <a:cs typeface="Calibri"/>
              <a:sym typeface="Calibri"/>
            </a:endParaRPr>
          </a:p>
        </p:txBody>
      </p:sp>
      <p:sp>
        <p:nvSpPr>
          <p:cNvPr id="195" name="Google Shape;195;p6"/>
          <p:cNvSpPr/>
          <p:nvPr/>
        </p:nvSpPr>
        <p:spPr>
          <a:xfrm>
            <a:off x="-1" y="1173892"/>
            <a:ext cx="6339017" cy="109624"/>
          </a:xfrm>
          <a:prstGeom prst="roundRect">
            <a:avLst>
              <a:gd fmla="val 16667" name="adj"/>
            </a:avLst>
          </a:prstGeom>
          <a:solidFill>
            <a:srgbClr val="C0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11CD0"/>
              </a:solidFill>
              <a:latin typeface="Calibri"/>
              <a:ea typeface="Calibri"/>
              <a:cs typeface="Calibri"/>
              <a:sym typeface="Calibri"/>
            </a:endParaRPr>
          </a:p>
        </p:txBody>
      </p:sp>
      <p:sp>
        <p:nvSpPr>
          <p:cNvPr id="196" name="Google Shape;196;p6"/>
          <p:cNvSpPr/>
          <p:nvPr/>
        </p:nvSpPr>
        <p:spPr>
          <a:xfrm rot="-5400000">
            <a:off x="10519722" y="5185720"/>
            <a:ext cx="1729946" cy="1614614"/>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7" name="Google Shape;197;p6"/>
          <p:cNvSpPr/>
          <p:nvPr/>
        </p:nvSpPr>
        <p:spPr>
          <a:xfrm rot="-2791097">
            <a:off x="10208376" y="5965885"/>
            <a:ext cx="2320076" cy="57285"/>
          </a:xfrm>
          <a:prstGeom prst="rect">
            <a:avLst/>
          </a:prstGeom>
          <a:solidFill>
            <a:srgbClr val="2F549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8" name="Google Shape;198;p6"/>
          <p:cNvSpPr txBox="1"/>
          <p:nvPr>
            <p:ph type="title"/>
          </p:nvPr>
        </p:nvSpPr>
        <p:spPr>
          <a:xfrm>
            <a:off x="777789" y="377353"/>
            <a:ext cx="8166100" cy="52228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E75B5"/>
              </a:buClr>
              <a:buSzPct val="100000"/>
              <a:buFont typeface="Calibri"/>
              <a:buNone/>
            </a:pPr>
            <a:r>
              <a:rPr b="1" lang="en-US">
                <a:solidFill>
                  <a:srgbClr val="2E75B5"/>
                </a:solidFill>
              </a:rPr>
              <a:t>Rules for naming an identifier	</a:t>
            </a:r>
            <a:endParaRPr/>
          </a:p>
        </p:txBody>
      </p:sp>
      <p:sp>
        <p:nvSpPr>
          <p:cNvPr id="199" name="Google Shape;199;p6"/>
          <p:cNvSpPr txBox="1"/>
          <p:nvPr>
            <p:ph idx="1" type="body"/>
          </p:nvPr>
        </p:nvSpPr>
        <p:spPr>
          <a:xfrm>
            <a:off x="838200" y="1825625"/>
            <a:ext cx="10886162"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262626"/>
              </a:buClr>
              <a:buSzPts val="3200"/>
              <a:buChar char="•"/>
            </a:pPr>
            <a:r>
              <a:rPr lang="en-US" sz="3200">
                <a:solidFill>
                  <a:srgbClr val="262626"/>
                </a:solidFill>
              </a:rPr>
              <a:t>Identifier cannot be a keyword.</a:t>
            </a:r>
            <a:endParaRPr/>
          </a:p>
          <a:p>
            <a:pPr indent="-228600" lvl="0" marL="228600" rtl="0" algn="l">
              <a:lnSpc>
                <a:spcPct val="90000"/>
              </a:lnSpc>
              <a:spcBef>
                <a:spcPts val="1000"/>
              </a:spcBef>
              <a:spcAft>
                <a:spcPts val="0"/>
              </a:spcAft>
              <a:buClr>
                <a:srgbClr val="262626"/>
              </a:buClr>
              <a:buSzPts val="3200"/>
              <a:buChar char="•"/>
            </a:pPr>
            <a:r>
              <a:rPr lang="en-US" sz="3200">
                <a:solidFill>
                  <a:srgbClr val="262626"/>
                </a:solidFill>
              </a:rPr>
              <a:t>Identifiers are case-sensitive.</a:t>
            </a:r>
            <a:endParaRPr/>
          </a:p>
          <a:p>
            <a:pPr indent="-228600" lvl="0" marL="228600" rtl="0" algn="l">
              <a:lnSpc>
                <a:spcPct val="90000"/>
              </a:lnSpc>
              <a:spcBef>
                <a:spcPts val="1000"/>
              </a:spcBef>
              <a:spcAft>
                <a:spcPts val="0"/>
              </a:spcAft>
              <a:buClr>
                <a:srgbClr val="262626"/>
              </a:buClr>
              <a:buSzPts val="3200"/>
              <a:buChar char="•"/>
            </a:pPr>
            <a:r>
              <a:rPr lang="en-US" sz="3200">
                <a:solidFill>
                  <a:srgbClr val="262626"/>
                </a:solidFill>
              </a:rPr>
              <a:t>It can have a sequence of letters and digits. However, it must begin with a letter, $ or _. The first letter of an identifier cannot be a digit.</a:t>
            </a:r>
            <a:endParaRPr/>
          </a:p>
          <a:p>
            <a:pPr indent="-228600" lvl="0" marL="228600" rtl="0" algn="l">
              <a:lnSpc>
                <a:spcPct val="90000"/>
              </a:lnSpc>
              <a:spcBef>
                <a:spcPts val="1000"/>
              </a:spcBef>
              <a:spcAft>
                <a:spcPts val="0"/>
              </a:spcAft>
              <a:buClr>
                <a:srgbClr val="262626"/>
              </a:buClr>
              <a:buSzPts val="3200"/>
              <a:buChar char="•"/>
            </a:pPr>
            <a:r>
              <a:rPr lang="en-US" sz="3200">
                <a:solidFill>
                  <a:srgbClr val="262626"/>
                </a:solidFill>
              </a:rPr>
              <a:t>It's convention to start an identifier with a letter rather and $ or _.</a:t>
            </a:r>
            <a:endParaRPr/>
          </a:p>
          <a:p>
            <a:pPr indent="-228600" lvl="0" marL="228600" rtl="0" algn="l">
              <a:lnSpc>
                <a:spcPct val="90000"/>
              </a:lnSpc>
              <a:spcBef>
                <a:spcPts val="1000"/>
              </a:spcBef>
              <a:spcAft>
                <a:spcPts val="0"/>
              </a:spcAft>
              <a:buClr>
                <a:srgbClr val="262626"/>
              </a:buClr>
              <a:buSzPts val="3200"/>
              <a:buChar char="•"/>
            </a:pPr>
            <a:r>
              <a:rPr lang="en-US" sz="3200">
                <a:solidFill>
                  <a:srgbClr val="262626"/>
                </a:solidFill>
              </a:rPr>
              <a:t>Whitespaces are not allowed.</a:t>
            </a:r>
            <a:endParaRPr/>
          </a:p>
          <a:p>
            <a:pPr indent="-228600" lvl="0" marL="228600" rtl="0" algn="l">
              <a:lnSpc>
                <a:spcPct val="90000"/>
              </a:lnSpc>
              <a:spcBef>
                <a:spcPts val="1000"/>
              </a:spcBef>
              <a:spcAft>
                <a:spcPts val="0"/>
              </a:spcAft>
              <a:buClr>
                <a:srgbClr val="262626"/>
              </a:buClr>
              <a:buSzPts val="3200"/>
              <a:buChar char="•"/>
            </a:pPr>
            <a:r>
              <a:rPr lang="en-US" sz="3200">
                <a:solidFill>
                  <a:srgbClr val="262626"/>
                </a:solidFill>
              </a:rPr>
              <a:t>Similarly, you cannot use symbols such as @, #, and so on.</a:t>
            </a:r>
            <a:endParaRPr/>
          </a:p>
          <a:p>
            <a:pPr indent="0" lvl="0" marL="0" marR="0" rtl="0" algn="l">
              <a:lnSpc>
                <a:spcPct val="100000"/>
              </a:lnSpc>
              <a:spcBef>
                <a:spcPts val="0"/>
              </a:spcBef>
              <a:spcAft>
                <a:spcPts val="0"/>
              </a:spcAft>
              <a:buClr>
                <a:schemeClr val="dk1"/>
              </a:buClr>
              <a:buSzPts val="2800"/>
              <a:buFont typeface="Calibri"/>
              <a:buNone/>
            </a:pPr>
            <a:r>
              <a:t/>
            </a:r>
            <a:endParaRPr>
              <a:solidFill>
                <a:srgbClr val="26262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7"/>
          <p:cNvSpPr/>
          <p:nvPr/>
        </p:nvSpPr>
        <p:spPr>
          <a:xfrm>
            <a:off x="0" y="1283516"/>
            <a:ext cx="8044249" cy="111209"/>
          </a:xfrm>
          <a:prstGeom prst="roundRect">
            <a:avLst>
              <a:gd fmla="val 16667" name="adj"/>
            </a:avLst>
          </a:prstGeom>
          <a:solidFill>
            <a:srgbClr val="3A6BC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11CD0"/>
              </a:solidFill>
              <a:latin typeface="Calibri"/>
              <a:ea typeface="Calibri"/>
              <a:cs typeface="Calibri"/>
              <a:sym typeface="Calibri"/>
            </a:endParaRPr>
          </a:p>
        </p:txBody>
      </p:sp>
      <p:sp>
        <p:nvSpPr>
          <p:cNvPr id="205" name="Google Shape;205;p7"/>
          <p:cNvSpPr/>
          <p:nvPr/>
        </p:nvSpPr>
        <p:spPr>
          <a:xfrm>
            <a:off x="-1" y="1173892"/>
            <a:ext cx="6339017" cy="109624"/>
          </a:xfrm>
          <a:prstGeom prst="roundRect">
            <a:avLst>
              <a:gd fmla="val 16667" name="adj"/>
            </a:avLst>
          </a:prstGeom>
          <a:solidFill>
            <a:srgbClr val="C0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11CD0"/>
              </a:solidFill>
              <a:latin typeface="Calibri"/>
              <a:ea typeface="Calibri"/>
              <a:cs typeface="Calibri"/>
              <a:sym typeface="Calibri"/>
            </a:endParaRPr>
          </a:p>
        </p:txBody>
      </p:sp>
      <p:sp>
        <p:nvSpPr>
          <p:cNvPr id="206" name="Google Shape;206;p7"/>
          <p:cNvSpPr/>
          <p:nvPr/>
        </p:nvSpPr>
        <p:spPr>
          <a:xfrm rot="-5400000">
            <a:off x="10519722" y="5185720"/>
            <a:ext cx="1729946" cy="1614614"/>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7" name="Google Shape;207;p7"/>
          <p:cNvSpPr/>
          <p:nvPr/>
        </p:nvSpPr>
        <p:spPr>
          <a:xfrm rot="-2791097">
            <a:off x="10208376" y="5965885"/>
            <a:ext cx="2320076" cy="57285"/>
          </a:xfrm>
          <a:prstGeom prst="rect">
            <a:avLst/>
          </a:prstGeom>
          <a:solidFill>
            <a:srgbClr val="2F549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8" name="Google Shape;208;p7"/>
          <p:cNvSpPr txBox="1"/>
          <p:nvPr>
            <p:ph type="title"/>
          </p:nvPr>
        </p:nvSpPr>
        <p:spPr>
          <a:xfrm>
            <a:off x="777789" y="377353"/>
            <a:ext cx="8166100" cy="52228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E75B5"/>
              </a:buClr>
              <a:buSzPct val="100000"/>
              <a:buFont typeface="Calibri"/>
              <a:buNone/>
            </a:pPr>
            <a:r>
              <a:rPr b="1" lang="en-US">
                <a:solidFill>
                  <a:srgbClr val="2E75B5"/>
                </a:solidFill>
              </a:rPr>
              <a:t>Literals</a:t>
            </a:r>
            <a:endParaRPr/>
          </a:p>
        </p:txBody>
      </p:sp>
      <p:sp>
        <p:nvSpPr>
          <p:cNvPr id="209" name="Google Shape;209;p7"/>
          <p:cNvSpPr/>
          <p:nvPr/>
        </p:nvSpPr>
        <p:spPr>
          <a:xfrm>
            <a:off x="777789" y="1557768"/>
            <a:ext cx="10509804" cy="483209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800">
                <a:solidFill>
                  <a:schemeClr val="dk1"/>
                </a:solidFill>
                <a:latin typeface="Calibri"/>
                <a:ea typeface="Calibri"/>
                <a:cs typeface="Calibri"/>
                <a:sym typeface="Calibri"/>
              </a:rPr>
              <a:t>Any constant value which can be assigned to the variable is called as literal/constant.</a:t>
            </a:r>
            <a:endParaRPr/>
          </a:p>
          <a:p>
            <a:pPr indent="-406400" lvl="0" marL="457200" marR="0" rtl="0" algn="l">
              <a:lnSpc>
                <a:spcPct val="150000"/>
              </a:lnSpc>
              <a:spcBef>
                <a:spcPts val="0"/>
              </a:spcBef>
              <a:spcAft>
                <a:spcPts val="0"/>
              </a:spcAft>
              <a:buClr>
                <a:srgbClr val="222426"/>
              </a:buClr>
              <a:buSzPts val="2800"/>
              <a:buFont typeface="PT Sans"/>
              <a:buChar char="●"/>
            </a:pPr>
            <a:r>
              <a:rPr lang="en-US" sz="2800">
                <a:solidFill>
                  <a:srgbClr val="222426"/>
                </a:solidFill>
                <a:latin typeface="PT Sans"/>
                <a:ea typeface="PT Sans"/>
                <a:cs typeface="PT Sans"/>
                <a:sym typeface="PT Sans"/>
              </a:rPr>
              <a:t>Boolean literals - true and false</a:t>
            </a:r>
            <a:endParaRPr sz="2800">
              <a:solidFill>
                <a:srgbClr val="222426"/>
              </a:solidFill>
              <a:latin typeface="PT Sans"/>
              <a:ea typeface="PT Sans"/>
              <a:cs typeface="PT Sans"/>
              <a:sym typeface="PT Sans"/>
            </a:endParaRPr>
          </a:p>
          <a:p>
            <a:pPr indent="-406400" lvl="0" marL="457200" marR="0" rtl="0" algn="l">
              <a:lnSpc>
                <a:spcPct val="150000"/>
              </a:lnSpc>
              <a:spcBef>
                <a:spcPts val="0"/>
              </a:spcBef>
              <a:spcAft>
                <a:spcPts val="0"/>
              </a:spcAft>
              <a:buClr>
                <a:srgbClr val="222426"/>
              </a:buClr>
              <a:buSzPts val="2800"/>
              <a:buFont typeface="PT Sans"/>
              <a:buChar char="●"/>
            </a:pPr>
            <a:r>
              <a:rPr lang="en-US" sz="2800">
                <a:solidFill>
                  <a:srgbClr val="222426"/>
                </a:solidFill>
                <a:latin typeface="PT Sans"/>
                <a:ea typeface="PT Sans"/>
                <a:cs typeface="PT Sans"/>
                <a:sym typeface="PT Sans"/>
              </a:rPr>
              <a:t>Integer literals - binary, octal, hexadecimal</a:t>
            </a:r>
            <a:endParaRPr sz="2800">
              <a:solidFill>
                <a:srgbClr val="222426"/>
              </a:solidFill>
              <a:latin typeface="PT Sans"/>
              <a:ea typeface="PT Sans"/>
              <a:cs typeface="PT Sans"/>
              <a:sym typeface="PT Sans"/>
            </a:endParaRPr>
          </a:p>
          <a:p>
            <a:pPr indent="-406400" lvl="0" marL="457200" marR="0" rtl="0" algn="l">
              <a:lnSpc>
                <a:spcPct val="150000"/>
              </a:lnSpc>
              <a:spcBef>
                <a:spcPts val="0"/>
              </a:spcBef>
              <a:spcAft>
                <a:spcPts val="0"/>
              </a:spcAft>
              <a:buClr>
                <a:srgbClr val="222426"/>
              </a:buClr>
              <a:buSzPts val="2800"/>
              <a:buFont typeface="PT Sans"/>
              <a:buChar char="●"/>
            </a:pPr>
            <a:r>
              <a:rPr lang="en-US" sz="2800">
                <a:solidFill>
                  <a:srgbClr val="222426"/>
                </a:solidFill>
                <a:latin typeface="PT Sans"/>
                <a:ea typeface="PT Sans"/>
                <a:cs typeface="PT Sans"/>
                <a:sym typeface="PT Sans"/>
              </a:rPr>
              <a:t>Floating-point literals - decimal values like 3.4,3.5</a:t>
            </a:r>
            <a:endParaRPr sz="2800">
              <a:solidFill>
                <a:srgbClr val="222426"/>
              </a:solidFill>
              <a:latin typeface="PT Sans"/>
              <a:ea typeface="PT Sans"/>
              <a:cs typeface="PT Sans"/>
              <a:sym typeface="PT Sans"/>
            </a:endParaRPr>
          </a:p>
          <a:p>
            <a:pPr indent="-406400" lvl="0" marL="457200" marR="0" rtl="0" algn="l">
              <a:lnSpc>
                <a:spcPct val="150000"/>
              </a:lnSpc>
              <a:spcBef>
                <a:spcPts val="0"/>
              </a:spcBef>
              <a:spcAft>
                <a:spcPts val="0"/>
              </a:spcAft>
              <a:buClr>
                <a:srgbClr val="222426"/>
              </a:buClr>
              <a:buSzPts val="2800"/>
              <a:buFont typeface="PT Sans"/>
              <a:buChar char="●"/>
            </a:pPr>
            <a:r>
              <a:rPr lang="en-US" sz="2800">
                <a:solidFill>
                  <a:srgbClr val="222426"/>
                </a:solidFill>
                <a:latin typeface="PT Sans"/>
                <a:ea typeface="PT Sans"/>
                <a:cs typeface="PT Sans"/>
                <a:sym typeface="PT Sans"/>
              </a:rPr>
              <a:t>Character literals - ‘a’ , ‘x’</a:t>
            </a:r>
            <a:endParaRPr sz="2800">
              <a:solidFill>
                <a:srgbClr val="222426"/>
              </a:solidFill>
              <a:latin typeface="PT Sans"/>
              <a:ea typeface="PT Sans"/>
              <a:cs typeface="PT Sans"/>
              <a:sym typeface="PT Sans"/>
            </a:endParaRPr>
          </a:p>
          <a:p>
            <a:pPr indent="-406400" lvl="0" marL="457200" marR="0" rtl="0" algn="l">
              <a:lnSpc>
                <a:spcPct val="150000"/>
              </a:lnSpc>
              <a:spcBef>
                <a:spcPts val="0"/>
              </a:spcBef>
              <a:spcAft>
                <a:spcPts val="0"/>
              </a:spcAft>
              <a:buClr>
                <a:srgbClr val="222426"/>
              </a:buClr>
              <a:buSzPts val="2800"/>
              <a:buFont typeface="PT Sans"/>
              <a:buChar char="●"/>
            </a:pPr>
            <a:r>
              <a:rPr lang="en-US" sz="2800">
                <a:solidFill>
                  <a:srgbClr val="222426"/>
                </a:solidFill>
                <a:latin typeface="PT Sans"/>
                <a:ea typeface="PT Sans"/>
                <a:cs typeface="PT Sans"/>
                <a:sym typeface="PT Sans"/>
              </a:rPr>
              <a:t>String literals - ‘Ram’ , ‘Java’</a:t>
            </a:r>
            <a:endParaRPr sz="2800">
              <a:solidFill>
                <a:srgbClr val="222426"/>
              </a:solidFill>
              <a:latin typeface="PT Sans"/>
              <a:ea typeface="PT Sans"/>
              <a:cs typeface="PT Sans"/>
              <a:sym typeface="PT Sans"/>
            </a:endParaRPr>
          </a:p>
          <a:p>
            <a:pPr indent="0" lvl="0" marL="0" marR="0" rtl="0" algn="l">
              <a:spcBef>
                <a:spcPts val="0"/>
              </a:spcBef>
              <a:spcAft>
                <a:spcPts val="0"/>
              </a:spcAft>
              <a:buNone/>
            </a:pPr>
            <a:r>
              <a:t/>
            </a:r>
            <a:endParaRPr/>
          </a:p>
          <a:p>
            <a:pPr indent="0" lvl="0" marL="0" marR="0" rtl="0" algn="l">
              <a:lnSpc>
                <a:spcPct val="150000"/>
              </a:lnSpc>
              <a:spcBef>
                <a:spcPts val="0"/>
              </a:spcBef>
              <a:spcAft>
                <a:spcPts val="0"/>
              </a:spcAft>
              <a:buNone/>
            </a:pPr>
            <a:r>
              <a:t/>
            </a:r>
            <a:endParaRPr sz="2800">
              <a:solidFill>
                <a:srgbClr val="222426"/>
              </a:solidFill>
              <a:latin typeface="PT Sans"/>
              <a:ea typeface="PT Sans"/>
              <a:cs typeface="PT Sans"/>
              <a:sym typeface="PT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9"/>
          <p:cNvSpPr/>
          <p:nvPr/>
        </p:nvSpPr>
        <p:spPr>
          <a:xfrm>
            <a:off x="0" y="1283516"/>
            <a:ext cx="8044249" cy="111209"/>
          </a:xfrm>
          <a:prstGeom prst="roundRect">
            <a:avLst>
              <a:gd fmla="val 16667" name="adj"/>
            </a:avLst>
          </a:prstGeom>
          <a:solidFill>
            <a:srgbClr val="3A6BC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11CD0"/>
              </a:solidFill>
              <a:latin typeface="Calibri"/>
              <a:ea typeface="Calibri"/>
              <a:cs typeface="Calibri"/>
              <a:sym typeface="Calibri"/>
            </a:endParaRPr>
          </a:p>
        </p:txBody>
      </p:sp>
      <p:sp>
        <p:nvSpPr>
          <p:cNvPr id="215" name="Google Shape;215;p9"/>
          <p:cNvSpPr/>
          <p:nvPr/>
        </p:nvSpPr>
        <p:spPr>
          <a:xfrm>
            <a:off x="-1" y="1173892"/>
            <a:ext cx="6339017" cy="109624"/>
          </a:xfrm>
          <a:prstGeom prst="roundRect">
            <a:avLst>
              <a:gd fmla="val 16667" name="adj"/>
            </a:avLst>
          </a:prstGeom>
          <a:solidFill>
            <a:srgbClr val="C0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11CD0"/>
              </a:solidFill>
              <a:latin typeface="Calibri"/>
              <a:ea typeface="Calibri"/>
              <a:cs typeface="Calibri"/>
              <a:sym typeface="Calibri"/>
            </a:endParaRPr>
          </a:p>
        </p:txBody>
      </p:sp>
      <p:sp>
        <p:nvSpPr>
          <p:cNvPr id="216" name="Google Shape;216;p9"/>
          <p:cNvSpPr/>
          <p:nvPr/>
        </p:nvSpPr>
        <p:spPr>
          <a:xfrm rot="-5400000">
            <a:off x="10519722" y="5185720"/>
            <a:ext cx="1729946" cy="1614614"/>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7" name="Google Shape;217;p9"/>
          <p:cNvSpPr/>
          <p:nvPr/>
        </p:nvSpPr>
        <p:spPr>
          <a:xfrm rot="-2791097">
            <a:off x="10208376" y="5965885"/>
            <a:ext cx="2320076" cy="57285"/>
          </a:xfrm>
          <a:prstGeom prst="rect">
            <a:avLst/>
          </a:prstGeom>
          <a:solidFill>
            <a:srgbClr val="2F549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8" name="Google Shape;218;p9"/>
          <p:cNvSpPr txBox="1"/>
          <p:nvPr>
            <p:ph type="title"/>
          </p:nvPr>
        </p:nvSpPr>
        <p:spPr>
          <a:xfrm>
            <a:off x="777789" y="377353"/>
            <a:ext cx="8166100" cy="52228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E75B5"/>
              </a:buClr>
              <a:buSzPct val="100000"/>
              <a:buFont typeface="Calibri"/>
              <a:buNone/>
            </a:pPr>
            <a:r>
              <a:rPr b="1" lang="en-US">
                <a:solidFill>
                  <a:srgbClr val="2E75B5"/>
                </a:solidFill>
              </a:rPr>
              <a:t>Data Types</a:t>
            </a:r>
            <a:endParaRPr/>
          </a:p>
        </p:txBody>
      </p:sp>
      <p:sp>
        <p:nvSpPr>
          <p:cNvPr id="219" name="Google Shape;219;p9"/>
          <p:cNvSpPr txBox="1"/>
          <p:nvPr/>
        </p:nvSpPr>
        <p:spPr>
          <a:xfrm>
            <a:off x="777800" y="1394725"/>
            <a:ext cx="9475500" cy="5318100"/>
          </a:xfrm>
          <a:prstGeom prst="rect">
            <a:avLst/>
          </a:prstGeom>
          <a:noFill/>
          <a:ln>
            <a:noFill/>
          </a:ln>
        </p:spPr>
        <p:txBody>
          <a:bodyPr anchorCtr="0" anchor="t" bIns="91425" lIns="91425" spcFirstLastPara="1" rIns="91425" wrap="square" tIns="91425">
            <a:spAutoFit/>
          </a:bodyPr>
          <a:lstStyle/>
          <a:p>
            <a:pPr indent="-374650" lvl="0" marL="457200" rtl="0" algn="l">
              <a:lnSpc>
                <a:spcPct val="150000"/>
              </a:lnSpc>
              <a:spcBef>
                <a:spcPts val="0"/>
              </a:spcBef>
              <a:spcAft>
                <a:spcPts val="0"/>
              </a:spcAft>
              <a:buClr>
                <a:srgbClr val="222426"/>
              </a:buClr>
              <a:buSzPts val="2300"/>
              <a:buFont typeface="PT Sans"/>
              <a:buChar char="●"/>
            </a:pPr>
            <a:r>
              <a:rPr lang="en-US" sz="2300">
                <a:solidFill>
                  <a:schemeClr val="dk1"/>
                </a:solidFill>
                <a:latin typeface="Calibri"/>
                <a:ea typeface="Calibri"/>
                <a:cs typeface="Calibri"/>
                <a:sym typeface="Calibri"/>
              </a:rPr>
              <a:t>Provides different values and its size to store in a variable</a:t>
            </a:r>
            <a:endParaRPr sz="2300">
              <a:solidFill>
                <a:schemeClr val="dk1"/>
              </a:solidFill>
              <a:latin typeface="Calibri"/>
              <a:ea typeface="Calibri"/>
              <a:cs typeface="Calibri"/>
              <a:sym typeface="Calibri"/>
            </a:endParaRPr>
          </a:p>
          <a:p>
            <a:pPr indent="-374650" lvl="0" marL="457200" rtl="0" algn="l">
              <a:lnSpc>
                <a:spcPct val="15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Two types</a:t>
            </a:r>
            <a:endParaRPr sz="2300">
              <a:solidFill>
                <a:schemeClr val="dk1"/>
              </a:solidFill>
              <a:latin typeface="Calibri"/>
              <a:ea typeface="Calibri"/>
              <a:cs typeface="Calibri"/>
              <a:sym typeface="Calibri"/>
            </a:endParaRPr>
          </a:p>
          <a:p>
            <a:pPr indent="-374650" lvl="1" marL="914400" rtl="0" algn="l">
              <a:lnSpc>
                <a:spcPct val="15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Primitive data type : </a:t>
            </a:r>
            <a:endParaRPr sz="2300">
              <a:solidFill>
                <a:schemeClr val="dk1"/>
              </a:solidFill>
              <a:latin typeface="Calibri"/>
              <a:ea typeface="Calibri"/>
              <a:cs typeface="Calibri"/>
              <a:sym typeface="Calibri"/>
            </a:endParaRPr>
          </a:p>
          <a:p>
            <a:pPr indent="-374650" lvl="2" marL="1371600" rtl="0" algn="l">
              <a:lnSpc>
                <a:spcPct val="15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Predefined by Java </a:t>
            </a:r>
            <a:endParaRPr sz="2300">
              <a:solidFill>
                <a:schemeClr val="dk1"/>
              </a:solidFill>
              <a:latin typeface="Calibri"/>
              <a:ea typeface="Calibri"/>
              <a:cs typeface="Calibri"/>
              <a:sym typeface="Calibri"/>
            </a:endParaRPr>
          </a:p>
          <a:p>
            <a:pPr indent="-374650" lvl="2" marL="1371600" rtl="0" algn="l">
              <a:lnSpc>
                <a:spcPct val="15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Cannot contain null</a:t>
            </a:r>
            <a:endParaRPr sz="2300">
              <a:solidFill>
                <a:schemeClr val="dk1"/>
              </a:solidFill>
              <a:latin typeface="Calibri"/>
              <a:ea typeface="Calibri"/>
              <a:cs typeface="Calibri"/>
              <a:sym typeface="Calibri"/>
            </a:endParaRPr>
          </a:p>
          <a:p>
            <a:pPr indent="-374650" lvl="2" marL="1371600" rtl="0" algn="l">
              <a:lnSpc>
                <a:spcPct val="15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int, long, boolean, char</a:t>
            </a:r>
            <a:endParaRPr sz="2300">
              <a:solidFill>
                <a:schemeClr val="dk1"/>
              </a:solidFill>
              <a:latin typeface="Calibri"/>
              <a:ea typeface="Calibri"/>
              <a:cs typeface="Calibri"/>
              <a:sym typeface="Calibri"/>
            </a:endParaRPr>
          </a:p>
          <a:p>
            <a:pPr indent="-374650" lvl="1" marL="914400" rtl="0" algn="l">
              <a:lnSpc>
                <a:spcPct val="15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Non-primitive data types : </a:t>
            </a:r>
            <a:endParaRPr sz="2300">
              <a:solidFill>
                <a:schemeClr val="dk1"/>
              </a:solidFill>
              <a:latin typeface="Calibri"/>
              <a:ea typeface="Calibri"/>
              <a:cs typeface="Calibri"/>
              <a:sym typeface="Calibri"/>
            </a:endParaRPr>
          </a:p>
          <a:p>
            <a:pPr indent="-374650" lvl="2" marL="1371600" rtl="0" algn="l">
              <a:lnSpc>
                <a:spcPct val="15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Are not </a:t>
            </a:r>
            <a:r>
              <a:rPr lang="en-US" sz="2300">
                <a:solidFill>
                  <a:schemeClr val="dk1"/>
                </a:solidFill>
                <a:latin typeface="Calibri"/>
                <a:ea typeface="Calibri"/>
                <a:cs typeface="Calibri"/>
                <a:sym typeface="Calibri"/>
              </a:rPr>
              <a:t>predefined</a:t>
            </a:r>
            <a:r>
              <a:rPr lang="en-US" sz="2300">
                <a:solidFill>
                  <a:schemeClr val="dk1"/>
                </a:solidFill>
                <a:latin typeface="Calibri"/>
                <a:ea typeface="Calibri"/>
                <a:cs typeface="Calibri"/>
                <a:sym typeface="Calibri"/>
              </a:rPr>
              <a:t>, defined by programmers</a:t>
            </a:r>
            <a:endParaRPr sz="2300">
              <a:solidFill>
                <a:schemeClr val="dk1"/>
              </a:solidFill>
              <a:latin typeface="Calibri"/>
              <a:ea typeface="Calibri"/>
              <a:cs typeface="Calibri"/>
              <a:sym typeface="Calibri"/>
            </a:endParaRPr>
          </a:p>
          <a:p>
            <a:pPr indent="-374650" lvl="2" marL="1371600" rtl="0" algn="l">
              <a:lnSpc>
                <a:spcPct val="15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Contains null</a:t>
            </a:r>
            <a:endParaRPr sz="2300">
              <a:solidFill>
                <a:schemeClr val="dk1"/>
              </a:solidFill>
              <a:latin typeface="Calibri"/>
              <a:ea typeface="Calibri"/>
              <a:cs typeface="Calibri"/>
              <a:sym typeface="Calibri"/>
            </a:endParaRPr>
          </a:p>
          <a:p>
            <a:pPr indent="-374650" lvl="2" marL="1371600" rtl="0" algn="l">
              <a:lnSpc>
                <a:spcPct val="15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Classes, interfaces, Arrays</a:t>
            </a:r>
            <a:endParaRPr sz="23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133a6a2f2b5_0_58"/>
          <p:cNvSpPr/>
          <p:nvPr/>
        </p:nvSpPr>
        <p:spPr>
          <a:xfrm>
            <a:off x="0" y="1283516"/>
            <a:ext cx="8044200" cy="111300"/>
          </a:xfrm>
          <a:prstGeom prst="roundRect">
            <a:avLst>
              <a:gd fmla="val 16667" name="adj"/>
            </a:avLst>
          </a:prstGeom>
          <a:solidFill>
            <a:srgbClr val="3A6BC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11CD0"/>
              </a:solidFill>
              <a:latin typeface="Calibri"/>
              <a:ea typeface="Calibri"/>
              <a:cs typeface="Calibri"/>
              <a:sym typeface="Calibri"/>
            </a:endParaRPr>
          </a:p>
        </p:txBody>
      </p:sp>
      <p:sp>
        <p:nvSpPr>
          <p:cNvPr id="225" name="Google Shape;225;g133a6a2f2b5_0_58"/>
          <p:cNvSpPr/>
          <p:nvPr/>
        </p:nvSpPr>
        <p:spPr>
          <a:xfrm>
            <a:off x="-1" y="1173892"/>
            <a:ext cx="6339000" cy="109500"/>
          </a:xfrm>
          <a:prstGeom prst="roundRect">
            <a:avLst>
              <a:gd fmla="val 16667" name="adj"/>
            </a:avLst>
          </a:prstGeom>
          <a:solidFill>
            <a:srgbClr val="C0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11CD0"/>
              </a:solidFill>
              <a:latin typeface="Calibri"/>
              <a:ea typeface="Calibri"/>
              <a:cs typeface="Calibri"/>
              <a:sym typeface="Calibri"/>
            </a:endParaRPr>
          </a:p>
        </p:txBody>
      </p:sp>
      <p:sp>
        <p:nvSpPr>
          <p:cNvPr id="226" name="Google Shape;226;g133a6a2f2b5_0_58"/>
          <p:cNvSpPr/>
          <p:nvPr/>
        </p:nvSpPr>
        <p:spPr>
          <a:xfrm rot="-5400000">
            <a:off x="10519788" y="5185800"/>
            <a:ext cx="1729800" cy="1614600"/>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g133a6a2f2b5_0_58"/>
          <p:cNvSpPr/>
          <p:nvPr/>
        </p:nvSpPr>
        <p:spPr>
          <a:xfrm rot="-2790851">
            <a:off x="10208507" y="5965884"/>
            <a:ext cx="2320050" cy="57301"/>
          </a:xfrm>
          <a:prstGeom prst="rect">
            <a:avLst/>
          </a:prstGeom>
          <a:solidFill>
            <a:srgbClr val="2F549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g133a6a2f2b5_0_58"/>
          <p:cNvSpPr txBox="1"/>
          <p:nvPr>
            <p:ph type="title"/>
          </p:nvPr>
        </p:nvSpPr>
        <p:spPr>
          <a:xfrm>
            <a:off x="777789" y="377353"/>
            <a:ext cx="8166000" cy="522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E75B5"/>
              </a:buClr>
              <a:buSzPct val="100000"/>
              <a:buFont typeface="Calibri"/>
              <a:buNone/>
            </a:pPr>
            <a:r>
              <a:rPr b="1" lang="en-US">
                <a:solidFill>
                  <a:srgbClr val="2E75B5"/>
                </a:solidFill>
              </a:rPr>
              <a:t>Data Types</a:t>
            </a:r>
            <a:endParaRPr/>
          </a:p>
        </p:txBody>
      </p:sp>
      <p:pic>
        <p:nvPicPr>
          <p:cNvPr descr="atatype in java" id="229" name="Google Shape;229;g133a6a2f2b5_0_58"/>
          <p:cNvPicPr preferRelativeResize="0"/>
          <p:nvPr/>
        </p:nvPicPr>
        <p:blipFill rotWithShape="1">
          <a:blip r:embed="rId3">
            <a:alphaModFix/>
          </a:blip>
          <a:srcRect b="0" l="0" r="0" t="0"/>
          <a:stretch/>
        </p:blipFill>
        <p:spPr>
          <a:xfrm>
            <a:off x="2371262" y="1504349"/>
            <a:ext cx="6860418" cy="5262634"/>
          </a:xfrm>
          <a:prstGeom prst="rect">
            <a:avLst/>
          </a:prstGeom>
          <a:noFill/>
          <a:ln cap="flat" cmpd="sng" w="12700">
            <a:solidFill>
              <a:schemeClr val="dk1">
                <a:alpha val="34900"/>
              </a:schemeClr>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0"/>
          <p:cNvSpPr/>
          <p:nvPr/>
        </p:nvSpPr>
        <p:spPr>
          <a:xfrm>
            <a:off x="0" y="1283516"/>
            <a:ext cx="8044249" cy="111209"/>
          </a:xfrm>
          <a:prstGeom prst="roundRect">
            <a:avLst>
              <a:gd fmla="val 16667" name="adj"/>
            </a:avLst>
          </a:prstGeom>
          <a:solidFill>
            <a:srgbClr val="3A6BC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11CD0"/>
              </a:solidFill>
              <a:latin typeface="Calibri"/>
              <a:ea typeface="Calibri"/>
              <a:cs typeface="Calibri"/>
              <a:sym typeface="Calibri"/>
            </a:endParaRPr>
          </a:p>
        </p:txBody>
      </p:sp>
      <p:sp>
        <p:nvSpPr>
          <p:cNvPr id="235" name="Google Shape;235;p10"/>
          <p:cNvSpPr/>
          <p:nvPr/>
        </p:nvSpPr>
        <p:spPr>
          <a:xfrm>
            <a:off x="-1" y="1173892"/>
            <a:ext cx="6339017" cy="109624"/>
          </a:xfrm>
          <a:prstGeom prst="roundRect">
            <a:avLst>
              <a:gd fmla="val 16667" name="adj"/>
            </a:avLst>
          </a:prstGeom>
          <a:solidFill>
            <a:srgbClr val="C0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11CD0"/>
              </a:solidFill>
              <a:latin typeface="Calibri"/>
              <a:ea typeface="Calibri"/>
              <a:cs typeface="Calibri"/>
              <a:sym typeface="Calibri"/>
            </a:endParaRPr>
          </a:p>
        </p:txBody>
      </p:sp>
      <p:sp>
        <p:nvSpPr>
          <p:cNvPr id="236" name="Google Shape;236;p10"/>
          <p:cNvSpPr/>
          <p:nvPr/>
        </p:nvSpPr>
        <p:spPr>
          <a:xfrm rot="-5400000">
            <a:off x="10519722" y="5185720"/>
            <a:ext cx="1729946" cy="1614614"/>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p10"/>
          <p:cNvSpPr/>
          <p:nvPr/>
        </p:nvSpPr>
        <p:spPr>
          <a:xfrm rot="-2791097">
            <a:off x="10208376" y="5965885"/>
            <a:ext cx="2320076" cy="57285"/>
          </a:xfrm>
          <a:prstGeom prst="rect">
            <a:avLst/>
          </a:prstGeom>
          <a:solidFill>
            <a:srgbClr val="2F549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8" name="Google Shape;238;p10"/>
          <p:cNvSpPr txBox="1"/>
          <p:nvPr>
            <p:ph type="title"/>
          </p:nvPr>
        </p:nvSpPr>
        <p:spPr>
          <a:xfrm>
            <a:off x="777789" y="377353"/>
            <a:ext cx="8166100" cy="52228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E75B5"/>
              </a:buClr>
              <a:buSzPct val="100000"/>
              <a:buFont typeface="Calibri"/>
              <a:buNone/>
            </a:pPr>
            <a:r>
              <a:rPr b="1" lang="en-US">
                <a:solidFill>
                  <a:srgbClr val="2E75B5"/>
                </a:solidFill>
              </a:rPr>
              <a:t>Primitive Data Types</a:t>
            </a:r>
            <a:endParaRPr/>
          </a:p>
        </p:txBody>
      </p:sp>
      <p:graphicFrame>
        <p:nvGraphicFramePr>
          <p:cNvPr id="239" name="Google Shape;239;p10"/>
          <p:cNvGraphicFramePr/>
          <p:nvPr/>
        </p:nvGraphicFramePr>
        <p:xfrm>
          <a:off x="777789" y="1622913"/>
          <a:ext cx="3000000" cy="3000000"/>
        </p:xfrm>
        <a:graphic>
          <a:graphicData uri="http://schemas.openxmlformats.org/drawingml/2006/table">
            <a:tbl>
              <a:tblPr>
                <a:noFill/>
                <a:tableStyleId>{FF1AD8A0-8F08-49C5-B04E-2E0B15DBE25A}</a:tableStyleId>
              </a:tblPr>
              <a:tblGrid>
                <a:gridCol w="3454450"/>
                <a:gridCol w="3454450"/>
                <a:gridCol w="3454450"/>
              </a:tblGrid>
              <a:tr h="572800">
                <a:tc>
                  <a:txBody>
                    <a:bodyPr/>
                    <a:lstStyle/>
                    <a:p>
                      <a:pPr indent="0" lvl="0" marL="0" marR="0" rtl="0" algn="l">
                        <a:spcBef>
                          <a:spcPts val="0"/>
                        </a:spcBef>
                        <a:spcAft>
                          <a:spcPts val="0"/>
                        </a:spcAft>
                        <a:buNone/>
                      </a:pPr>
                      <a:r>
                        <a:rPr b="1" lang="en-US" sz="1800">
                          <a:solidFill>
                            <a:srgbClr val="000000"/>
                          </a:solidFill>
                          <a:latin typeface="times new roman"/>
                          <a:ea typeface="times new roman"/>
                          <a:cs typeface="times new roman"/>
                          <a:sym typeface="times new roman"/>
                        </a:rPr>
                        <a:t>Data Type</a:t>
                      </a:r>
                      <a:endParaRPr sz="1800">
                        <a:solidFill>
                          <a:srgbClr val="000000"/>
                        </a:solidFill>
                        <a:latin typeface="times new roman"/>
                        <a:ea typeface="times new roman"/>
                        <a:cs typeface="times new roman"/>
                        <a:sym typeface="times new roman"/>
                      </a:endParaRPr>
                    </a:p>
                  </a:txBody>
                  <a:tcPr marT="150750" marB="150750" marR="150750" marL="150750">
                    <a:lnL cap="flat" cmpd="sng" w="12700">
                      <a:solidFill>
                        <a:srgbClr val="70A1C3"/>
                      </a:solidFill>
                      <a:prstDash val="solid"/>
                      <a:round/>
                      <a:headEnd len="sm" w="sm" type="none"/>
                      <a:tailEnd len="sm" w="sm" type="none"/>
                    </a:lnL>
                    <a:lnR cap="flat" cmpd="sng" w="12700">
                      <a:solidFill>
                        <a:srgbClr val="70A1C3"/>
                      </a:solidFill>
                      <a:prstDash val="solid"/>
                      <a:round/>
                      <a:headEnd len="sm" w="sm" type="none"/>
                      <a:tailEnd len="sm" w="sm" type="none"/>
                    </a:lnR>
                    <a:lnT cap="flat" cmpd="sng" w="12700">
                      <a:solidFill>
                        <a:srgbClr val="70A1C3"/>
                      </a:solidFill>
                      <a:prstDash val="solid"/>
                      <a:round/>
                      <a:headEnd len="sm" w="sm" type="none"/>
                      <a:tailEnd len="sm" w="sm" type="none"/>
                    </a:lnT>
                    <a:lnB cap="flat" cmpd="sng" w="12700">
                      <a:solidFill>
                        <a:srgbClr val="C7CCBE"/>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b="1" lang="en-US" sz="1800">
                          <a:solidFill>
                            <a:srgbClr val="000000"/>
                          </a:solidFill>
                          <a:latin typeface="times new roman"/>
                          <a:ea typeface="times new roman"/>
                          <a:cs typeface="times new roman"/>
                          <a:sym typeface="times new roman"/>
                        </a:rPr>
                        <a:t>Default Value</a:t>
                      </a:r>
                      <a:endParaRPr sz="1800">
                        <a:solidFill>
                          <a:srgbClr val="000000"/>
                        </a:solidFill>
                        <a:latin typeface="times new roman"/>
                        <a:ea typeface="times new roman"/>
                        <a:cs typeface="times new roman"/>
                        <a:sym typeface="times new roman"/>
                      </a:endParaRPr>
                    </a:p>
                  </a:txBody>
                  <a:tcPr marT="150750" marB="150750" marR="150750" marL="150750">
                    <a:lnL cap="flat" cmpd="sng" w="12700">
                      <a:solidFill>
                        <a:srgbClr val="70A1C3"/>
                      </a:solidFill>
                      <a:prstDash val="solid"/>
                      <a:round/>
                      <a:headEnd len="sm" w="sm" type="none"/>
                      <a:tailEnd len="sm" w="sm" type="none"/>
                    </a:lnL>
                    <a:lnR cap="flat" cmpd="sng" w="12700">
                      <a:solidFill>
                        <a:srgbClr val="70A1C3"/>
                      </a:solidFill>
                      <a:prstDash val="solid"/>
                      <a:round/>
                      <a:headEnd len="sm" w="sm" type="none"/>
                      <a:tailEnd len="sm" w="sm" type="none"/>
                    </a:lnR>
                    <a:lnT cap="flat" cmpd="sng" w="12700">
                      <a:solidFill>
                        <a:srgbClr val="70A1C3"/>
                      </a:solidFill>
                      <a:prstDash val="solid"/>
                      <a:round/>
                      <a:headEnd len="sm" w="sm" type="none"/>
                      <a:tailEnd len="sm" w="sm" type="none"/>
                    </a:lnT>
                    <a:lnB cap="flat" cmpd="sng" w="12700">
                      <a:solidFill>
                        <a:srgbClr val="C7CCBE"/>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b="1" lang="en-US" sz="1800">
                          <a:solidFill>
                            <a:srgbClr val="000000"/>
                          </a:solidFill>
                          <a:latin typeface="times new roman"/>
                          <a:ea typeface="times new roman"/>
                          <a:cs typeface="times new roman"/>
                          <a:sym typeface="times new roman"/>
                        </a:rPr>
                        <a:t>Default size</a:t>
                      </a:r>
                      <a:endParaRPr sz="1800">
                        <a:solidFill>
                          <a:srgbClr val="000000"/>
                        </a:solidFill>
                        <a:latin typeface="times new roman"/>
                        <a:ea typeface="times new roman"/>
                        <a:cs typeface="times new roman"/>
                        <a:sym typeface="times new roman"/>
                      </a:endParaRPr>
                    </a:p>
                  </a:txBody>
                  <a:tcPr marT="150750" marB="150750" marR="150750" marL="150750">
                    <a:lnL cap="flat" cmpd="sng" w="12700">
                      <a:solidFill>
                        <a:srgbClr val="70A1C3"/>
                      </a:solidFill>
                      <a:prstDash val="solid"/>
                      <a:round/>
                      <a:headEnd len="sm" w="sm" type="none"/>
                      <a:tailEnd len="sm" w="sm" type="none"/>
                    </a:lnL>
                    <a:lnR cap="flat" cmpd="sng" w="12700">
                      <a:solidFill>
                        <a:srgbClr val="70A1C3"/>
                      </a:solidFill>
                      <a:prstDash val="solid"/>
                      <a:round/>
                      <a:headEnd len="sm" w="sm" type="none"/>
                      <a:tailEnd len="sm" w="sm" type="none"/>
                    </a:lnR>
                    <a:lnT cap="flat" cmpd="sng" w="12700">
                      <a:solidFill>
                        <a:srgbClr val="70A1C3"/>
                      </a:solidFill>
                      <a:prstDash val="solid"/>
                      <a:round/>
                      <a:headEnd len="sm" w="sm" type="none"/>
                      <a:tailEnd len="sm" w="sm" type="none"/>
                    </a:lnT>
                    <a:lnB cap="flat" cmpd="sng" w="12700">
                      <a:solidFill>
                        <a:srgbClr val="C7CCBE"/>
                      </a:solidFill>
                      <a:prstDash val="solid"/>
                      <a:round/>
                      <a:headEnd len="sm" w="sm" type="none"/>
                      <a:tailEnd len="sm" w="sm" type="none"/>
                    </a:lnB>
                    <a:solidFill>
                      <a:srgbClr val="C7CCBE"/>
                    </a:solidFill>
                  </a:tcPr>
                </a:tc>
              </a:tr>
              <a:tr h="472325">
                <a:tc>
                  <a:txBody>
                    <a:bodyPr/>
                    <a:lstStyle/>
                    <a:p>
                      <a:pPr indent="0" lvl="0" marL="0" marR="0" rtl="0" algn="just">
                        <a:spcBef>
                          <a:spcPts val="0"/>
                        </a:spcBef>
                        <a:spcAft>
                          <a:spcPts val="0"/>
                        </a:spcAft>
                        <a:buNone/>
                      </a:pPr>
                      <a:r>
                        <a:rPr b="0" i="0" lang="en-US" sz="1800">
                          <a:solidFill>
                            <a:srgbClr val="000000"/>
                          </a:solidFill>
                          <a:latin typeface="verdana"/>
                          <a:ea typeface="verdana"/>
                          <a:cs typeface="verdana"/>
                          <a:sym typeface="verdana"/>
                        </a:rPr>
                        <a:t>boolean</a:t>
                      </a:r>
                      <a:endParaRPr/>
                    </a:p>
                  </a:txBody>
                  <a:tcPr marT="100500" marB="100500" marR="100500" marL="100500">
                    <a:lnL cap="flat" cmpd="sng" w="12700">
                      <a:solidFill>
                        <a:srgbClr val="C7CCBE"/>
                      </a:solidFill>
                      <a:prstDash val="solid"/>
                      <a:round/>
                      <a:headEnd len="sm" w="sm" type="none"/>
                      <a:tailEnd len="sm" w="sm" type="none"/>
                    </a:lnL>
                    <a:lnR cap="flat" cmpd="sng" w="12700">
                      <a:solidFill>
                        <a:srgbClr val="C7CCBE"/>
                      </a:solidFill>
                      <a:prstDash val="solid"/>
                      <a:round/>
                      <a:headEnd len="sm" w="sm" type="none"/>
                      <a:tailEnd len="sm" w="sm" type="none"/>
                    </a:lnR>
                    <a:lnT cap="flat" cmpd="sng" w="12700">
                      <a:solidFill>
                        <a:srgbClr val="C7CCBE"/>
                      </a:solidFill>
                      <a:prstDash val="solid"/>
                      <a:round/>
                      <a:headEnd len="sm" w="sm" type="none"/>
                      <a:tailEnd len="sm" w="sm" type="none"/>
                    </a:lnT>
                    <a:lnB cap="flat" cmpd="sng" w="12700">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b="0" i="0" lang="en-US" sz="1800">
                          <a:solidFill>
                            <a:srgbClr val="000000"/>
                          </a:solidFill>
                          <a:latin typeface="verdana"/>
                          <a:ea typeface="verdana"/>
                          <a:cs typeface="verdana"/>
                          <a:sym typeface="verdana"/>
                        </a:rPr>
                        <a:t>false</a:t>
                      </a:r>
                      <a:endParaRPr/>
                    </a:p>
                  </a:txBody>
                  <a:tcPr marT="100500" marB="100500" marR="100500" marL="100500">
                    <a:lnL cap="flat" cmpd="sng" w="12700">
                      <a:solidFill>
                        <a:srgbClr val="C7CCBE"/>
                      </a:solidFill>
                      <a:prstDash val="solid"/>
                      <a:round/>
                      <a:headEnd len="sm" w="sm" type="none"/>
                      <a:tailEnd len="sm" w="sm" type="none"/>
                    </a:lnL>
                    <a:lnR cap="flat" cmpd="sng" w="12700">
                      <a:solidFill>
                        <a:srgbClr val="C7CCBE"/>
                      </a:solidFill>
                      <a:prstDash val="solid"/>
                      <a:round/>
                      <a:headEnd len="sm" w="sm" type="none"/>
                      <a:tailEnd len="sm" w="sm" type="none"/>
                    </a:lnR>
                    <a:lnT cap="flat" cmpd="sng" w="12700">
                      <a:solidFill>
                        <a:srgbClr val="C7CCBE"/>
                      </a:solidFill>
                      <a:prstDash val="solid"/>
                      <a:round/>
                      <a:headEnd len="sm" w="sm" type="none"/>
                      <a:tailEnd len="sm" w="sm" type="none"/>
                    </a:lnT>
                    <a:lnB cap="flat" cmpd="sng" w="12700">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b="0" i="0" lang="en-US" sz="1800">
                          <a:solidFill>
                            <a:srgbClr val="000000"/>
                          </a:solidFill>
                          <a:latin typeface="verdana"/>
                          <a:ea typeface="verdana"/>
                          <a:cs typeface="verdana"/>
                          <a:sym typeface="verdana"/>
                        </a:rPr>
                        <a:t>1 bit</a:t>
                      </a:r>
                      <a:endParaRPr/>
                    </a:p>
                  </a:txBody>
                  <a:tcPr marT="100500" marB="100500" marR="100500" marL="100500">
                    <a:lnL cap="flat" cmpd="sng" w="12700">
                      <a:solidFill>
                        <a:srgbClr val="C7CCBE"/>
                      </a:solidFill>
                      <a:prstDash val="solid"/>
                      <a:round/>
                      <a:headEnd len="sm" w="sm" type="none"/>
                      <a:tailEnd len="sm" w="sm" type="none"/>
                    </a:lnL>
                    <a:lnR cap="flat" cmpd="sng" w="12700">
                      <a:solidFill>
                        <a:srgbClr val="C7CCBE"/>
                      </a:solidFill>
                      <a:prstDash val="solid"/>
                      <a:round/>
                      <a:headEnd len="sm" w="sm" type="none"/>
                      <a:tailEnd len="sm" w="sm" type="none"/>
                    </a:lnR>
                    <a:lnT cap="flat" cmpd="sng" w="12700">
                      <a:solidFill>
                        <a:srgbClr val="C7CCBE"/>
                      </a:solidFill>
                      <a:prstDash val="solid"/>
                      <a:round/>
                      <a:headEnd len="sm" w="sm" type="none"/>
                      <a:tailEnd len="sm" w="sm" type="none"/>
                    </a:lnT>
                    <a:lnB cap="flat" cmpd="sng" w="12700">
                      <a:solidFill>
                        <a:srgbClr val="C7CCBE"/>
                      </a:solidFill>
                      <a:prstDash val="solid"/>
                      <a:round/>
                      <a:headEnd len="sm" w="sm" type="none"/>
                      <a:tailEnd len="sm" w="sm" type="none"/>
                    </a:lnB>
                    <a:solidFill>
                      <a:srgbClr val="FFFFFF"/>
                    </a:solidFill>
                  </a:tcPr>
                </a:tc>
              </a:tr>
              <a:tr h="472325">
                <a:tc>
                  <a:txBody>
                    <a:bodyPr/>
                    <a:lstStyle/>
                    <a:p>
                      <a:pPr indent="0" lvl="0" marL="0" marR="0" rtl="0" algn="just">
                        <a:spcBef>
                          <a:spcPts val="0"/>
                        </a:spcBef>
                        <a:spcAft>
                          <a:spcPts val="0"/>
                        </a:spcAft>
                        <a:buNone/>
                      </a:pPr>
                      <a:r>
                        <a:rPr b="0" i="0" lang="en-US" sz="1800">
                          <a:solidFill>
                            <a:srgbClr val="000000"/>
                          </a:solidFill>
                          <a:latin typeface="verdana"/>
                          <a:ea typeface="verdana"/>
                          <a:cs typeface="verdana"/>
                          <a:sym typeface="verdana"/>
                        </a:rPr>
                        <a:t>char</a:t>
                      </a:r>
                      <a:endParaRPr/>
                    </a:p>
                  </a:txBody>
                  <a:tcPr marT="100500" marB="100500" marR="100500" marL="100500">
                    <a:lnL cap="flat" cmpd="sng" w="12700">
                      <a:solidFill>
                        <a:srgbClr val="C7CCBE"/>
                      </a:solidFill>
                      <a:prstDash val="solid"/>
                      <a:round/>
                      <a:headEnd len="sm" w="sm" type="none"/>
                      <a:tailEnd len="sm" w="sm" type="none"/>
                    </a:lnL>
                    <a:lnR cap="flat" cmpd="sng" w="12700">
                      <a:solidFill>
                        <a:srgbClr val="C7CCBE"/>
                      </a:solidFill>
                      <a:prstDash val="solid"/>
                      <a:round/>
                      <a:headEnd len="sm" w="sm" type="none"/>
                      <a:tailEnd len="sm" w="sm" type="none"/>
                    </a:lnR>
                    <a:lnT cap="flat" cmpd="sng" w="12700">
                      <a:solidFill>
                        <a:srgbClr val="C7CCBE"/>
                      </a:solidFill>
                      <a:prstDash val="solid"/>
                      <a:round/>
                      <a:headEnd len="sm" w="sm" type="none"/>
                      <a:tailEnd len="sm" w="sm" type="none"/>
                    </a:lnT>
                    <a:lnB cap="flat" cmpd="sng" w="12700">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b="0" i="0" lang="en-US" sz="1800">
                          <a:solidFill>
                            <a:srgbClr val="000000"/>
                          </a:solidFill>
                          <a:latin typeface="verdana"/>
                          <a:ea typeface="verdana"/>
                          <a:cs typeface="verdana"/>
                          <a:sym typeface="verdana"/>
                        </a:rPr>
                        <a:t>'\u0000'</a:t>
                      </a:r>
                      <a:endParaRPr/>
                    </a:p>
                  </a:txBody>
                  <a:tcPr marT="100500" marB="100500" marR="100500" marL="100500">
                    <a:lnL cap="flat" cmpd="sng" w="12700">
                      <a:solidFill>
                        <a:srgbClr val="C7CCBE"/>
                      </a:solidFill>
                      <a:prstDash val="solid"/>
                      <a:round/>
                      <a:headEnd len="sm" w="sm" type="none"/>
                      <a:tailEnd len="sm" w="sm" type="none"/>
                    </a:lnL>
                    <a:lnR cap="flat" cmpd="sng" w="12700">
                      <a:solidFill>
                        <a:srgbClr val="C7CCBE"/>
                      </a:solidFill>
                      <a:prstDash val="solid"/>
                      <a:round/>
                      <a:headEnd len="sm" w="sm" type="none"/>
                      <a:tailEnd len="sm" w="sm" type="none"/>
                    </a:lnR>
                    <a:lnT cap="flat" cmpd="sng" w="12700">
                      <a:solidFill>
                        <a:srgbClr val="C7CCBE"/>
                      </a:solidFill>
                      <a:prstDash val="solid"/>
                      <a:round/>
                      <a:headEnd len="sm" w="sm" type="none"/>
                      <a:tailEnd len="sm" w="sm" type="none"/>
                    </a:lnT>
                    <a:lnB cap="flat" cmpd="sng" w="12700">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b="0" i="0" lang="en-US" sz="1800">
                          <a:solidFill>
                            <a:srgbClr val="000000"/>
                          </a:solidFill>
                          <a:latin typeface="verdana"/>
                          <a:ea typeface="verdana"/>
                          <a:cs typeface="verdana"/>
                          <a:sym typeface="verdana"/>
                        </a:rPr>
                        <a:t>2 byte</a:t>
                      </a:r>
                      <a:endParaRPr/>
                    </a:p>
                  </a:txBody>
                  <a:tcPr marT="100500" marB="100500" marR="100500" marL="100500">
                    <a:lnL cap="flat" cmpd="sng" w="12700">
                      <a:solidFill>
                        <a:srgbClr val="C7CCBE"/>
                      </a:solidFill>
                      <a:prstDash val="solid"/>
                      <a:round/>
                      <a:headEnd len="sm" w="sm" type="none"/>
                      <a:tailEnd len="sm" w="sm" type="none"/>
                    </a:lnL>
                    <a:lnR cap="flat" cmpd="sng" w="12700">
                      <a:solidFill>
                        <a:srgbClr val="C7CCBE"/>
                      </a:solidFill>
                      <a:prstDash val="solid"/>
                      <a:round/>
                      <a:headEnd len="sm" w="sm" type="none"/>
                      <a:tailEnd len="sm" w="sm" type="none"/>
                    </a:lnR>
                    <a:lnT cap="flat" cmpd="sng" w="12700">
                      <a:solidFill>
                        <a:srgbClr val="C7CCBE"/>
                      </a:solidFill>
                      <a:prstDash val="solid"/>
                      <a:round/>
                      <a:headEnd len="sm" w="sm" type="none"/>
                      <a:tailEnd len="sm" w="sm" type="none"/>
                    </a:lnT>
                    <a:lnB cap="flat" cmpd="sng" w="12700">
                      <a:solidFill>
                        <a:srgbClr val="C7CCBE"/>
                      </a:solidFill>
                      <a:prstDash val="solid"/>
                      <a:round/>
                      <a:headEnd len="sm" w="sm" type="none"/>
                      <a:tailEnd len="sm" w="sm" type="none"/>
                    </a:lnB>
                    <a:solidFill>
                      <a:srgbClr val="EFF1EB"/>
                    </a:solidFill>
                  </a:tcPr>
                </a:tc>
              </a:tr>
              <a:tr h="472325">
                <a:tc>
                  <a:txBody>
                    <a:bodyPr/>
                    <a:lstStyle/>
                    <a:p>
                      <a:pPr indent="0" lvl="0" marL="0" marR="0" rtl="0" algn="just">
                        <a:spcBef>
                          <a:spcPts val="0"/>
                        </a:spcBef>
                        <a:spcAft>
                          <a:spcPts val="0"/>
                        </a:spcAft>
                        <a:buNone/>
                      </a:pPr>
                      <a:r>
                        <a:rPr b="0" i="0" lang="en-US" sz="1800">
                          <a:solidFill>
                            <a:srgbClr val="000000"/>
                          </a:solidFill>
                          <a:latin typeface="verdana"/>
                          <a:ea typeface="verdana"/>
                          <a:cs typeface="verdana"/>
                          <a:sym typeface="verdana"/>
                        </a:rPr>
                        <a:t>byte</a:t>
                      </a:r>
                      <a:endParaRPr/>
                    </a:p>
                  </a:txBody>
                  <a:tcPr marT="100500" marB="100500" marR="100500" marL="100500">
                    <a:lnL cap="flat" cmpd="sng" w="12700">
                      <a:solidFill>
                        <a:srgbClr val="C7CCBE"/>
                      </a:solidFill>
                      <a:prstDash val="solid"/>
                      <a:round/>
                      <a:headEnd len="sm" w="sm" type="none"/>
                      <a:tailEnd len="sm" w="sm" type="none"/>
                    </a:lnL>
                    <a:lnR cap="flat" cmpd="sng" w="12700">
                      <a:solidFill>
                        <a:srgbClr val="C7CCBE"/>
                      </a:solidFill>
                      <a:prstDash val="solid"/>
                      <a:round/>
                      <a:headEnd len="sm" w="sm" type="none"/>
                      <a:tailEnd len="sm" w="sm" type="none"/>
                    </a:lnR>
                    <a:lnT cap="flat" cmpd="sng" w="12700">
                      <a:solidFill>
                        <a:srgbClr val="C7CCBE"/>
                      </a:solidFill>
                      <a:prstDash val="solid"/>
                      <a:round/>
                      <a:headEnd len="sm" w="sm" type="none"/>
                      <a:tailEnd len="sm" w="sm" type="none"/>
                    </a:lnT>
                    <a:lnB cap="flat" cmpd="sng" w="12700">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b="0" i="0" lang="en-US" sz="1800">
                          <a:solidFill>
                            <a:srgbClr val="000000"/>
                          </a:solidFill>
                          <a:latin typeface="verdana"/>
                          <a:ea typeface="verdana"/>
                          <a:cs typeface="verdana"/>
                          <a:sym typeface="verdana"/>
                        </a:rPr>
                        <a:t>0</a:t>
                      </a:r>
                      <a:endParaRPr/>
                    </a:p>
                  </a:txBody>
                  <a:tcPr marT="100500" marB="100500" marR="100500" marL="100500">
                    <a:lnL cap="flat" cmpd="sng" w="12700">
                      <a:solidFill>
                        <a:srgbClr val="C7CCBE"/>
                      </a:solidFill>
                      <a:prstDash val="solid"/>
                      <a:round/>
                      <a:headEnd len="sm" w="sm" type="none"/>
                      <a:tailEnd len="sm" w="sm" type="none"/>
                    </a:lnL>
                    <a:lnR cap="flat" cmpd="sng" w="12700">
                      <a:solidFill>
                        <a:srgbClr val="C7CCBE"/>
                      </a:solidFill>
                      <a:prstDash val="solid"/>
                      <a:round/>
                      <a:headEnd len="sm" w="sm" type="none"/>
                      <a:tailEnd len="sm" w="sm" type="none"/>
                    </a:lnR>
                    <a:lnT cap="flat" cmpd="sng" w="12700">
                      <a:solidFill>
                        <a:srgbClr val="C7CCBE"/>
                      </a:solidFill>
                      <a:prstDash val="solid"/>
                      <a:round/>
                      <a:headEnd len="sm" w="sm" type="none"/>
                      <a:tailEnd len="sm" w="sm" type="none"/>
                    </a:lnT>
                    <a:lnB cap="flat" cmpd="sng" w="12700">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b="0" i="0" lang="en-US" sz="1800">
                          <a:solidFill>
                            <a:srgbClr val="000000"/>
                          </a:solidFill>
                          <a:latin typeface="verdana"/>
                          <a:ea typeface="verdana"/>
                          <a:cs typeface="verdana"/>
                          <a:sym typeface="verdana"/>
                        </a:rPr>
                        <a:t>1 byte</a:t>
                      </a:r>
                      <a:endParaRPr/>
                    </a:p>
                  </a:txBody>
                  <a:tcPr marT="100500" marB="100500" marR="100500" marL="100500">
                    <a:lnL cap="flat" cmpd="sng" w="12700">
                      <a:solidFill>
                        <a:srgbClr val="C7CCBE"/>
                      </a:solidFill>
                      <a:prstDash val="solid"/>
                      <a:round/>
                      <a:headEnd len="sm" w="sm" type="none"/>
                      <a:tailEnd len="sm" w="sm" type="none"/>
                    </a:lnL>
                    <a:lnR cap="flat" cmpd="sng" w="12700">
                      <a:solidFill>
                        <a:srgbClr val="C7CCBE"/>
                      </a:solidFill>
                      <a:prstDash val="solid"/>
                      <a:round/>
                      <a:headEnd len="sm" w="sm" type="none"/>
                      <a:tailEnd len="sm" w="sm" type="none"/>
                    </a:lnR>
                    <a:lnT cap="flat" cmpd="sng" w="12700">
                      <a:solidFill>
                        <a:srgbClr val="C7CCBE"/>
                      </a:solidFill>
                      <a:prstDash val="solid"/>
                      <a:round/>
                      <a:headEnd len="sm" w="sm" type="none"/>
                      <a:tailEnd len="sm" w="sm" type="none"/>
                    </a:lnT>
                    <a:lnB cap="flat" cmpd="sng" w="12700">
                      <a:solidFill>
                        <a:srgbClr val="C7CCBE"/>
                      </a:solidFill>
                      <a:prstDash val="solid"/>
                      <a:round/>
                      <a:headEnd len="sm" w="sm" type="none"/>
                      <a:tailEnd len="sm" w="sm" type="none"/>
                    </a:lnB>
                    <a:solidFill>
                      <a:srgbClr val="FFFFFF"/>
                    </a:solidFill>
                  </a:tcPr>
                </a:tc>
              </a:tr>
              <a:tr h="472325">
                <a:tc>
                  <a:txBody>
                    <a:bodyPr/>
                    <a:lstStyle/>
                    <a:p>
                      <a:pPr indent="0" lvl="0" marL="0" marR="0" rtl="0" algn="just">
                        <a:spcBef>
                          <a:spcPts val="0"/>
                        </a:spcBef>
                        <a:spcAft>
                          <a:spcPts val="0"/>
                        </a:spcAft>
                        <a:buNone/>
                      </a:pPr>
                      <a:r>
                        <a:rPr b="0" i="0" lang="en-US" sz="1800">
                          <a:solidFill>
                            <a:srgbClr val="000000"/>
                          </a:solidFill>
                          <a:latin typeface="verdana"/>
                          <a:ea typeface="verdana"/>
                          <a:cs typeface="verdana"/>
                          <a:sym typeface="verdana"/>
                        </a:rPr>
                        <a:t>short</a:t>
                      </a:r>
                      <a:endParaRPr/>
                    </a:p>
                  </a:txBody>
                  <a:tcPr marT="100500" marB="100500" marR="100500" marL="100500">
                    <a:lnL cap="flat" cmpd="sng" w="12700">
                      <a:solidFill>
                        <a:srgbClr val="C7CCBE"/>
                      </a:solidFill>
                      <a:prstDash val="solid"/>
                      <a:round/>
                      <a:headEnd len="sm" w="sm" type="none"/>
                      <a:tailEnd len="sm" w="sm" type="none"/>
                    </a:lnL>
                    <a:lnR cap="flat" cmpd="sng" w="12700">
                      <a:solidFill>
                        <a:srgbClr val="C7CCBE"/>
                      </a:solidFill>
                      <a:prstDash val="solid"/>
                      <a:round/>
                      <a:headEnd len="sm" w="sm" type="none"/>
                      <a:tailEnd len="sm" w="sm" type="none"/>
                    </a:lnR>
                    <a:lnT cap="flat" cmpd="sng" w="12700">
                      <a:solidFill>
                        <a:srgbClr val="C7CCBE"/>
                      </a:solidFill>
                      <a:prstDash val="solid"/>
                      <a:round/>
                      <a:headEnd len="sm" w="sm" type="none"/>
                      <a:tailEnd len="sm" w="sm" type="none"/>
                    </a:lnT>
                    <a:lnB cap="flat" cmpd="sng" w="12700">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b="0" i="0" lang="en-US" sz="1800">
                          <a:solidFill>
                            <a:srgbClr val="000000"/>
                          </a:solidFill>
                          <a:latin typeface="verdana"/>
                          <a:ea typeface="verdana"/>
                          <a:cs typeface="verdana"/>
                          <a:sym typeface="verdana"/>
                        </a:rPr>
                        <a:t>0</a:t>
                      </a:r>
                      <a:endParaRPr/>
                    </a:p>
                  </a:txBody>
                  <a:tcPr marT="100500" marB="100500" marR="100500" marL="100500">
                    <a:lnL cap="flat" cmpd="sng" w="12700">
                      <a:solidFill>
                        <a:srgbClr val="C7CCBE"/>
                      </a:solidFill>
                      <a:prstDash val="solid"/>
                      <a:round/>
                      <a:headEnd len="sm" w="sm" type="none"/>
                      <a:tailEnd len="sm" w="sm" type="none"/>
                    </a:lnL>
                    <a:lnR cap="flat" cmpd="sng" w="12700">
                      <a:solidFill>
                        <a:srgbClr val="C7CCBE"/>
                      </a:solidFill>
                      <a:prstDash val="solid"/>
                      <a:round/>
                      <a:headEnd len="sm" w="sm" type="none"/>
                      <a:tailEnd len="sm" w="sm" type="none"/>
                    </a:lnR>
                    <a:lnT cap="flat" cmpd="sng" w="12700">
                      <a:solidFill>
                        <a:srgbClr val="C7CCBE"/>
                      </a:solidFill>
                      <a:prstDash val="solid"/>
                      <a:round/>
                      <a:headEnd len="sm" w="sm" type="none"/>
                      <a:tailEnd len="sm" w="sm" type="none"/>
                    </a:lnT>
                    <a:lnB cap="flat" cmpd="sng" w="12700">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b="0" i="0" lang="en-US" sz="1800">
                          <a:solidFill>
                            <a:srgbClr val="000000"/>
                          </a:solidFill>
                          <a:latin typeface="verdana"/>
                          <a:ea typeface="verdana"/>
                          <a:cs typeface="verdana"/>
                          <a:sym typeface="verdana"/>
                        </a:rPr>
                        <a:t>2 byte</a:t>
                      </a:r>
                      <a:endParaRPr/>
                    </a:p>
                  </a:txBody>
                  <a:tcPr marT="100500" marB="100500" marR="100500" marL="100500">
                    <a:lnL cap="flat" cmpd="sng" w="12700">
                      <a:solidFill>
                        <a:srgbClr val="C7CCBE"/>
                      </a:solidFill>
                      <a:prstDash val="solid"/>
                      <a:round/>
                      <a:headEnd len="sm" w="sm" type="none"/>
                      <a:tailEnd len="sm" w="sm" type="none"/>
                    </a:lnL>
                    <a:lnR cap="flat" cmpd="sng" w="12700">
                      <a:solidFill>
                        <a:srgbClr val="C7CCBE"/>
                      </a:solidFill>
                      <a:prstDash val="solid"/>
                      <a:round/>
                      <a:headEnd len="sm" w="sm" type="none"/>
                      <a:tailEnd len="sm" w="sm" type="none"/>
                    </a:lnR>
                    <a:lnT cap="flat" cmpd="sng" w="12700">
                      <a:solidFill>
                        <a:srgbClr val="C7CCBE"/>
                      </a:solidFill>
                      <a:prstDash val="solid"/>
                      <a:round/>
                      <a:headEnd len="sm" w="sm" type="none"/>
                      <a:tailEnd len="sm" w="sm" type="none"/>
                    </a:lnT>
                    <a:lnB cap="flat" cmpd="sng" w="12700">
                      <a:solidFill>
                        <a:srgbClr val="C7CCBE"/>
                      </a:solidFill>
                      <a:prstDash val="solid"/>
                      <a:round/>
                      <a:headEnd len="sm" w="sm" type="none"/>
                      <a:tailEnd len="sm" w="sm" type="none"/>
                    </a:lnB>
                    <a:solidFill>
                      <a:srgbClr val="EFF1EB"/>
                    </a:solidFill>
                  </a:tcPr>
                </a:tc>
              </a:tr>
              <a:tr h="472325">
                <a:tc>
                  <a:txBody>
                    <a:bodyPr/>
                    <a:lstStyle/>
                    <a:p>
                      <a:pPr indent="0" lvl="0" marL="0" marR="0" rtl="0" algn="just">
                        <a:spcBef>
                          <a:spcPts val="0"/>
                        </a:spcBef>
                        <a:spcAft>
                          <a:spcPts val="0"/>
                        </a:spcAft>
                        <a:buNone/>
                      </a:pPr>
                      <a:r>
                        <a:rPr b="0" i="0" lang="en-US" sz="1800">
                          <a:solidFill>
                            <a:srgbClr val="000000"/>
                          </a:solidFill>
                          <a:latin typeface="verdana"/>
                          <a:ea typeface="verdana"/>
                          <a:cs typeface="verdana"/>
                          <a:sym typeface="verdana"/>
                        </a:rPr>
                        <a:t>int</a:t>
                      </a:r>
                      <a:endParaRPr/>
                    </a:p>
                  </a:txBody>
                  <a:tcPr marT="100500" marB="100500" marR="100500" marL="100500">
                    <a:lnL cap="flat" cmpd="sng" w="12700">
                      <a:solidFill>
                        <a:srgbClr val="C7CCBE"/>
                      </a:solidFill>
                      <a:prstDash val="solid"/>
                      <a:round/>
                      <a:headEnd len="sm" w="sm" type="none"/>
                      <a:tailEnd len="sm" w="sm" type="none"/>
                    </a:lnL>
                    <a:lnR cap="flat" cmpd="sng" w="12700">
                      <a:solidFill>
                        <a:srgbClr val="C7CCBE"/>
                      </a:solidFill>
                      <a:prstDash val="solid"/>
                      <a:round/>
                      <a:headEnd len="sm" w="sm" type="none"/>
                      <a:tailEnd len="sm" w="sm" type="none"/>
                    </a:lnR>
                    <a:lnT cap="flat" cmpd="sng" w="12700">
                      <a:solidFill>
                        <a:srgbClr val="C7CCBE"/>
                      </a:solidFill>
                      <a:prstDash val="solid"/>
                      <a:round/>
                      <a:headEnd len="sm" w="sm" type="none"/>
                      <a:tailEnd len="sm" w="sm" type="none"/>
                    </a:lnT>
                    <a:lnB cap="flat" cmpd="sng" w="12700">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b="0" i="0" lang="en-US" sz="1800">
                          <a:solidFill>
                            <a:srgbClr val="000000"/>
                          </a:solidFill>
                          <a:latin typeface="verdana"/>
                          <a:ea typeface="verdana"/>
                          <a:cs typeface="verdana"/>
                          <a:sym typeface="verdana"/>
                        </a:rPr>
                        <a:t>0</a:t>
                      </a:r>
                      <a:endParaRPr/>
                    </a:p>
                  </a:txBody>
                  <a:tcPr marT="100500" marB="100500" marR="100500" marL="100500">
                    <a:lnL cap="flat" cmpd="sng" w="12700">
                      <a:solidFill>
                        <a:srgbClr val="C7CCBE"/>
                      </a:solidFill>
                      <a:prstDash val="solid"/>
                      <a:round/>
                      <a:headEnd len="sm" w="sm" type="none"/>
                      <a:tailEnd len="sm" w="sm" type="none"/>
                    </a:lnL>
                    <a:lnR cap="flat" cmpd="sng" w="12700">
                      <a:solidFill>
                        <a:srgbClr val="C7CCBE"/>
                      </a:solidFill>
                      <a:prstDash val="solid"/>
                      <a:round/>
                      <a:headEnd len="sm" w="sm" type="none"/>
                      <a:tailEnd len="sm" w="sm" type="none"/>
                    </a:lnR>
                    <a:lnT cap="flat" cmpd="sng" w="12700">
                      <a:solidFill>
                        <a:srgbClr val="C7CCBE"/>
                      </a:solidFill>
                      <a:prstDash val="solid"/>
                      <a:round/>
                      <a:headEnd len="sm" w="sm" type="none"/>
                      <a:tailEnd len="sm" w="sm" type="none"/>
                    </a:lnT>
                    <a:lnB cap="flat" cmpd="sng" w="12700">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b="0" i="0" lang="en-US" sz="1800">
                          <a:solidFill>
                            <a:srgbClr val="000000"/>
                          </a:solidFill>
                          <a:latin typeface="verdana"/>
                          <a:ea typeface="verdana"/>
                          <a:cs typeface="verdana"/>
                          <a:sym typeface="verdana"/>
                        </a:rPr>
                        <a:t>4 byte</a:t>
                      </a:r>
                      <a:endParaRPr/>
                    </a:p>
                  </a:txBody>
                  <a:tcPr marT="100500" marB="100500" marR="100500" marL="100500">
                    <a:lnL cap="flat" cmpd="sng" w="12700">
                      <a:solidFill>
                        <a:srgbClr val="C7CCBE"/>
                      </a:solidFill>
                      <a:prstDash val="solid"/>
                      <a:round/>
                      <a:headEnd len="sm" w="sm" type="none"/>
                      <a:tailEnd len="sm" w="sm" type="none"/>
                    </a:lnL>
                    <a:lnR cap="flat" cmpd="sng" w="12700">
                      <a:solidFill>
                        <a:srgbClr val="C7CCBE"/>
                      </a:solidFill>
                      <a:prstDash val="solid"/>
                      <a:round/>
                      <a:headEnd len="sm" w="sm" type="none"/>
                      <a:tailEnd len="sm" w="sm" type="none"/>
                    </a:lnR>
                    <a:lnT cap="flat" cmpd="sng" w="12700">
                      <a:solidFill>
                        <a:srgbClr val="C7CCBE"/>
                      </a:solidFill>
                      <a:prstDash val="solid"/>
                      <a:round/>
                      <a:headEnd len="sm" w="sm" type="none"/>
                      <a:tailEnd len="sm" w="sm" type="none"/>
                    </a:lnT>
                    <a:lnB cap="flat" cmpd="sng" w="12700">
                      <a:solidFill>
                        <a:srgbClr val="C7CCBE"/>
                      </a:solidFill>
                      <a:prstDash val="solid"/>
                      <a:round/>
                      <a:headEnd len="sm" w="sm" type="none"/>
                      <a:tailEnd len="sm" w="sm" type="none"/>
                    </a:lnB>
                    <a:solidFill>
                      <a:srgbClr val="FFFFFF"/>
                    </a:solidFill>
                  </a:tcPr>
                </a:tc>
              </a:tr>
              <a:tr h="472325">
                <a:tc>
                  <a:txBody>
                    <a:bodyPr/>
                    <a:lstStyle/>
                    <a:p>
                      <a:pPr indent="0" lvl="0" marL="0" marR="0" rtl="0" algn="just">
                        <a:spcBef>
                          <a:spcPts val="0"/>
                        </a:spcBef>
                        <a:spcAft>
                          <a:spcPts val="0"/>
                        </a:spcAft>
                        <a:buNone/>
                      </a:pPr>
                      <a:r>
                        <a:rPr b="0" i="0" lang="en-US" sz="1800">
                          <a:solidFill>
                            <a:srgbClr val="000000"/>
                          </a:solidFill>
                          <a:latin typeface="verdana"/>
                          <a:ea typeface="verdana"/>
                          <a:cs typeface="verdana"/>
                          <a:sym typeface="verdana"/>
                        </a:rPr>
                        <a:t>long</a:t>
                      </a:r>
                      <a:endParaRPr/>
                    </a:p>
                  </a:txBody>
                  <a:tcPr marT="100500" marB="100500" marR="100500" marL="100500">
                    <a:lnL cap="flat" cmpd="sng" w="12700">
                      <a:solidFill>
                        <a:srgbClr val="C7CCBE"/>
                      </a:solidFill>
                      <a:prstDash val="solid"/>
                      <a:round/>
                      <a:headEnd len="sm" w="sm" type="none"/>
                      <a:tailEnd len="sm" w="sm" type="none"/>
                    </a:lnL>
                    <a:lnR cap="flat" cmpd="sng" w="12700">
                      <a:solidFill>
                        <a:srgbClr val="C7CCBE"/>
                      </a:solidFill>
                      <a:prstDash val="solid"/>
                      <a:round/>
                      <a:headEnd len="sm" w="sm" type="none"/>
                      <a:tailEnd len="sm" w="sm" type="none"/>
                    </a:lnR>
                    <a:lnT cap="flat" cmpd="sng" w="12700">
                      <a:solidFill>
                        <a:srgbClr val="C7CCBE"/>
                      </a:solidFill>
                      <a:prstDash val="solid"/>
                      <a:round/>
                      <a:headEnd len="sm" w="sm" type="none"/>
                      <a:tailEnd len="sm" w="sm" type="none"/>
                    </a:lnT>
                    <a:lnB cap="flat" cmpd="sng" w="12700">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b="0" i="0" lang="en-US" sz="1800">
                          <a:solidFill>
                            <a:srgbClr val="000000"/>
                          </a:solidFill>
                          <a:latin typeface="verdana"/>
                          <a:ea typeface="verdana"/>
                          <a:cs typeface="verdana"/>
                          <a:sym typeface="verdana"/>
                        </a:rPr>
                        <a:t>0L</a:t>
                      </a:r>
                      <a:endParaRPr/>
                    </a:p>
                  </a:txBody>
                  <a:tcPr marT="100500" marB="100500" marR="100500" marL="100500">
                    <a:lnL cap="flat" cmpd="sng" w="12700">
                      <a:solidFill>
                        <a:srgbClr val="C7CCBE"/>
                      </a:solidFill>
                      <a:prstDash val="solid"/>
                      <a:round/>
                      <a:headEnd len="sm" w="sm" type="none"/>
                      <a:tailEnd len="sm" w="sm" type="none"/>
                    </a:lnL>
                    <a:lnR cap="flat" cmpd="sng" w="12700">
                      <a:solidFill>
                        <a:srgbClr val="C7CCBE"/>
                      </a:solidFill>
                      <a:prstDash val="solid"/>
                      <a:round/>
                      <a:headEnd len="sm" w="sm" type="none"/>
                      <a:tailEnd len="sm" w="sm" type="none"/>
                    </a:lnR>
                    <a:lnT cap="flat" cmpd="sng" w="12700">
                      <a:solidFill>
                        <a:srgbClr val="C7CCBE"/>
                      </a:solidFill>
                      <a:prstDash val="solid"/>
                      <a:round/>
                      <a:headEnd len="sm" w="sm" type="none"/>
                      <a:tailEnd len="sm" w="sm" type="none"/>
                    </a:lnT>
                    <a:lnB cap="flat" cmpd="sng" w="12700">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b="0" i="0" lang="en-US" sz="1800">
                          <a:solidFill>
                            <a:srgbClr val="000000"/>
                          </a:solidFill>
                          <a:latin typeface="verdana"/>
                          <a:ea typeface="verdana"/>
                          <a:cs typeface="verdana"/>
                          <a:sym typeface="verdana"/>
                        </a:rPr>
                        <a:t>8 byte</a:t>
                      </a:r>
                      <a:endParaRPr/>
                    </a:p>
                  </a:txBody>
                  <a:tcPr marT="100500" marB="100500" marR="100500" marL="100500">
                    <a:lnL cap="flat" cmpd="sng" w="12700">
                      <a:solidFill>
                        <a:srgbClr val="C7CCBE"/>
                      </a:solidFill>
                      <a:prstDash val="solid"/>
                      <a:round/>
                      <a:headEnd len="sm" w="sm" type="none"/>
                      <a:tailEnd len="sm" w="sm" type="none"/>
                    </a:lnL>
                    <a:lnR cap="flat" cmpd="sng" w="12700">
                      <a:solidFill>
                        <a:srgbClr val="C7CCBE"/>
                      </a:solidFill>
                      <a:prstDash val="solid"/>
                      <a:round/>
                      <a:headEnd len="sm" w="sm" type="none"/>
                      <a:tailEnd len="sm" w="sm" type="none"/>
                    </a:lnR>
                    <a:lnT cap="flat" cmpd="sng" w="12700">
                      <a:solidFill>
                        <a:srgbClr val="C7CCBE"/>
                      </a:solidFill>
                      <a:prstDash val="solid"/>
                      <a:round/>
                      <a:headEnd len="sm" w="sm" type="none"/>
                      <a:tailEnd len="sm" w="sm" type="none"/>
                    </a:lnT>
                    <a:lnB cap="flat" cmpd="sng" w="12700">
                      <a:solidFill>
                        <a:srgbClr val="C7CCBE"/>
                      </a:solidFill>
                      <a:prstDash val="solid"/>
                      <a:round/>
                      <a:headEnd len="sm" w="sm" type="none"/>
                      <a:tailEnd len="sm" w="sm" type="none"/>
                    </a:lnB>
                    <a:solidFill>
                      <a:srgbClr val="EFF1EB"/>
                    </a:solidFill>
                  </a:tcPr>
                </a:tc>
              </a:tr>
              <a:tr h="472325">
                <a:tc>
                  <a:txBody>
                    <a:bodyPr/>
                    <a:lstStyle/>
                    <a:p>
                      <a:pPr indent="0" lvl="0" marL="0" marR="0" rtl="0" algn="just">
                        <a:spcBef>
                          <a:spcPts val="0"/>
                        </a:spcBef>
                        <a:spcAft>
                          <a:spcPts val="0"/>
                        </a:spcAft>
                        <a:buNone/>
                      </a:pPr>
                      <a:r>
                        <a:rPr b="0" i="0" lang="en-US" sz="1800">
                          <a:solidFill>
                            <a:srgbClr val="000000"/>
                          </a:solidFill>
                          <a:latin typeface="verdana"/>
                          <a:ea typeface="verdana"/>
                          <a:cs typeface="verdana"/>
                          <a:sym typeface="verdana"/>
                        </a:rPr>
                        <a:t>float</a:t>
                      </a:r>
                      <a:endParaRPr/>
                    </a:p>
                  </a:txBody>
                  <a:tcPr marT="100500" marB="100500" marR="100500" marL="100500">
                    <a:lnL cap="flat" cmpd="sng" w="12700">
                      <a:solidFill>
                        <a:srgbClr val="C7CCBE"/>
                      </a:solidFill>
                      <a:prstDash val="solid"/>
                      <a:round/>
                      <a:headEnd len="sm" w="sm" type="none"/>
                      <a:tailEnd len="sm" w="sm" type="none"/>
                    </a:lnL>
                    <a:lnR cap="flat" cmpd="sng" w="12700">
                      <a:solidFill>
                        <a:srgbClr val="C7CCBE"/>
                      </a:solidFill>
                      <a:prstDash val="solid"/>
                      <a:round/>
                      <a:headEnd len="sm" w="sm" type="none"/>
                      <a:tailEnd len="sm" w="sm" type="none"/>
                    </a:lnR>
                    <a:lnT cap="flat" cmpd="sng" w="12700">
                      <a:solidFill>
                        <a:srgbClr val="C7CCBE"/>
                      </a:solidFill>
                      <a:prstDash val="solid"/>
                      <a:round/>
                      <a:headEnd len="sm" w="sm" type="none"/>
                      <a:tailEnd len="sm" w="sm" type="none"/>
                    </a:lnT>
                    <a:lnB cap="flat" cmpd="sng" w="12700">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b="0" i="0" lang="en-US" sz="1800">
                          <a:solidFill>
                            <a:srgbClr val="000000"/>
                          </a:solidFill>
                          <a:latin typeface="verdana"/>
                          <a:ea typeface="verdana"/>
                          <a:cs typeface="verdana"/>
                          <a:sym typeface="verdana"/>
                        </a:rPr>
                        <a:t>0.0f</a:t>
                      </a:r>
                      <a:endParaRPr/>
                    </a:p>
                  </a:txBody>
                  <a:tcPr marT="100500" marB="100500" marR="100500" marL="100500">
                    <a:lnL cap="flat" cmpd="sng" w="12700">
                      <a:solidFill>
                        <a:srgbClr val="C7CCBE"/>
                      </a:solidFill>
                      <a:prstDash val="solid"/>
                      <a:round/>
                      <a:headEnd len="sm" w="sm" type="none"/>
                      <a:tailEnd len="sm" w="sm" type="none"/>
                    </a:lnL>
                    <a:lnR cap="flat" cmpd="sng" w="12700">
                      <a:solidFill>
                        <a:srgbClr val="C7CCBE"/>
                      </a:solidFill>
                      <a:prstDash val="solid"/>
                      <a:round/>
                      <a:headEnd len="sm" w="sm" type="none"/>
                      <a:tailEnd len="sm" w="sm" type="none"/>
                    </a:lnR>
                    <a:lnT cap="flat" cmpd="sng" w="12700">
                      <a:solidFill>
                        <a:srgbClr val="C7CCBE"/>
                      </a:solidFill>
                      <a:prstDash val="solid"/>
                      <a:round/>
                      <a:headEnd len="sm" w="sm" type="none"/>
                      <a:tailEnd len="sm" w="sm" type="none"/>
                    </a:lnT>
                    <a:lnB cap="flat" cmpd="sng" w="12700">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b="0" i="0" lang="en-US" sz="1800">
                          <a:solidFill>
                            <a:srgbClr val="000000"/>
                          </a:solidFill>
                          <a:latin typeface="verdana"/>
                          <a:ea typeface="verdana"/>
                          <a:cs typeface="verdana"/>
                          <a:sym typeface="verdana"/>
                        </a:rPr>
                        <a:t>4 byte</a:t>
                      </a:r>
                      <a:endParaRPr/>
                    </a:p>
                  </a:txBody>
                  <a:tcPr marT="100500" marB="100500" marR="100500" marL="100500">
                    <a:lnL cap="flat" cmpd="sng" w="12700">
                      <a:solidFill>
                        <a:srgbClr val="C7CCBE"/>
                      </a:solidFill>
                      <a:prstDash val="solid"/>
                      <a:round/>
                      <a:headEnd len="sm" w="sm" type="none"/>
                      <a:tailEnd len="sm" w="sm" type="none"/>
                    </a:lnL>
                    <a:lnR cap="flat" cmpd="sng" w="12700">
                      <a:solidFill>
                        <a:srgbClr val="C7CCBE"/>
                      </a:solidFill>
                      <a:prstDash val="solid"/>
                      <a:round/>
                      <a:headEnd len="sm" w="sm" type="none"/>
                      <a:tailEnd len="sm" w="sm" type="none"/>
                    </a:lnR>
                    <a:lnT cap="flat" cmpd="sng" w="12700">
                      <a:solidFill>
                        <a:srgbClr val="C7CCBE"/>
                      </a:solidFill>
                      <a:prstDash val="solid"/>
                      <a:round/>
                      <a:headEnd len="sm" w="sm" type="none"/>
                      <a:tailEnd len="sm" w="sm" type="none"/>
                    </a:lnT>
                    <a:lnB cap="flat" cmpd="sng" w="12700">
                      <a:solidFill>
                        <a:srgbClr val="C7CCBE"/>
                      </a:solidFill>
                      <a:prstDash val="solid"/>
                      <a:round/>
                      <a:headEnd len="sm" w="sm" type="none"/>
                      <a:tailEnd len="sm" w="sm" type="none"/>
                    </a:lnB>
                    <a:solidFill>
                      <a:srgbClr val="FFFFFF"/>
                    </a:solidFill>
                  </a:tcPr>
                </a:tc>
              </a:tr>
              <a:tr h="472325">
                <a:tc>
                  <a:txBody>
                    <a:bodyPr/>
                    <a:lstStyle/>
                    <a:p>
                      <a:pPr indent="0" lvl="0" marL="0" marR="0" rtl="0" algn="just">
                        <a:spcBef>
                          <a:spcPts val="0"/>
                        </a:spcBef>
                        <a:spcAft>
                          <a:spcPts val="0"/>
                        </a:spcAft>
                        <a:buNone/>
                      </a:pPr>
                      <a:r>
                        <a:rPr b="0" i="0" lang="en-US" sz="1800">
                          <a:solidFill>
                            <a:srgbClr val="000000"/>
                          </a:solidFill>
                          <a:latin typeface="verdana"/>
                          <a:ea typeface="verdana"/>
                          <a:cs typeface="verdana"/>
                          <a:sym typeface="verdana"/>
                        </a:rPr>
                        <a:t>double</a:t>
                      </a:r>
                      <a:endParaRPr/>
                    </a:p>
                  </a:txBody>
                  <a:tcPr marT="100500" marB="100500" marR="100500" marL="100500">
                    <a:lnL cap="flat" cmpd="sng" w="12700">
                      <a:solidFill>
                        <a:srgbClr val="C7CCBE"/>
                      </a:solidFill>
                      <a:prstDash val="solid"/>
                      <a:round/>
                      <a:headEnd len="sm" w="sm" type="none"/>
                      <a:tailEnd len="sm" w="sm" type="none"/>
                    </a:lnL>
                    <a:lnR cap="flat" cmpd="sng" w="12700">
                      <a:solidFill>
                        <a:srgbClr val="C7CCBE"/>
                      </a:solidFill>
                      <a:prstDash val="solid"/>
                      <a:round/>
                      <a:headEnd len="sm" w="sm" type="none"/>
                      <a:tailEnd len="sm" w="sm" type="none"/>
                    </a:lnR>
                    <a:lnT cap="flat" cmpd="sng" w="12700">
                      <a:solidFill>
                        <a:srgbClr val="C7CCBE"/>
                      </a:solidFill>
                      <a:prstDash val="solid"/>
                      <a:round/>
                      <a:headEnd len="sm" w="sm" type="none"/>
                      <a:tailEnd len="sm" w="sm" type="none"/>
                    </a:lnT>
                    <a:lnB cap="flat" cmpd="sng" w="12700">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b="0" i="0" lang="en-US" sz="1800">
                          <a:solidFill>
                            <a:srgbClr val="000000"/>
                          </a:solidFill>
                          <a:latin typeface="verdana"/>
                          <a:ea typeface="verdana"/>
                          <a:cs typeface="verdana"/>
                          <a:sym typeface="verdana"/>
                        </a:rPr>
                        <a:t>0.0d</a:t>
                      </a:r>
                      <a:endParaRPr/>
                    </a:p>
                  </a:txBody>
                  <a:tcPr marT="100500" marB="100500" marR="100500" marL="100500">
                    <a:lnL cap="flat" cmpd="sng" w="12700">
                      <a:solidFill>
                        <a:srgbClr val="C7CCBE"/>
                      </a:solidFill>
                      <a:prstDash val="solid"/>
                      <a:round/>
                      <a:headEnd len="sm" w="sm" type="none"/>
                      <a:tailEnd len="sm" w="sm" type="none"/>
                    </a:lnL>
                    <a:lnR cap="flat" cmpd="sng" w="12700">
                      <a:solidFill>
                        <a:srgbClr val="C7CCBE"/>
                      </a:solidFill>
                      <a:prstDash val="solid"/>
                      <a:round/>
                      <a:headEnd len="sm" w="sm" type="none"/>
                      <a:tailEnd len="sm" w="sm" type="none"/>
                    </a:lnR>
                    <a:lnT cap="flat" cmpd="sng" w="12700">
                      <a:solidFill>
                        <a:srgbClr val="C7CCBE"/>
                      </a:solidFill>
                      <a:prstDash val="solid"/>
                      <a:round/>
                      <a:headEnd len="sm" w="sm" type="none"/>
                      <a:tailEnd len="sm" w="sm" type="none"/>
                    </a:lnT>
                    <a:lnB cap="flat" cmpd="sng" w="12700">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b="0" i="0" lang="en-US" sz="1800">
                          <a:solidFill>
                            <a:srgbClr val="000000"/>
                          </a:solidFill>
                          <a:latin typeface="verdana"/>
                          <a:ea typeface="verdana"/>
                          <a:cs typeface="verdana"/>
                          <a:sym typeface="verdana"/>
                        </a:rPr>
                        <a:t>8 byte</a:t>
                      </a:r>
                      <a:endParaRPr/>
                    </a:p>
                  </a:txBody>
                  <a:tcPr marT="100500" marB="100500" marR="100500" marL="100500">
                    <a:lnL cap="flat" cmpd="sng" w="12700">
                      <a:solidFill>
                        <a:srgbClr val="C7CCBE"/>
                      </a:solidFill>
                      <a:prstDash val="solid"/>
                      <a:round/>
                      <a:headEnd len="sm" w="sm" type="none"/>
                      <a:tailEnd len="sm" w="sm" type="none"/>
                    </a:lnL>
                    <a:lnR cap="flat" cmpd="sng" w="12700">
                      <a:solidFill>
                        <a:srgbClr val="C7CCBE"/>
                      </a:solidFill>
                      <a:prstDash val="solid"/>
                      <a:round/>
                      <a:headEnd len="sm" w="sm" type="none"/>
                      <a:tailEnd len="sm" w="sm" type="none"/>
                    </a:lnR>
                    <a:lnT cap="flat" cmpd="sng" w="12700">
                      <a:solidFill>
                        <a:srgbClr val="C7CCBE"/>
                      </a:solidFill>
                      <a:prstDash val="solid"/>
                      <a:round/>
                      <a:headEnd len="sm" w="sm" type="none"/>
                      <a:tailEnd len="sm" w="sm" type="none"/>
                    </a:lnT>
                    <a:lnB cap="flat" cmpd="sng" w="12700">
                      <a:solidFill>
                        <a:srgbClr val="C7CCBE"/>
                      </a:solidFill>
                      <a:prstDash val="solid"/>
                      <a:round/>
                      <a:headEnd len="sm" w="sm" type="none"/>
                      <a:tailEnd len="sm" w="sm" type="none"/>
                    </a:lnB>
                    <a:solidFill>
                      <a:srgbClr val="EFF1EB"/>
                    </a:solidFill>
                  </a:tcPr>
                </a:tc>
              </a:tr>
            </a:tbl>
          </a:graphicData>
        </a:graphic>
      </p:graphicFrame>
      <p:sp>
        <p:nvSpPr>
          <p:cNvPr id="240" name="Google Shape;240;p10"/>
          <p:cNvSpPr/>
          <p:nvPr/>
        </p:nvSpPr>
        <p:spPr>
          <a:xfrm>
            <a:off x="662151" y="1779355"/>
            <a:ext cx="12192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1"/>
          <p:cNvSpPr/>
          <p:nvPr/>
        </p:nvSpPr>
        <p:spPr>
          <a:xfrm>
            <a:off x="0" y="1283516"/>
            <a:ext cx="8044249" cy="111209"/>
          </a:xfrm>
          <a:prstGeom prst="roundRect">
            <a:avLst>
              <a:gd fmla="val 16667" name="adj"/>
            </a:avLst>
          </a:prstGeom>
          <a:solidFill>
            <a:srgbClr val="3A6BC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11CD0"/>
              </a:solidFill>
              <a:latin typeface="Calibri"/>
              <a:ea typeface="Calibri"/>
              <a:cs typeface="Calibri"/>
              <a:sym typeface="Calibri"/>
            </a:endParaRPr>
          </a:p>
        </p:txBody>
      </p:sp>
      <p:sp>
        <p:nvSpPr>
          <p:cNvPr id="246" name="Google Shape;246;p11"/>
          <p:cNvSpPr/>
          <p:nvPr/>
        </p:nvSpPr>
        <p:spPr>
          <a:xfrm>
            <a:off x="-1" y="1173892"/>
            <a:ext cx="6339017" cy="109624"/>
          </a:xfrm>
          <a:prstGeom prst="roundRect">
            <a:avLst>
              <a:gd fmla="val 16667" name="adj"/>
            </a:avLst>
          </a:prstGeom>
          <a:solidFill>
            <a:srgbClr val="C0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11CD0"/>
              </a:solidFill>
              <a:latin typeface="Calibri"/>
              <a:ea typeface="Calibri"/>
              <a:cs typeface="Calibri"/>
              <a:sym typeface="Calibri"/>
            </a:endParaRPr>
          </a:p>
        </p:txBody>
      </p:sp>
      <p:sp>
        <p:nvSpPr>
          <p:cNvPr id="247" name="Google Shape;247;p11"/>
          <p:cNvSpPr/>
          <p:nvPr/>
        </p:nvSpPr>
        <p:spPr>
          <a:xfrm rot="-5400000">
            <a:off x="10519722" y="5185720"/>
            <a:ext cx="1729946" cy="1614614"/>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8" name="Google Shape;248;p11"/>
          <p:cNvSpPr/>
          <p:nvPr/>
        </p:nvSpPr>
        <p:spPr>
          <a:xfrm rot="-2791097">
            <a:off x="10208376" y="5965885"/>
            <a:ext cx="2320076" cy="57285"/>
          </a:xfrm>
          <a:prstGeom prst="rect">
            <a:avLst/>
          </a:prstGeom>
          <a:solidFill>
            <a:srgbClr val="2F549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9" name="Google Shape;249;p11"/>
          <p:cNvSpPr txBox="1"/>
          <p:nvPr>
            <p:ph type="title"/>
          </p:nvPr>
        </p:nvSpPr>
        <p:spPr>
          <a:xfrm>
            <a:off x="777789" y="377353"/>
            <a:ext cx="8166100" cy="52228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E75B5"/>
              </a:buClr>
              <a:buSzPct val="100000"/>
              <a:buFont typeface="Calibri"/>
              <a:buNone/>
            </a:pPr>
            <a:r>
              <a:rPr b="1" lang="en-US">
                <a:solidFill>
                  <a:srgbClr val="2E75B5"/>
                </a:solidFill>
              </a:rPr>
              <a:t>Primitive Data Types</a:t>
            </a:r>
            <a:endParaRPr>
              <a:solidFill>
                <a:srgbClr val="2E75B5"/>
              </a:solidFill>
            </a:endParaRPr>
          </a:p>
        </p:txBody>
      </p:sp>
      <p:sp>
        <p:nvSpPr>
          <p:cNvPr id="250" name="Google Shape;250;p11"/>
          <p:cNvSpPr/>
          <p:nvPr/>
        </p:nvSpPr>
        <p:spPr>
          <a:xfrm>
            <a:off x="662151" y="1779355"/>
            <a:ext cx="12192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pic>
        <p:nvPicPr>
          <p:cNvPr descr="Table&#10;&#10;Description automatically generated" id="251" name="Google Shape;251;p11"/>
          <p:cNvPicPr preferRelativeResize="0"/>
          <p:nvPr/>
        </p:nvPicPr>
        <p:blipFill rotWithShape="1">
          <a:blip r:embed="rId3">
            <a:alphaModFix/>
          </a:blip>
          <a:srcRect b="0" l="0" r="0" t="0"/>
          <a:stretch/>
        </p:blipFill>
        <p:spPr>
          <a:xfrm>
            <a:off x="216666" y="1342945"/>
            <a:ext cx="11253728" cy="527379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2"/>
          <p:cNvSpPr/>
          <p:nvPr/>
        </p:nvSpPr>
        <p:spPr>
          <a:xfrm>
            <a:off x="0" y="1283516"/>
            <a:ext cx="8044249" cy="111209"/>
          </a:xfrm>
          <a:prstGeom prst="roundRect">
            <a:avLst>
              <a:gd fmla="val 16667" name="adj"/>
            </a:avLst>
          </a:prstGeom>
          <a:solidFill>
            <a:srgbClr val="3A6BC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11CD0"/>
              </a:solidFill>
              <a:latin typeface="Calibri"/>
              <a:ea typeface="Calibri"/>
              <a:cs typeface="Calibri"/>
              <a:sym typeface="Calibri"/>
            </a:endParaRPr>
          </a:p>
        </p:txBody>
      </p:sp>
      <p:sp>
        <p:nvSpPr>
          <p:cNvPr id="257" name="Google Shape;257;p12"/>
          <p:cNvSpPr/>
          <p:nvPr/>
        </p:nvSpPr>
        <p:spPr>
          <a:xfrm>
            <a:off x="-1" y="1173892"/>
            <a:ext cx="6339017" cy="109624"/>
          </a:xfrm>
          <a:prstGeom prst="roundRect">
            <a:avLst>
              <a:gd fmla="val 16667" name="adj"/>
            </a:avLst>
          </a:prstGeom>
          <a:solidFill>
            <a:srgbClr val="C0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11CD0"/>
              </a:solidFill>
              <a:latin typeface="Calibri"/>
              <a:ea typeface="Calibri"/>
              <a:cs typeface="Calibri"/>
              <a:sym typeface="Calibri"/>
            </a:endParaRPr>
          </a:p>
        </p:txBody>
      </p:sp>
      <p:sp>
        <p:nvSpPr>
          <p:cNvPr id="258" name="Google Shape;258;p12"/>
          <p:cNvSpPr/>
          <p:nvPr/>
        </p:nvSpPr>
        <p:spPr>
          <a:xfrm rot="-5400000">
            <a:off x="10519722" y="5185720"/>
            <a:ext cx="1729946" cy="1614614"/>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9" name="Google Shape;259;p12"/>
          <p:cNvSpPr/>
          <p:nvPr/>
        </p:nvSpPr>
        <p:spPr>
          <a:xfrm rot="-2791097">
            <a:off x="10208376" y="5965885"/>
            <a:ext cx="2320076" cy="57285"/>
          </a:xfrm>
          <a:prstGeom prst="rect">
            <a:avLst/>
          </a:prstGeom>
          <a:solidFill>
            <a:srgbClr val="2F549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0" name="Google Shape;260;p12"/>
          <p:cNvSpPr txBox="1"/>
          <p:nvPr>
            <p:ph type="title"/>
          </p:nvPr>
        </p:nvSpPr>
        <p:spPr>
          <a:xfrm>
            <a:off x="777789" y="377353"/>
            <a:ext cx="8166100" cy="52228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E75B5"/>
              </a:buClr>
              <a:buSzPct val="100000"/>
              <a:buFont typeface="Calibri"/>
              <a:buNone/>
            </a:pPr>
            <a:r>
              <a:rPr b="1" lang="en-US">
                <a:solidFill>
                  <a:srgbClr val="2E75B5"/>
                </a:solidFill>
              </a:rPr>
              <a:t>Non-Primitive Data Types</a:t>
            </a:r>
            <a:endParaRPr/>
          </a:p>
        </p:txBody>
      </p:sp>
      <p:sp>
        <p:nvSpPr>
          <p:cNvPr id="261" name="Google Shape;261;p12"/>
          <p:cNvSpPr/>
          <p:nvPr/>
        </p:nvSpPr>
        <p:spPr>
          <a:xfrm>
            <a:off x="777800" y="1778600"/>
            <a:ext cx="10404900" cy="4918500"/>
          </a:xfrm>
          <a:prstGeom prst="rect">
            <a:avLst/>
          </a:prstGeom>
          <a:noFill/>
          <a:ln>
            <a:noFill/>
          </a:ln>
        </p:spPr>
        <p:txBody>
          <a:bodyPr anchorCtr="0" anchor="t" bIns="45700" lIns="91425" spcFirstLastPara="1" rIns="91425" wrap="square" tIns="45700">
            <a:spAutoFit/>
          </a:bodyPr>
          <a:lstStyle/>
          <a:p>
            <a:pPr indent="-177800" lvl="0" marL="0" marR="0" rtl="0" algn="just">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Refers to objects</a:t>
            </a:r>
            <a:endParaRPr/>
          </a:p>
          <a:p>
            <a:pPr indent="-177800" lvl="0" marL="0" marR="0" rtl="0" algn="just">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Value can be null</a:t>
            </a:r>
            <a:endParaRPr/>
          </a:p>
          <a:p>
            <a:pPr indent="-177800" lvl="0" marL="0" marR="0" rtl="0" algn="just">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Do not store value of a variable directly in memory, stores a memory address of the variable</a:t>
            </a:r>
            <a:endParaRPr/>
          </a:p>
          <a:p>
            <a:pPr indent="-177800" lvl="0" marL="0" marR="0" rtl="0" algn="just">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Non-Primitive Data Types</a:t>
            </a:r>
            <a:endParaRPr/>
          </a:p>
          <a:p>
            <a:pPr indent="-177800" lvl="1" marL="457200" marR="0" rtl="0" algn="just">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Classes</a:t>
            </a:r>
            <a:endParaRPr/>
          </a:p>
          <a:p>
            <a:pPr indent="-177800" lvl="1" marL="457200" marR="0" rtl="0" algn="just">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String </a:t>
            </a:r>
            <a:endParaRPr/>
          </a:p>
          <a:p>
            <a:pPr indent="-177800" lvl="1" marL="457200" marR="0" rtl="0" algn="just">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Array</a:t>
            </a:r>
            <a:endParaRPr/>
          </a:p>
          <a:p>
            <a:pPr indent="-177800" lvl="1" marL="457200" marR="0" rtl="0" algn="just">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Interface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3"/>
          <p:cNvSpPr/>
          <p:nvPr/>
        </p:nvSpPr>
        <p:spPr>
          <a:xfrm>
            <a:off x="0" y="1283516"/>
            <a:ext cx="8044249" cy="111209"/>
          </a:xfrm>
          <a:prstGeom prst="roundRect">
            <a:avLst>
              <a:gd fmla="val 16667" name="adj"/>
            </a:avLst>
          </a:prstGeom>
          <a:solidFill>
            <a:srgbClr val="3A6BC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11CD0"/>
              </a:solidFill>
              <a:latin typeface="Calibri"/>
              <a:ea typeface="Calibri"/>
              <a:cs typeface="Calibri"/>
              <a:sym typeface="Calibri"/>
            </a:endParaRPr>
          </a:p>
        </p:txBody>
      </p:sp>
      <p:sp>
        <p:nvSpPr>
          <p:cNvPr id="267" name="Google Shape;267;p13"/>
          <p:cNvSpPr/>
          <p:nvPr/>
        </p:nvSpPr>
        <p:spPr>
          <a:xfrm>
            <a:off x="-1" y="1173892"/>
            <a:ext cx="6339017" cy="109624"/>
          </a:xfrm>
          <a:prstGeom prst="roundRect">
            <a:avLst>
              <a:gd fmla="val 16667" name="adj"/>
            </a:avLst>
          </a:prstGeom>
          <a:solidFill>
            <a:srgbClr val="C0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11CD0"/>
              </a:solidFill>
              <a:latin typeface="Calibri"/>
              <a:ea typeface="Calibri"/>
              <a:cs typeface="Calibri"/>
              <a:sym typeface="Calibri"/>
            </a:endParaRPr>
          </a:p>
        </p:txBody>
      </p:sp>
      <p:sp>
        <p:nvSpPr>
          <p:cNvPr id="268" name="Google Shape;268;p13"/>
          <p:cNvSpPr/>
          <p:nvPr/>
        </p:nvSpPr>
        <p:spPr>
          <a:xfrm rot="-5400000">
            <a:off x="10519722" y="5185720"/>
            <a:ext cx="1729946" cy="1614614"/>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9" name="Google Shape;269;p13"/>
          <p:cNvSpPr/>
          <p:nvPr/>
        </p:nvSpPr>
        <p:spPr>
          <a:xfrm rot="-2791097">
            <a:off x="10208376" y="5965885"/>
            <a:ext cx="2320076" cy="57285"/>
          </a:xfrm>
          <a:prstGeom prst="rect">
            <a:avLst/>
          </a:prstGeom>
          <a:solidFill>
            <a:srgbClr val="2F549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0" name="Google Shape;270;p13"/>
          <p:cNvSpPr txBox="1"/>
          <p:nvPr>
            <p:ph type="title"/>
          </p:nvPr>
        </p:nvSpPr>
        <p:spPr>
          <a:xfrm>
            <a:off x="777789" y="377353"/>
            <a:ext cx="8166100" cy="52228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E75B5"/>
              </a:buClr>
              <a:buSzPct val="100000"/>
              <a:buFont typeface="Calibri"/>
              <a:buNone/>
            </a:pPr>
            <a:r>
              <a:rPr b="1" lang="en-US">
                <a:solidFill>
                  <a:srgbClr val="2E75B5"/>
                </a:solidFill>
              </a:rPr>
              <a:t>Variables</a:t>
            </a:r>
            <a:endParaRPr/>
          </a:p>
        </p:txBody>
      </p:sp>
      <p:sp>
        <p:nvSpPr>
          <p:cNvPr id="271" name="Google Shape;271;p13"/>
          <p:cNvSpPr/>
          <p:nvPr/>
        </p:nvSpPr>
        <p:spPr>
          <a:xfrm>
            <a:off x="777800" y="1557775"/>
            <a:ext cx="10404900" cy="51249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600">
                <a:solidFill>
                  <a:srgbClr val="000000"/>
                </a:solidFill>
                <a:latin typeface="Arial"/>
                <a:ea typeface="Arial"/>
                <a:cs typeface="Arial"/>
                <a:sym typeface="Arial"/>
              </a:rPr>
              <a:t>A variable is the name given to a memory location. It is the basic unit of storage in a program.</a:t>
            </a:r>
            <a:endParaRPr sz="2600">
              <a:solidFill>
                <a:srgbClr val="000000"/>
              </a:solidFill>
              <a:latin typeface="Arial"/>
              <a:ea typeface="Arial"/>
              <a:cs typeface="Arial"/>
              <a:sym typeface="Arial"/>
            </a:endParaRPr>
          </a:p>
          <a:p>
            <a:pPr indent="-165100" lvl="0" marL="0" marR="0" rtl="0" algn="just">
              <a:spcBef>
                <a:spcPts val="0"/>
              </a:spcBef>
              <a:spcAft>
                <a:spcPts val="0"/>
              </a:spcAft>
              <a:buClr>
                <a:srgbClr val="000000"/>
              </a:buClr>
              <a:buSzPts val="2600"/>
              <a:buFont typeface="Arial"/>
              <a:buChar char="•"/>
            </a:pPr>
            <a:r>
              <a:rPr lang="en-US" sz="2600">
                <a:solidFill>
                  <a:srgbClr val="000000"/>
                </a:solidFill>
                <a:latin typeface="Arial"/>
                <a:ea typeface="Arial"/>
                <a:cs typeface="Arial"/>
                <a:sym typeface="Arial"/>
              </a:rPr>
              <a:t>The value stored in a variable can be changed during program execution.</a:t>
            </a:r>
            <a:endParaRPr sz="1200"/>
          </a:p>
          <a:p>
            <a:pPr indent="-165100" lvl="0" marL="0" marR="0" rtl="0" algn="just">
              <a:spcBef>
                <a:spcPts val="0"/>
              </a:spcBef>
              <a:spcAft>
                <a:spcPts val="0"/>
              </a:spcAft>
              <a:buClr>
                <a:srgbClr val="000000"/>
              </a:buClr>
              <a:buSzPts val="2600"/>
              <a:buFont typeface="Arial"/>
              <a:buChar char="•"/>
            </a:pPr>
            <a:r>
              <a:rPr lang="en-US" sz="2600">
                <a:solidFill>
                  <a:srgbClr val="000000"/>
                </a:solidFill>
                <a:latin typeface="Arial"/>
                <a:ea typeface="Arial"/>
                <a:cs typeface="Arial"/>
                <a:sym typeface="Arial"/>
              </a:rPr>
              <a:t>A variable is only a name given to a memory location, all the operations done on the variable effects that memory location.</a:t>
            </a:r>
            <a:endParaRPr sz="1200"/>
          </a:p>
          <a:p>
            <a:pPr indent="-165100" lvl="0" marL="0" marR="0" rtl="0" algn="just">
              <a:spcBef>
                <a:spcPts val="0"/>
              </a:spcBef>
              <a:spcAft>
                <a:spcPts val="0"/>
              </a:spcAft>
              <a:buClr>
                <a:srgbClr val="000000"/>
              </a:buClr>
              <a:buSzPts val="2600"/>
              <a:buFont typeface="Arial"/>
              <a:buChar char="•"/>
            </a:pPr>
            <a:r>
              <a:rPr lang="en-US" sz="2600">
                <a:solidFill>
                  <a:srgbClr val="000000"/>
                </a:solidFill>
                <a:latin typeface="Arial"/>
                <a:ea typeface="Arial"/>
                <a:cs typeface="Arial"/>
                <a:sym typeface="Arial"/>
              </a:rPr>
              <a:t>In Java, all the variables must be declared before they can be used.</a:t>
            </a:r>
            <a:endParaRPr sz="2600">
              <a:solidFill>
                <a:srgbClr val="000000"/>
              </a:solidFill>
              <a:latin typeface="Arial"/>
              <a:ea typeface="Arial"/>
              <a:cs typeface="Arial"/>
              <a:sym typeface="Arial"/>
            </a:endParaRPr>
          </a:p>
          <a:p>
            <a:pPr indent="-165100" lvl="0" marL="0" marR="0" rtl="0" algn="just">
              <a:spcBef>
                <a:spcPts val="0"/>
              </a:spcBef>
              <a:spcAft>
                <a:spcPts val="0"/>
              </a:spcAft>
              <a:buSzPts val="2600"/>
              <a:buChar char="•"/>
            </a:pPr>
            <a:r>
              <a:rPr lang="en-US" sz="2600"/>
              <a:t>Naming convention</a:t>
            </a:r>
            <a:endParaRPr sz="2600"/>
          </a:p>
          <a:p>
            <a:pPr indent="-393700" lvl="1" marL="914400" marR="0" rtl="0" algn="just">
              <a:spcBef>
                <a:spcPts val="0"/>
              </a:spcBef>
              <a:spcAft>
                <a:spcPts val="0"/>
              </a:spcAft>
              <a:buSzPts val="2600"/>
              <a:buChar char="○"/>
            </a:pPr>
            <a:r>
              <a:rPr lang="en-US" sz="2600"/>
              <a:t>User only letters and numbers</a:t>
            </a:r>
            <a:endParaRPr sz="2600"/>
          </a:p>
          <a:p>
            <a:pPr indent="-393700" lvl="1" marL="914400" marR="0" rtl="0" algn="just">
              <a:spcBef>
                <a:spcPts val="0"/>
              </a:spcBef>
              <a:spcAft>
                <a:spcPts val="0"/>
              </a:spcAft>
              <a:buSzPts val="2600"/>
              <a:buChar char="○"/>
            </a:pPr>
            <a:r>
              <a:rPr lang="en-US" sz="2600"/>
              <a:t>First character cannot be number</a:t>
            </a:r>
            <a:endParaRPr sz="2600"/>
          </a:p>
          <a:p>
            <a:pPr indent="-393700" lvl="1" marL="914400" marR="0" rtl="0" algn="just">
              <a:spcBef>
                <a:spcPts val="0"/>
              </a:spcBef>
              <a:spcAft>
                <a:spcPts val="0"/>
              </a:spcAft>
              <a:buSzPts val="2600"/>
              <a:buChar char="○"/>
            </a:pPr>
            <a:r>
              <a:rPr lang="en-US" sz="2600"/>
              <a:t>Use camel case </a:t>
            </a:r>
            <a:r>
              <a:rPr lang="en-US" sz="2600"/>
              <a:t>convention</a:t>
            </a:r>
            <a:endParaRPr sz="2600"/>
          </a:p>
          <a:p>
            <a:pPr indent="-393700" lvl="2" marL="1371600" marR="0" rtl="0" algn="just">
              <a:spcBef>
                <a:spcPts val="0"/>
              </a:spcBef>
              <a:spcAft>
                <a:spcPts val="0"/>
              </a:spcAft>
              <a:buSzPts val="2600"/>
              <a:buChar char="■"/>
            </a:pPr>
            <a:r>
              <a:rPr lang="en-US" sz="2600"/>
              <a:t>Start each word after the first with upper case</a:t>
            </a:r>
            <a:endParaRPr sz="2600"/>
          </a:p>
          <a:p>
            <a:pPr indent="-393700" lvl="2" marL="1371600" marR="0" rtl="0" algn="just">
              <a:spcBef>
                <a:spcPts val="0"/>
              </a:spcBef>
              <a:spcAft>
                <a:spcPts val="0"/>
              </a:spcAft>
              <a:buSzPts val="2600"/>
              <a:buChar char="■"/>
            </a:pPr>
            <a:r>
              <a:rPr lang="en-US" sz="2600"/>
              <a:t>All other letters are camelCase</a:t>
            </a: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13373bcd4bc_0_94"/>
          <p:cNvSpPr/>
          <p:nvPr/>
        </p:nvSpPr>
        <p:spPr>
          <a:xfrm>
            <a:off x="0" y="1283516"/>
            <a:ext cx="8044200" cy="111300"/>
          </a:xfrm>
          <a:prstGeom prst="roundRect">
            <a:avLst>
              <a:gd fmla="val 16667" name="adj"/>
            </a:avLst>
          </a:prstGeom>
          <a:solidFill>
            <a:srgbClr val="3A6BC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11CD0"/>
              </a:solidFill>
              <a:latin typeface="Calibri"/>
              <a:ea typeface="Calibri"/>
              <a:cs typeface="Calibri"/>
              <a:sym typeface="Calibri"/>
            </a:endParaRPr>
          </a:p>
        </p:txBody>
      </p:sp>
      <p:sp>
        <p:nvSpPr>
          <p:cNvPr id="92" name="Google Shape;92;g13373bcd4bc_0_94"/>
          <p:cNvSpPr/>
          <p:nvPr/>
        </p:nvSpPr>
        <p:spPr>
          <a:xfrm>
            <a:off x="-1" y="1173892"/>
            <a:ext cx="6339000" cy="109500"/>
          </a:xfrm>
          <a:prstGeom prst="roundRect">
            <a:avLst>
              <a:gd fmla="val 16667" name="adj"/>
            </a:avLst>
          </a:prstGeom>
          <a:solidFill>
            <a:srgbClr val="C0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11CD0"/>
              </a:solidFill>
              <a:latin typeface="Calibri"/>
              <a:ea typeface="Calibri"/>
              <a:cs typeface="Calibri"/>
              <a:sym typeface="Calibri"/>
            </a:endParaRPr>
          </a:p>
        </p:txBody>
      </p:sp>
      <p:sp>
        <p:nvSpPr>
          <p:cNvPr id="93" name="Google Shape;93;g13373bcd4bc_0_94"/>
          <p:cNvSpPr/>
          <p:nvPr/>
        </p:nvSpPr>
        <p:spPr>
          <a:xfrm rot="-5400000">
            <a:off x="10519788" y="5185800"/>
            <a:ext cx="1729800" cy="1614600"/>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4" name="Google Shape;94;g13373bcd4bc_0_94"/>
          <p:cNvSpPr/>
          <p:nvPr/>
        </p:nvSpPr>
        <p:spPr>
          <a:xfrm rot="-2790851">
            <a:off x="10208507" y="5965884"/>
            <a:ext cx="2320050" cy="57301"/>
          </a:xfrm>
          <a:prstGeom prst="rect">
            <a:avLst/>
          </a:prstGeom>
          <a:solidFill>
            <a:srgbClr val="2F549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5" name="Google Shape;95;g13373bcd4bc_0_94"/>
          <p:cNvSpPr txBox="1"/>
          <p:nvPr>
            <p:ph type="title"/>
          </p:nvPr>
        </p:nvSpPr>
        <p:spPr>
          <a:xfrm>
            <a:off x="777789" y="377353"/>
            <a:ext cx="8166000" cy="522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E75B5"/>
              </a:buClr>
              <a:buSzPct val="100000"/>
              <a:buFont typeface="Calibri"/>
              <a:buNone/>
            </a:pPr>
            <a:r>
              <a:rPr b="1" lang="en-US">
                <a:solidFill>
                  <a:srgbClr val="2E75B5"/>
                </a:solidFill>
              </a:rPr>
              <a:t>Java Class</a:t>
            </a:r>
            <a:endParaRPr>
              <a:solidFill>
                <a:srgbClr val="2E75B5"/>
              </a:solidFill>
            </a:endParaRPr>
          </a:p>
        </p:txBody>
      </p:sp>
      <p:sp>
        <p:nvSpPr>
          <p:cNvPr id="96" name="Google Shape;96;g13373bcd4bc_0_94"/>
          <p:cNvSpPr/>
          <p:nvPr/>
        </p:nvSpPr>
        <p:spPr>
          <a:xfrm>
            <a:off x="296699" y="1494317"/>
            <a:ext cx="11187600" cy="3539400"/>
          </a:xfrm>
          <a:prstGeom prst="rect">
            <a:avLst/>
          </a:prstGeom>
          <a:no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t/>
            </a:r>
            <a:endParaRPr sz="2800">
              <a:solidFill>
                <a:schemeClr val="dk1"/>
              </a:solidFill>
              <a:latin typeface="Calibri"/>
              <a:ea typeface="Calibri"/>
              <a:cs typeface="Calibri"/>
              <a:sym typeface="Calibri"/>
            </a:endParaRPr>
          </a:p>
        </p:txBody>
      </p:sp>
      <p:pic>
        <p:nvPicPr>
          <p:cNvPr id="97" name="Google Shape;97;g13373bcd4bc_0_94"/>
          <p:cNvPicPr preferRelativeResize="0"/>
          <p:nvPr/>
        </p:nvPicPr>
        <p:blipFill rotWithShape="1">
          <a:blip r:embed="rId3">
            <a:alphaModFix/>
          </a:blip>
          <a:srcRect b="0" l="0" r="0" t="-6326"/>
          <a:stretch/>
        </p:blipFill>
        <p:spPr>
          <a:xfrm>
            <a:off x="152400" y="1842450"/>
            <a:ext cx="11180125" cy="4863150"/>
          </a:xfrm>
          <a:prstGeom prst="rect">
            <a:avLst/>
          </a:prstGeom>
          <a:noFill/>
          <a:ln>
            <a:noFill/>
          </a:ln>
        </p:spPr>
      </p:pic>
      <p:sp>
        <p:nvSpPr>
          <p:cNvPr id="98" name="Google Shape;98;g13373bcd4bc_0_94"/>
          <p:cNvSpPr txBox="1"/>
          <p:nvPr/>
        </p:nvSpPr>
        <p:spPr>
          <a:xfrm>
            <a:off x="1286775" y="2032525"/>
            <a:ext cx="1784100" cy="400200"/>
          </a:xfrm>
          <a:prstGeom prst="rect">
            <a:avLst/>
          </a:prstGeom>
          <a:solidFill>
            <a:srgbClr val="EFF1E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com.test</a:t>
            </a:r>
            <a:endParaRPr>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4"/>
          <p:cNvSpPr/>
          <p:nvPr/>
        </p:nvSpPr>
        <p:spPr>
          <a:xfrm>
            <a:off x="0" y="1283516"/>
            <a:ext cx="8044249" cy="111209"/>
          </a:xfrm>
          <a:prstGeom prst="roundRect">
            <a:avLst>
              <a:gd fmla="val 16667" name="adj"/>
            </a:avLst>
          </a:prstGeom>
          <a:solidFill>
            <a:srgbClr val="3A6BC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11CD0"/>
              </a:solidFill>
              <a:latin typeface="Calibri"/>
              <a:ea typeface="Calibri"/>
              <a:cs typeface="Calibri"/>
              <a:sym typeface="Calibri"/>
            </a:endParaRPr>
          </a:p>
        </p:txBody>
      </p:sp>
      <p:sp>
        <p:nvSpPr>
          <p:cNvPr id="277" name="Google Shape;277;p14"/>
          <p:cNvSpPr/>
          <p:nvPr/>
        </p:nvSpPr>
        <p:spPr>
          <a:xfrm>
            <a:off x="-1" y="1173892"/>
            <a:ext cx="6339017" cy="109624"/>
          </a:xfrm>
          <a:prstGeom prst="roundRect">
            <a:avLst>
              <a:gd fmla="val 16667" name="adj"/>
            </a:avLst>
          </a:prstGeom>
          <a:solidFill>
            <a:srgbClr val="C0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11CD0"/>
              </a:solidFill>
              <a:latin typeface="Calibri"/>
              <a:ea typeface="Calibri"/>
              <a:cs typeface="Calibri"/>
              <a:sym typeface="Calibri"/>
            </a:endParaRPr>
          </a:p>
        </p:txBody>
      </p:sp>
      <p:sp>
        <p:nvSpPr>
          <p:cNvPr id="278" name="Google Shape;278;p14"/>
          <p:cNvSpPr/>
          <p:nvPr/>
        </p:nvSpPr>
        <p:spPr>
          <a:xfrm rot="-5400000">
            <a:off x="10519722" y="5185720"/>
            <a:ext cx="1729946" cy="1614614"/>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9" name="Google Shape;279;p14"/>
          <p:cNvSpPr/>
          <p:nvPr/>
        </p:nvSpPr>
        <p:spPr>
          <a:xfrm rot="-2791097">
            <a:off x="10208376" y="5965885"/>
            <a:ext cx="2320076" cy="57285"/>
          </a:xfrm>
          <a:prstGeom prst="rect">
            <a:avLst/>
          </a:prstGeom>
          <a:solidFill>
            <a:srgbClr val="2F549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0" name="Google Shape;280;p14"/>
          <p:cNvSpPr txBox="1"/>
          <p:nvPr>
            <p:ph type="title"/>
          </p:nvPr>
        </p:nvSpPr>
        <p:spPr>
          <a:xfrm>
            <a:off x="777789" y="377353"/>
            <a:ext cx="8166100" cy="52228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E75B5"/>
              </a:buClr>
              <a:buSzPct val="100000"/>
              <a:buFont typeface="Calibri"/>
              <a:buNone/>
            </a:pPr>
            <a:r>
              <a:rPr b="1" lang="en-US">
                <a:solidFill>
                  <a:srgbClr val="2E75B5"/>
                </a:solidFill>
              </a:rPr>
              <a:t>Variables</a:t>
            </a:r>
            <a:endParaRPr/>
          </a:p>
        </p:txBody>
      </p:sp>
      <p:sp>
        <p:nvSpPr>
          <p:cNvPr id="281" name="Google Shape;281;p14"/>
          <p:cNvSpPr/>
          <p:nvPr/>
        </p:nvSpPr>
        <p:spPr>
          <a:xfrm>
            <a:off x="777789" y="1504349"/>
            <a:ext cx="10404873"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Although Java is object oriented, not all types are objects. It is built on top of basic variable types called primitives.</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Here is a list of all primitives in Java:</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byte (number, 1 byte)</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short (number, 2 bytes)</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int (number, 4 bytes)</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long (number, 8 bytes)</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float (float number, 4 bytes)</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double (float number, 8 bytes)</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char (a character, 2 bytes)</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boolean (true or false, 1 byte)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5"/>
          <p:cNvSpPr/>
          <p:nvPr/>
        </p:nvSpPr>
        <p:spPr>
          <a:xfrm>
            <a:off x="0" y="1283516"/>
            <a:ext cx="8044249" cy="111209"/>
          </a:xfrm>
          <a:prstGeom prst="roundRect">
            <a:avLst>
              <a:gd fmla="val 16667" name="adj"/>
            </a:avLst>
          </a:prstGeom>
          <a:solidFill>
            <a:srgbClr val="3A6BC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11CD0"/>
              </a:solidFill>
              <a:latin typeface="Calibri"/>
              <a:ea typeface="Calibri"/>
              <a:cs typeface="Calibri"/>
              <a:sym typeface="Calibri"/>
            </a:endParaRPr>
          </a:p>
        </p:txBody>
      </p:sp>
      <p:sp>
        <p:nvSpPr>
          <p:cNvPr id="287" name="Google Shape;287;p15"/>
          <p:cNvSpPr/>
          <p:nvPr/>
        </p:nvSpPr>
        <p:spPr>
          <a:xfrm>
            <a:off x="-1" y="1173892"/>
            <a:ext cx="6339017" cy="109624"/>
          </a:xfrm>
          <a:prstGeom prst="roundRect">
            <a:avLst>
              <a:gd fmla="val 16667" name="adj"/>
            </a:avLst>
          </a:prstGeom>
          <a:solidFill>
            <a:srgbClr val="C0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11CD0"/>
              </a:solidFill>
              <a:latin typeface="Calibri"/>
              <a:ea typeface="Calibri"/>
              <a:cs typeface="Calibri"/>
              <a:sym typeface="Calibri"/>
            </a:endParaRPr>
          </a:p>
        </p:txBody>
      </p:sp>
      <p:sp>
        <p:nvSpPr>
          <p:cNvPr id="288" name="Google Shape;288;p15"/>
          <p:cNvSpPr/>
          <p:nvPr/>
        </p:nvSpPr>
        <p:spPr>
          <a:xfrm rot="-5400000">
            <a:off x="10519722" y="5185720"/>
            <a:ext cx="1729946" cy="1614614"/>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9" name="Google Shape;289;p15"/>
          <p:cNvSpPr/>
          <p:nvPr/>
        </p:nvSpPr>
        <p:spPr>
          <a:xfrm rot="-2791097">
            <a:off x="10208376" y="5965885"/>
            <a:ext cx="2320076" cy="57285"/>
          </a:xfrm>
          <a:prstGeom prst="rect">
            <a:avLst/>
          </a:prstGeom>
          <a:solidFill>
            <a:srgbClr val="2F549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0" name="Google Shape;290;p15"/>
          <p:cNvSpPr txBox="1"/>
          <p:nvPr>
            <p:ph type="title"/>
          </p:nvPr>
        </p:nvSpPr>
        <p:spPr>
          <a:xfrm>
            <a:off x="777789" y="377353"/>
            <a:ext cx="8166100" cy="52228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E75B5"/>
              </a:buClr>
              <a:buSzPct val="100000"/>
              <a:buFont typeface="Calibri"/>
              <a:buNone/>
            </a:pPr>
            <a:r>
              <a:rPr b="1" lang="en-US">
                <a:solidFill>
                  <a:srgbClr val="2E75B5"/>
                </a:solidFill>
              </a:rPr>
              <a:t>Type of   Variables</a:t>
            </a:r>
            <a:endParaRPr/>
          </a:p>
        </p:txBody>
      </p:sp>
      <p:pic>
        <p:nvPicPr>
          <p:cNvPr descr="ypes of variables in java" id="291" name="Google Shape;291;p15"/>
          <p:cNvPicPr preferRelativeResize="0"/>
          <p:nvPr/>
        </p:nvPicPr>
        <p:blipFill rotWithShape="1">
          <a:blip r:embed="rId3">
            <a:alphaModFix/>
          </a:blip>
          <a:srcRect b="0" l="0" r="0" t="0"/>
          <a:stretch/>
        </p:blipFill>
        <p:spPr>
          <a:xfrm>
            <a:off x="1693886" y="2027156"/>
            <a:ext cx="8607983" cy="404386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p:nvPr/>
        </p:nvSpPr>
        <p:spPr>
          <a:xfrm>
            <a:off x="0" y="1283516"/>
            <a:ext cx="8044249" cy="111209"/>
          </a:xfrm>
          <a:prstGeom prst="roundRect">
            <a:avLst>
              <a:gd fmla="val 16667" name="adj"/>
            </a:avLst>
          </a:prstGeom>
          <a:solidFill>
            <a:srgbClr val="3A6BC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11CD0"/>
              </a:solidFill>
              <a:latin typeface="Calibri"/>
              <a:ea typeface="Calibri"/>
              <a:cs typeface="Calibri"/>
              <a:sym typeface="Calibri"/>
            </a:endParaRPr>
          </a:p>
        </p:txBody>
      </p:sp>
      <p:sp>
        <p:nvSpPr>
          <p:cNvPr id="297" name="Google Shape;297;p16"/>
          <p:cNvSpPr/>
          <p:nvPr/>
        </p:nvSpPr>
        <p:spPr>
          <a:xfrm>
            <a:off x="-1" y="1173892"/>
            <a:ext cx="6339017" cy="109624"/>
          </a:xfrm>
          <a:prstGeom prst="roundRect">
            <a:avLst>
              <a:gd fmla="val 16667" name="adj"/>
            </a:avLst>
          </a:prstGeom>
          <a:solidFill>
            <a:srgbClr val="C0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11CD0"/>
              </a:solidFill>
              <a:latin typeface="Calibri"/>
              <a:ea typeface="Calibri"/>
              <a:cs typeface="Calibri"/>
              <a:sym typeface="Calibri"/>
            </a:endParaRPr>
          </a:p>
        </p:txBody>
      </p:sp>
      <p:sp>
        <p:nvSpPr>
          <p:cNvPr id="298" name="Google Shape;298;p16"/>
          <p:cNvSpPr/>
          <p:nvPr/>
        </p:nvSpPr>
        <p:spPr>
          <a:xfrm rot="-5400000">
            <a:off x="10519722" y="5185720"/>
            <a:ext cx="1729946" cy="1614614"/>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9" name="Google Shape;299;p16"/>
          <p:cNvSpPr/>
          <p:nvPr/>
        </p:nvSpPr>
        <p:spPr>
          <a:xfrm rot="-2791097">
            <a:off x="10208376" y="5965885"/>
            <a:ext cx="2320076" cy="57285"/>
          </a:xfrm>
          <a:prstGeom prst="rect">
            <a:avLst/>
          </a:prstGeom>
          <a:solidFill>
            <a:srgbClr val="2F549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0" name="Google Shape;300;p16"/>
          <p:cNvSpPr txBox="1"/>
          <p:nvPr>
            <p:ph type="title"/>
          </p:nvPr>
        </p:nvSpPr>
        <p:spPr>
          <a:xfrm>
            <a:off x="777789" y="377353"/>
            <a:ext cx="8166100" cy="52228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E75B5"/>
              </a:buClr>
              <a:buSzPct val="100000"/>
              <a:buFont typeface="Calibri"/>
              <a:buNone/>
            </a:pPr>
            <a:r>
              <a:rPr b="1" lang="en-US">
                <a:solidFill>
                  <a:srgbClr val="2E75B5"/>
                </a:solidFill>
              </a:rPr>
              <a:t>Type of Variables</a:t>
            </a:r>
            <a:endParaRPr/>
          </a:p>
        </p:txBody>
      </p:sp>
      <p:sp>
        <p:nvSpPr>
          <p:cNvPr id="301" name="Google Shape;301;p16"/>
          <p:cNvSpPr/>
          <p:nvPr/>
        </p:nvSpPr>
        <p:spPr>
          <a:xfrm>
            <a:off x="777788" y="1592975"/>
            <a:ext cx="10749647" cy="470898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000">
                <a:solidFill>
                  <a:srgbClr val="610B4B"/>
                </a:solidFill>
                <a:latin typeface="Arial"/>
                <a:ea typeface="Arial"/>
                <a:cs typeface="Arial"/>
                <a:sym typeface="Arial"/>
              </a:rPr>
              <a:t>1) Local Variable</a:t>
            </a:r>
            <a:endParaRPr/>
          </a:p>
          <a:p>
            <a:pPr indent="0" lvl="0" marL="0" marR="0" rtl="0" algn="just">
              <a:spcBef>
                <a:spcPts val="0"/>
              </a:spcBef>
              <a:spcAft>
                <a:spcPts val="0"/>
              </a:spcAft>
              <a:buNone/>
            </a:pPr>
            <a:r>
              <a:rPr lang="en-US" sz="3000">
                <a:solidFill>
                  <a:srgbClr val="000000"/>
                </a:solidFill>
                <a:latin typeface="Arial"/>
                <a:ea typeface="Arial"/>
                <a:cs typeface="Arial"/>
                <a:sym typeface="Arial"/>
              </a:rPr>
              <a:t>A variable declared inside the method is called local variable.</a:t>
            </a:r>
            <a:endParaRPr/>
          </a:p>
          <a:p>
            <a:pPr indent="0" lvl="0" marL="0" marR="0" rtl="0" algn="just">
              <a:spcBef>
                <a:spcPts val="0"/>
              </a:spcBef>
              <a:spcAft>
                <a:spcPts val="0"/>
              </a:spcAft>
              <a:buNone/>
            </a:pPr>
            <a:r>
              <a:t/>
            </a:r>
            <a:endParaRPr sz="3000">
              <a:solidFill>
                <a:srgbClr val="000000"/>
              </a:solidFill>
              <a:latin typeface="Arial"/>
              <a:ea typeface="Arial"/>
              <a:cs typeface="Arial"/>
              <a:sym typeface="Arial"/>
            </a:endParaRPr>
          </a:p>
          <a:p>
            <a:pPr indent="0" lvl="0" marL="0" marR="0" rtl="0" algn="just">
              <a:spcBef>
                <a:spcPts val="0"/>
              </a:spcBef>
              <a:spcAft>
                <a:spcPts val="0"/>
              </a:spcAft>
              <a:buNone/>
            </a:pPr>
            <a:r>
              <a:rPr lang="en-US" sz="3000">
                <a:solidFill>
                  <a:srgbClr val="610B4B"/>
                </a:solidFill>
                <a:latin typeface="Arial"/>
                <a:ea typeface="Arial"/>
                <a:cs typeface="Arial"/>
                <a:sym typeface="Arial"/>
              </a:rPr>
              <a:t>2) Instance Variable</a:t>
            </a:r>
            <a:endParaRPr/>
          </a:p>
          <a:p>
            <a:pPr indent="0" lvl="0" marL="0" marR="0" rtl="0" algn="just">
              <a:spcBef>
                <a:spcPts val="0"/>
              </a:spcBef>
              <a:spcAft>
                <a:spcPts val="0"/>
              </a:spcAft>
              <a:buNone/>
            </a:pPr>
            <a:r>
              <a:rPr lang="en-US" sz="3000">
                <a:solidFill>
                  <a:srgbClr val="000000"/>
                </a:solidFill>
                <a:latin typeface="Arial"/>
                <a:ea typeface="Arial"/>
                <a:cs typeface="Arial"/>
                <a:sym typeface="Arial"/>
              </a:rPr>
              <a:t>A variable declared inside the class but outside the method, is called instance variable . It is not declared as static.</a:t>
            </a:r>
            <a:endParaRPr/>
          </a:p>
          <a:p>
            <a:pPr indent="0" lvl="0" marL="0" marR="0" rtl="0" algn="just">
              <a:spcBef>
                <a:spcPts val="0"/>
              </a:spcBef>
              <a:spcAft>
                <a:spcPts val="0"/>
              </a:spcAft>
              <a:buNone/>
            </a:pPr>
            <a:r>
              <a:t/>
            </a:r>
            <a:endParaRPr sz="3000">
              <a:solidFill>
                <a:srgbClr val="000000"/>
              </a:solidFill>
              <a:latin typeface="Arial"/>
              <a:ea typeface="Arial"/>
              <a:cs typeface="Arial"/>
              <a:sym typeface="Arial"/>
            </a:endParaRPr>
          </a:p>
          <a:p>
            <a:pPr indent="0" lvl="0" marL="0" marR="0" rtl="0" algn="just">
              <a:spcBef>
                <a:spcPts val="0"/>
              </a:spcBef>
              <a:spcAft>
                <a:spcPts val="0"/>
              </a:spcAft>
              <a:buNone/>
            </a:pPr>
            <a:r>
              <a:rPr lang="en-US" sz="3000">
                <a:solidFill>
                  <a:srgbClr val="610B4B"/>
                </a:solidFill>
                <a:latin typeface="Arial"/>
                <a:ea typeface="Arial"/>
                <a:cs typeface="Arial"/>
                <a:sym typeface="Arial"/>
              </a:rPr>
              <a:t>3) Static variable</a:t>
            </a:r>
            <a:endParaRPr/>
          </a:p>
          <a:p>
            <a:pPr indent="0" lvl="0" marL="0" marR="0" rtl="0" algn="just">
              <a:spcBef>
                <a:spcPts val="0"/>
              </a:spcBef>
              <a:spcAft>
                <a:spcPts val="0"/>
              </a:spcAft>
              <a:buNone/>
            </a:pPr>
            <a:r>
              <a:rPr lang="en-US" sz="3000">
                <a:solidFill>
                  <a:srgbClr val="000000"/>
                </a:solidFill>
                <a:latin typeface="Arial"/>
                <a:ea typeface="Arial"/>
                <a:cs typeface="Arial"/>
                <a:sym typeface="Arial"/>
              </a:rPr>
              <a:t>A variable which is declared as static is called static variable. It cannot be local.</a:t>
            </a:r>
            <a:endParaRPr b="0" i="0" sz="3000">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p:nvPr/>
        </p:nvSpPr>
        <p:spPr>
          <a:xfrm>
            <a:off x="0" y="1283516"/>
            <a:ext cx="8044249" cy="111209"/>
          </a:xfrm>
          <a:prstGeom prst="roundRect">
            <a:avLst>
              <a:gd fmla="val 16667" name="adj"/>
            </a:avLst>
          </a:prstGeom>
          <a:solidFill>
            <a:srgbClr val="3A6BC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11CD0"/>
              </a:solidFill>
              <a:latin typeface="Calibri"/>
              <a:ea typeface="Calibri"/>
              <a:cs typeface="Calibri"/>
              <a:sym typeface="Calibri"/>
            </a:endParaRPr>
          </a:p>
        </p:txBody>
      </p:sp>
      <p:sp>
        <p:nvSpPr>
          <p:cNvPr id="307" name="Google Shape;307;p17"/>
          <p:cNvSpPr/>
          <p:nvPr/>
        </p:nvSpPr>
        <p:spPr>
          <a:xfrm>
            <a:off x="-1" y="1173892"/>
            <a:ext cx="6339017" cy="109624"/>
          </a:xfrm>
          <a:prstGeom prst="roundRect">
            <a:avLst>
              <a:gd fmla="val 16667" name="adj"/>
            </a:avLst>
          </a:prstGeom>
          <a:solidFill>
            <a:srgbClr val="C0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11CD0"/>
              </a:solidFill>
              <a:latin typeface="Calibri"/>
              <a:ea typeface="Calibri"/>
              <a:cs typeface="Calibri"/>
              <a:sym typeface="Calibri"/>
            </a:endParaRPr>
          </a:p>
        </p:txBody>
      </p:sp>
      <p:sp>
        <p:nvSpPr>
          <p:cNvPr id="308" name="Google Shape;308;p17"/>
          <p:cNvSpPr/>
          <p:nvPr/>
        </p:nvSpPr>
        <p:spPr>
          <a:xfrm rot="-5400000">
            <a:off x="10519722" y="5185720"/>
            <a:ext cx="1729946" cy="1614614"/>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9" name="Google Shape;309;p17"/>
          <p:cNvSpPr/>
          <p:nvPr/>
        </p:nvSpPr>
        <p:spPr>
          <a:xfrm rot="-2791097">
            <a:off x="10208376" y="5965885"/>
            <a:ext cx="2320076" cy="57285"/>
          </a:xfrm>
          <a:prstGeom prst="rect">
            <a:avLst/>
          </a:prstGeom>
          <a:solidFill>
            <a:srgbClr val="2F549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0" name="Google Shape;310;p17"/>
          <p:cNvSpPr txBox="1"/>
          <p:nvPr>
            <p:ph type="title"/>
          </p:nvPr>
        </p:nvSpPr>
        <p:spPr>
          <a:xfrm>
            <a:off x="777789" y="377353"/>
            <a:ext cx="8166100" cy="52228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E75B5"/>
              </a:buClr>
              <a:buSzPct val="100000"/>
              <a:buFont typeface="Calibri"/>
              <a:buNone/>
            </a:pPr>
            <a:r>
              <a:rPr b="1" lang="en-US">
                <a:solidFill>
                  <a:srgbClr val="2E75B5"/>
                </a:solidFill>
              </a:rPr>
              <a:t>Example of Variables</a:t>
            </a:r>
            <a:endParaRPr/>
          </a:p>
        </p:txBody>
      </p:sp>
      <p:sp>
        <p:nvSpPr>
          <p:cNvPr id="311" name="Google Shape;311;p17"/>
          <p:cNvSpPr/>
          <p:nvPr/>
        </p:nvSpPr>
        <p:spPr>
          <a:xfrm>
            <a:off x="777789" y="1502688"/>
            <a:ext cx="10749647" cy="535531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3200">
                <a:solidFill>
                  <a:schemeClr val="dk1"/>
                </a:solidFill>
                <a:latin typeface="Calibri"/>
                <a:ea typeface="Calibri"/>
                <a:cs typeface="Calibri"/>
                <a:sym typeface="Calibri"/>
              </a:rPr>
              <a:t>class</a:t>
            </a:r>
            <a:r>
              <a:rPr lang="en-US" sz="3200">
                <a:solidFill>
                  <a:schemeClr val="dk1"/>
                </a:solidFill>
                <a:latin typeface="Calibri"/>
                <a:ea typeface="Calibri"/>
                <a:cs typeface="Calibri"/>
                <a:sym typeface="Calibri"/>
              </a:rPr>
              <a:t> A{  </a:t>
            </a:r>
            <a:endParaRPr/>
          </a:p>
          <a:p>
            <a:pPr indent="0" lvl="0" marL="0" marR="0" rtl="0" algn="l">
              <a:lnSpc>
                <a:spcPct val="150000"/>
              </a:lnSpc>
              <a:spcBef>
                <a:spcPts val="0"/>
              </a:spcBef>
              <a:spcAft>
                <a:spcPts val="0"/>
              </a:spcAft>
              <a:buNone/>
            </a:pPr>
            <a:r>
              <a:rPr b="1" lang="en-US" sz="3200">
                <a:solidFill>
                  <a:schemeClr val="dk1"/>
                </a:solidFill>
                <a:latin typeface="Calibri"/>
                <a:ea typeface="Calibri"/>
                <a:cs typeface="Calibri"/>
                <a:sym typeface="Calibri"/>
              </a:rPr>
              <a:t>int</a:t>
            </a:r>
            <a:r>
              <a:rPr lang="en-US" sz="3200">
                <a:solidFill>
                  <a:schemeClr val="dk1"/>
                </a:solidFill>
                <a:latin typeface="Calibri"/>
                <a:ea typeface="Calibri"/>
                <a:cs typeface="Calibri"/>
                <a:sym typeface="Calibri"/>
              </a:rPr>
              <a:t> data=50;//instance variable  </a:t>
            </a:r>
            <a:endParaRPr/>
          </a:p>
          <a:p>
            <a:pPr indent="0" lvl="0" marL="0" marR="0" rtl="0" algn="l">
              <a:lnSpc>
                <a:spcPct val="150000"/>
              </a:lnSpc>
              <a:spcBef>
                <a:spcPts val="0"/>
              </a:spcBef>
              <a:spcAft>
                <a:spcPts val="0"/>
              </a:spcAft>
              <a:buNone/>
            </a:pPr>
            <a:r>
              <a:rPr b="1" lang="en-US" sz="3200">
                <a:solidFill>
                  <a:schemeClr val="dk1"/>
                </a:solidFill>
                <a:latin typeface="Calibri"/>
                <a:ea typeface="Calibri"/>
                <a:cs typeface="Calibri"/>
                <a:sym typeface="Calibri"/>
              </a:rPr>
              <a:t>static</a:t>
            </a:r>
            <a:r>
              <a:rPr lang="en-US" sz="3200">
                <a:solidFill>
                  <a:schemeClr val="dk1"/>
                </a:solidFill>
                <a:latin typeface="Calibri"/>
                <a:ea typeface="Calibri"/>
                <a:cs typeface="Calibri"/>
                <a:sym typeface="Calibri"/>
              </a:rPr>
              <a:t> </a:t>
            </a:r>
            <a:r>
              <a:rPr b="1" lang="en-US" sz="3200">
                <a:solidFill>
                  <a:schemeClr val="dk1"/>
                </a:solidFill>
                <a:latin typeface="Calibri"/>
                <a:ea typeface="Calibri"/>
                <a:cs typeface="Calibri"/>
                <a:sym typeface="Calibri"/>
              </a:rPr>
              <a:t>int</a:t>
            </a:r>
            <a:r>
              <a:rPr lang="en-US" sz="3200">
                <a:solidFill>
                  <a:schemeClr val="dk1"/>
                </a:solidFill>
                <a:latin typeface="Calibri"/>
                <a:ea typeface="Calibri"/>
                <a:cs typeface="Calibri"/>
                <a:sym typeface="Calibri"/>
              </a:rPr>
              <a:t> m=100;//static variable  </a:t>
            </a:r>
            <a:endParaRPr/>
          </a:p>
          <a:p>
            <a:pPr indent="0" lvl="1" marL="457200" marR="0" rtl="0" algn="l">
              <a:lnSpc>
                <a:spcPct val="150000"/>
              </a:lnSpc>
              <a:spcBef>
                <a:spcPts val="0"/>
              </a:spcBef>
              <a:spcAft>
                <a:spcPts val="0"/>
              </a:spcAft>
              <a:buNone/>
            </a:pPr>
            <a:r>
              <a:rPr b="1" i="0" lang="en-US" sz="3200" u="none" cap="none" strike="noStrike">
                <a:solidFill>
                  <a:schemeClr val="dk1"/>
                </a:solidFill>
                <a:latin typeface="Calibri"/>
                <a:ea typeface="Calibri"/>
                <a:cs typeface="Calibri"/>
                <a:sym typeface="Calibri"/>
              </a:rPr>
              <a:t>void</a:t>
            </a:r>
            <a:r>
              <a:rPr b="0" i="0" lang="en-US" sz="3200" u="none" cap="none" strike="noStrike">
                <a:solidFill>
                  <a:schemeClr val="dk1"/>
                </a:solidFill>
                <a:latin typeface="Calibri"/>
                <a:ea typeface="Calibri"/>
                <a:cs typeface="Calibri"/>
                <a:sym typeface="Calibri"/>
              </a:rPr>
              <a:t> method(){  </a:t>
            </a:r>
            <a:endParaRPr/>
          </a:p>
          <a:p>
            <a:pPr indent="0" lvl="1" marL="457200" marR="0" rtl="0" algn="l">
              <a:lnSpc>
                <a:spcPct val="150000"/>
              </a:lnSpc>
              <a:spcBef>
                <a:spcPts val="0"/>
              </a:spcBef>
              <a:spcAft>
                <a:spcPts val="0"/>
              </a:spcAft>
              <a:buNone/>
            </a:pPr>
            <a:r>
              <a:rPr b="1" i="0" lang="en-US" sz="3200" u="none" cap="none" strike="noStrike">
                <a:solidFill>
                  <a:schemeClr val="dk1"/>
                </a:solidFill>
                <a:latin typeface="Calibri"/>
                <a:ea typeface="Calibri"/>
                <a:cs typeface="Calibri"/>
                <a:sym typeface="Calibri"/>
              </a:rPr>
              <a:t>int</a:t>
            </a:r>
            <a:r>
              <a:rPr b="0" i="0" lang="en-US" sz="3200" u="none" cap="none" strike="noStrike">
                <a:solidFill>
                  <a:schemeClr val="dk1"/>
                </a:solidFill>
                <a:latin typeface="Calibri"/>
                <a:ea typeface="Calibri"/>
                <a:cs typeface="Calibri"/>
                <a:sym typeface="Calibri"/>
              </a:rPr>
              <a:t> n=90;//local variable  </a:t>
            </a:r>
            <a:endParaRPr/>
          </a:p>
          <a:p>
            <a:pPr indent="0" lvl="1" marL="457200" marR="0" rtl="0" algn="l">
              <a:lnSpc>
                <a:spcPct val="150000"/>
              </a:lnSpc>
              <a:spcBef>
                <a:spcPts val="0"/>
              </a:spcBef>
              <a:spcAft>
                <a:spcPts val="0"/>
              </a:spcAft>
              <a:buNone/>
            </a:pPr>
            <a:r>
              <a:rPr b="0" i="0" lang="en-US" sz="3200" u="none" cap="none" strike="noStrike">
                <a:solidFill>
                  <a:schemeClr val="dk1"/>
                </a:solidFill>
                <a:latin typeface="Calibri"/>
                <a:ea typeface="Calibri"/>
                <a:cs typeface="Calibri"/>
                <a:sym typeface="Calibri"/>
              </a:rPr>
              <a:t>}  </a:t>
            </a:r>
            <a:endParaRPr/>
          </a:p>
          <a:p>
            <a:pPr indent="0" lvl="0" marL="0" marR="0" rtl="0" algn="l">
              <a:lnSpc>
                <a:spcPct val="150000"/>
              </a:lnSpc>
              <a:spcBef>
                <a:spcPts val="0"/>
              </a:spcBef>
              <a:spcAft>
                <a:spcPts val="0"/>
              </a:spcAft>
              <a:buNone/>
            </a:pPr>
            <a:r>
              <a:rPr lang="en-US" sz="3200">
                <a:solidFill>
                  <a:schemeClr val="dk1"/>
                </a:solidFill>
                <a:latin typeface="Calibri"/>
                <a:ea typeface="Calibri"/>
                <a:cs typeface="Calibri"/>
                <a:sym typeface="Calibri"/>
              </a:rPr>
              <a:t>}//end of class </a:t>
            </a:r>
            <a:r>
              <a:rPr lang="en-US" sz="3600">
                <a:solidFill>
                  <a:schemeClr val="dk1"/>
                </a:solidFill>
                <a:latin typeface="Calibri"/>
                <a:ea typeface="Calibri"/>
                <a:cs typeface="Calibri"/>
                <a:sym typeface="Calibri"/>
              </a:rPr>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8"/>
          <p:cNvSpPr/>
          <p:nvPr/>
        </p:nvSpPr>
        <p:spPr>
          <a:xfrm>
            <a:off x="0" y="1283516"/>
            <a:ext cx="8044249" cy="111209"/>
          </a:xfrm>
          <a:prstGeom prst="roundRect">
            <a:avLst>
              <a:gd fmla="val 16667" name="adj"/>
            </a:avLst>
          </a:prstGeom>
          <a:solidFill>
            <a:srgbClr val="3A6BC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11CD0"/>
              </a:solidFill>
              <a:latin typeface="Calibri"/>
              <a:ea typeface="Calibri"/>
              <a:cs typeface="Calibri"/>
              <a:sym typeface="Calibri"/>
            </a:endParaRPr>
          </a:p>
        </p:txBody>
      </p:sp>
      <p:sp>
        <p:nvSpPr>
          <p:cNvPr id="317" name="Google Shape;317;p18"/>
          <p:cNvSpPr/>
          <p:nvPr/>
        </p:nvSpPr>
        <p:spPr>
          <a:xfrm>
            <a:off x="-1" y="1173892"/>
            <a:ext cx="6339017" cy="109624"/>
          </a:xfrm>
          <a:prstGeom prst="roundRect">
            <a:avLst>
              <a:gd fmla="val 16667" name="adj"/>
            </a:avLst>
          </a:prstGeom>
          <a:solidFill>
            <a:srgbClr val="C0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11CD0"/>
              </a:solidFill>
              <a:latin typeface="Calibri"/>
              <a:ea typeface="Calibri"/>
              <a:cs typeface="Calibri"/>
              <a:sym typeface="Calibri"/>
            </a:endParaRPr>
          </a:p>
        </p:txBody>
      </p:sp>
      <p:sp>
        <p:nvSpPr>
          <p:cNvPr id="318" name="Google Shape;318;p18"/>
          <p:cNvSpPr/>
          <p:nvPr/>
        </p:nvSpPr>
        <p:spPr>
          <a:xfrm rot="-5400000">
            <a:off x="10519722" y="5185720"/>
            <a:ext cx="1729946" cy="1614614"/>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9" name="Google Shape;319;p18"/>
          <p:cNvSpPr/>
          <p:nvPr/>
        </p:nvSpPr>
        <p:spPr>
          <a:xfrm rot="-2791097">
            <a:off x="10208376" y="5965885"/>
            <a:ext cx="2320076" cy="57285"/>
          </a:xfrm>
          <a:prstGeom prst="rect">
            <a:avLst/>
          </a:prstGeom>
          <a:solidFill>
            <a:srgbClr val="2F549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0" name="Google Shape;320;p18"/>
          <p:cNvSpPr txBox="1"/>
          <p:nvPr>
            <p:ph type="title"/>
          </p:nvPr>
        </p:nvSpPr>
        <p:spPr>
          <a:xfrm>
            <a:off x="777789" y="377353"/>
            <a:ext cx="8166100" cy="52228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E75B5"/>
              </a:buClr>
              <a:buSzPct val="100000"/>
              <a:buFont typeface="Calibri"/>
              <a:buNone/>
            </a:pPr>
            <a:r>
              <a:rPr b="1" lang="en-US">
                <a:solidFill>
                  <a:srgbClr val="2E75B5"/>
                </a:solidFill>
              </a:rPr>
              <a:t>Local Variables</a:t>
            </a:r>
            <a:endParaRPr/>
          </a:p>
        </p:txBody>
      </p:sp>
      <p:sp>
        <p:nvSpPr>
          <p:cNvPr id="321" name="Google Shape;321;p18"/>
          <p:cNvSpPr/>
          <p:nvPr/>
        </p:nvSpPr>
        <p:spPr>
          <a:xfrm>
            <a:off x="358065" y="1461187"/>
            <a:ext cx="11833935" cy="4708981"/>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3000"/>
              <a:buFont typeface="Arial"/>
              <a:buChar char="•"/>
            </a:pPr>
            <a:r>
              <a:rPr lang="en-US" sz="3000">
                <a:solidFill>
                  <a:schemeClr val="dk1"/>
                </a:solidFill>
                <a:latin typeface="Calibri"/>
                <a:ea typeface="Calibri"/>
                <a:cs typeface="Calibri"/>
                <a:sym typeface="Calibri"/>
              </a:rPr>
              <a:t>Local variables are declared in methods, constructors, or blocks.</a:t>
            </a:r>
            <a:endParaRPr/>
          </a:p>
          <a:p>
            <a:pPr indent="-457200" lvl="0" marL="457200" marR="0" rtl="0" algn="l">
              <a:spcBef>
                <a:spcPts val="0"/>
              </a:spcBef>
              <a:spcAft>
                <a:spcPts val="0"/>
              </a:spcAft>
              <a:buClr>
                <a:schemeClr val="dk1"/>
              </a:buClr>
              <a:buSzPts val="3000"/>
              <a:buFont typeface="Arial"/>
              <a:buChar char="•"/>
            </a:pPr>
            <a:r>
              <a:rPr lang="en-US" sz="3000">
                <a:solidFill>
                  <a:schemeClr val="dk1"/>
                </a:solidFill>
                <a:latin typeface="Calibri"/>
                <a:ea typeface="Calibri"/>
                <a:cs typeface="Calibri"/>
                <a:sym typeface="Calibri"/>
              </a:rPr>
              <a:t>Local variables are created when the method, constructor or block is entered and the variable will be destroyed once it exits the method, constructor, or block.</a:t>
            </a:r>
            <a:endParaRPr/>
          </a:p>
          <a:p>
            <a:pPr indent="-457200" lvl="0" marL="457200" marR="0" rtl="0" algn="l">
              <a:spcBef>
                <a:spcPts val="0"/>
              </a:spcBef>
              <a:spcAft>
                <a:spcPts val="0"/>
              </a:spcAft>
              <a:buClr>
                <a:schemeClr val="dk1"/>
              </a:buClr>
              <a:buSzPts val="3000"/>
              <a:buFont typeface="Arial"/>
              <a:buChar char="•"/>
            </a:pPr>
            <a:r>
              <a:rPr lang="en-US" sz="3000">
                <a:solidFill>
                  <a:schemeClr val="dk1"/>
                </a:solidFill>
                <a:latin typeface="Calibri"/>
                <a:ea typeface="Calibri"/>
                <a:cs typeface="Calibri"/>
                <a:sym typeface="Calibri"/>
              </a:rPr>
              <a:t>Access modifiers cannot be used for local variables.</a:t>
            </a:r>
            <a:endParaRPr/>
          </a:p>
          <a:p>
            <a:pPr indent="-457200" lvl="0" marL="457200" marR="0" rtl="0" algn="l">
              <a:spcBef>
                <a:spcPts val="0"/>
              </a:spcBef>
              <a:spcAft>
                <a:spcPts val="0"/>
              </a:spcAft>
              <a:buClr>
                <a:schemeClr val="dk1"/>
              </a:buClr>
              <a:buSzPts val="3000"/>
              <a:buFont typeface="Arial"/>
              <a:buChar char="•"/>
            </a:pPr>
            <a:r>
              <a:rPr lang="en-US" sz="3000">
                <a:solidFill>
                  <a:schemeClr val="dk1"/>
                </a:solidFill>
                <a:latin typeface="Calibri"/>
                <a:ea typeface="Calibri"/>
                <a:cs typeface="Calibri"/>
                <a:sym typeface="Calibri"/>
              </a:rPr>
              <a:t>Local variables are visible only within the declared method, constructor, or block.</a:t>
            </a:r>
            <a:endParaRPr/>
          </a:p>
          <a:p>
            <a:pPr indent="-457200" lvl="0" marL="457200" marR="0" rtl="0" algn="l">
              <a:spcBef>
                <a:spcPts val="0"/>
              </a:spcBef>
              <a:spcAft>
                <a:spcPts val="0"/>
              </a:spcAft>
              <a:buClr>
                <a:schemeClr val="dk1"/>
              </a:buClr>
              <a:buSzPts val="3000"/>
              <a:buFont typeface="Arial"/>
              <a:buChar char="•"/>
            </a:pPr>
            <a:r>
              <a:rPr lang="en-US" sz="3000">
                <a:solidFill>
                  <a:schemeClr val="dk1"/>
                </a:solidFill>
                <a:latin typeface="Calibri"/>
                <a:ea typeface="Calibri"/>
                <a:cs typeface="Calibri"/>
                <a:sym typeface="Calibri"/>
              </a:rPr>
              <a:t>Local variables are implemented at stack level internally.</a:t>
            </a:r>
            <a:endParaRPr/>
          </a:p>
          <a:p>
            <a:pPr indent="-457200" lvl="0" marL="457200" marR="0" rtl="0" algn="l">
              <a:spcBef>
                <a:spcPts val="0"/>
              </a:spcBef>
              <a:spcAft>
                <a:spcPts val="0"/>
              </a:spcAft>
              <a:buClr>
                <a:schemeClr val="dk1"/>
              </a:buClr>
              <a:buSzPts val="3000"/>
              <a:buFont typeface="Arial"/>
              <a:buChar char="•"/>
            </a:pPr>
            <a:r>
              <a:rPr lang="en-US" sz="3000">
                <a:solidFill>
                  <a:schemeClr val="dk1"/>
                </a:solidFill>
                <a:latin typeface="Calibri"/>
                <a:ea typeface="Calibri"/>
                <a:cs typeface="Calibri"/>
                <a:sym typeface="Calibri"/>
              </a:rPr>
              <a:t>There is no default value for local variables, so local variables should be declared and an initial value should be assigned before the first use.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9"/>
          <p:cNvSpPr/>
          <p:nvPr/>
        </p:nvSpPr>
        <p:spPr>
          <a:xfrm>
            <a:off x="0" y="1283516"/>
            <a:ext cx="8044249" cy="111209"/>
          </a:xfrm>
          <a:prstGeom prst="roundRect">
            <a:avLst>
              <a:gd fmla="val 16667" name="adj"/>
            </a:avLst>
          </a:prstGeom>
          <a:solidFill>
            <a:srgbClr val="3A6BC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11CD0"/>
              </a:solidFill>
              <a:latin typeface="Calibri"/>
              <a:ea typeface="Calibri"/>
              <a:cs typeface="Calibri"/>
              <a:sym typeface="Calibri"/>
            </a:endParaRPr>
          </a:p>
        </p:txBody>
      </p:sp>
      <p:sp>
        <p:nvSpPr>
          <p:cNvPr id="327" name="Google Shape;327;p19"/>
          <p:cNvSpPr/>
          <p:nvPr/>
        </p:nvSpPr>
        <p:spPr>
          <a:xfrm>
            <a:off x="-1" y="1173892"/>
            <a:ext cx="6339017" cy="109624"/>
          </a:xfrm>
          <a:prstGeom prst="roundRect">
            <a:avLst>
              <a:gd fmla="val 16667" name="adj"/>
            </a:avLst>
          </a:prstGeom>
          <a:solidFill>
            <a:srgbClr val="C0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11CD0"/>
              </a:solidFill>
              <a:latin typeface="Calibri"/>
              <a:ea typeface="Calibri"/>
              <a:cs typeface="Calibri"/>
              <a:sym typeface="Calibri"/>
            </a:endParaRPr>
          </a:p>
        </p:txBody>
      </p:sp>
      <p:sp>
        <p:nvSpPr>
          <p:cNvPr id="328" name="Google Shape;328;p19"/>
          <p:cNvSpPr/>
          <p:nvPr/>
        </p:nvSpPr>
        <p:spPr>
          <a:xfrm rot="-5400000">
            <a:off x="10519722" y="5185720"/>
            <a:ext cx="1729946" cy="1614614"/>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9" name="Google Shape;329;p19"/>
          <p:cNvSpPr/>
          <p:nvPr/>
        </p:nvSpPr>
        <p:spPr>
          <a:xfrm rot="-2791097">
            <a:off x="10208376" y="5965885"/>
            <a:ext cx="2320076" cy="57285"/>
          </a:xfrm>
          <a:prstGeom prst="rect">
            <a:avLst/>
          </a:prstGeom>
          <a:solidFill>
            <a:srgbClr val="2F549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0" name="Google Shape;330;p19"/>
          <p:cNvSpPr txBox="1"/>
          <p:nvPr>
            <p:ph type="title"/>
          </p:nvPr>
        </p:nvSpPr>
        <p:spPr>
          <a:xfrm>
            <a:off x="777789" y="377353"/>
            <a:ext cx="8166100" cy="52228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E75B5"/>
              </a:buClr>
              <a:buSzPct val="100000"/>
              <a:buFont typeface="Calibri"/>
              <a:buNone/>
            </a:pPr>
            <a:r>
              <a:rPr b="1" lang="en-US">
                <a:solidFill>
                  <a:srgbClr val="2E75B5"/>
                </a:solidFill>
              </a:rPr>
              <a:t>Instance Variables</a:t>
            </a:r>
            <a:endParaRPr/>
          </a:p>
        </p:txBody>
      </p:sp>
      <p:sp>
        <p:nvSpPr>
          <p:cNvPr id="331" name="Google Shape;331;p19"/>
          <p:cNvSpPr/>
          <p:nvPr/>
        </p:nvSpPr>
        <p:spPr>
          <a:xfrm>
            <a:off x="358065" y="1461187"/>
            <a:ext cx="11833935" cy="4939814"/>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100"/>
              <a:buFont typeface="Arial"/>
              <a:buChar char="•"/>
            </a:pPr>
            <a:r>
              <a:rPr lang="en-US" sz="2100">
                <a:solidFill>
                  <a:schemeClr val="dk1"/>
                </a:solidFill>
                <a:latin typeface="Calibri"/>
                <a:ea typeface="Calibri"/>
                <a:cs typeface="Calibri"/>
                <a:sym typeface="Calibri"/>
              </a:rPr>
              <a:t>Instance variables are declared in a class, but outside a method, constructor or any block.</a:t>
            </a:r>
            <a:endParaRPr/>
          </a:p>
          <a:p>
            <a:pPr indent="-457200" lvl="0" marL="457200" marR="0" rtl="0" algn="l">
              <a:spcBef>
                <a:spcPts val="0"/>
              </a:spcBef>
              <a:spcAft>
                <a:spcPts val="0"/>
              </a:spcAft>
              <a:buClr>
                <a:schemeClr val="dk1"/>
              </a:buClr>
              <a:buSzPts val="2100"/>
              <a:buFont typeface="Arial"/>
              <a:buChar char="•"/>
            </a:pPr>
            <a:r>
              <a:rPr lang="en-US" sz="2100">
                <a:solidFill>
                  <a:schemeClr val="dk1"/>
                </a:solidFill>
                <a:latin typeface="Calibri"/>
                <a:ea typeface="Calibri"/>
                <a:cs typeface="Calibri"/>
                <a:sym typeface="Calibri"/>
              </a:rPr>
              <a:t>When a space is allocated for an object in the heap, a slot for each instance variable value is created.</a:t>
            </a:r>
            <a:endParaRPr/>
          </a:p>
          <a:p>
            <a:pPr indent="-457200" lvl="0" marL="457200" marR="0" rtl="0" algn="l">
              <a:spcBef>
                <a:spcPts val="0"/>
              </a:spcBef>
              <a:spcAft>
                <a:spcPts val="0"/>
              </a:spcAft>
              <a:buClr>
                <a:schemeClr val="dk1"/>
              </a:buClr>
              <a:buSzPts val="2100"/>
              <a:buFont typeface="Arial"/>
              <a:buChar char="•"/>
            </a:pPr>
            <a:r>
              <a:rPr lang="en-US" sz="2100">
                <a:solidFill>
                  <a:schemeClr val="dk1"/>
                </a:solidFill>
                <a:latin typeface="Calibri"/>
                <a:ea typeface="Calibri"/>
                <a:cs typeface="Calibri"/>
                <a:sym typeface="Calibri"/>
              </a:rPr>
              <a:t>Instance variables are created when an object is created with the use of the keyword 'new' and destroyed when the object is destroyed.</a:t>
            </a:r>
            <a:endParaRPr/>
          </a:p>
          <a:p>
            <a:pPr indent="-457200" lvl="0" marL="457200" marR="0" rtl="0" algn="l">
              <a:spcBef>
                <a:spcPts val="0"/>
              </a:spcBef>
              <a:spcAft>
                <a:spcPts val="0"/>
              </a:spcAft>
              <a:buClr>
                <a:schemeClr val="dk1"/>
              </a:buClr>
              <a:buSzPts val="2100"/>
              <a:buFont typeface="Arial"/>
              <a:buChar char="•"/>
            </a:pPr>
            <a:r>
              <a:rPr lang="en-US" sz="2100">
                <a:solidFill>
                  <a:schemeClr val="dk1"/>
                </a:solidFill>
                <a:latin typeface="Calibri"/>
                <a:ea typeface="Calibri"/>
                <a:cs typeface="Calibri"/>
                <a:sym typeface="Calibri"/>
              </a:rPr>
              <a:t>Instance variables hold values that must be referenced by more than one method, constructor or block, or essential parts of an object's state that must be present throughout the class.</a:t>
            </a:r>
            <a:endParaRPr/>
          </a:p>
          <a:p>
            <a:pPr indent="-457200" lvl="0" marL="457200" marR="0" rtl="0" algn="l">
              <a:spcBef>
                <a:spcPts val="0"/>
              </a:spcBef>
              <a:spcAft>
                <a:spcPts val="0"/>
              </a:spcAft>
              <a:buClr>
                <a:schemeClr val="dk1"/>
              </a:buClr>
              <a:buSzPts val="2100"/>
              <a:buFont typeface="Arial"/>
              <a:buChar char="•"/>
            </a:pPr>
            <a:r>
              <a:rPr lang="en-US" sz="2100">
                <a:solidFill>
                  <a:schemeClr val="dk1"/>
                </a:solidFill>
                <a:latin typeface="Calibri"/>
                <a:ea typeface="Calibri"/>
                <a:cs typeface="Calibri"/>
                <a:sym typeface="Calibri"/>
              </a:rPr>
              <a:t>Instance variables can be declared in class level before or after use.</a:t>
            </a:r>
            <a:endParaRPr/>
          </a:p>
          <a:p>
            <a:pPr indent="-457200" lvl="0" marL="457200" marR="0" rtl="0" algn="l">
              <a:spcBef>
                <a:spcPts val="0"/>
              </a:spcBef>
              <a:spcAft>
                <a:spcPts val="0"/>
              </a:spcAft>
              <a:buClr>
                <a:schemeClr val="dk1"/>
              </a:buClr>
              <a:buSzPts val="2100"/>
              <a:buFont typeface="Arial"/>
              <a:buChar char="•"/>
            </a:pPr>
            <a:r>
              <a:rPr lang="en-US" sz="2100">
                <a:solidFill>
                  <a:schemeClr val="dk1"/>
                </a:solidFill>
                <a:latin typeface="Calibri"/>
                <a:ea typeface="Calibri"/>
                <a:cs typeface="Calibri"/>
                <a:sym typeface="Calibri"/>
              </a:rPr>
              <a:t>Access modifiers can be given for instance variables.</a:t>
            </a:r>
            <a:endParaRPr/>
          </a:p>
          <a:p>
            <a:pPr indent="-457200" lvl="0" marL="457200" marR="0" rtl="0" algn="l">
              <a:spcBef>
                <a:spcPts val="0"/>
              </a:spcBef>
              <a:spcAft>
                <a:spcPts val="0"/>
              </a:spcAft>
              <a:buClr>
                <a:schemeClr val="dk1"/>
              </a:buClr>
              <a:buSzPts val="2100"/>
              <a:buFont typeface="Arial"/>
              <a:buChar char="•"/>
            </a:pPr>
            <a:r>
              <a:rPr lang="en-US" sz="2100">
                <a:solidFill>
                  <a:schemeClr val="dk1"/>
                </a:solidFill>
                <a:latin typeface="Calibri"/>
                <a:ea typeface="Calibri"/>
                <a:cs typeface="Calibri"/>
                <a:sym typeface="Calibri"/>
              </a:rPr>
              <a:t>The instance variables are visible for all methods, constructors and block in the class. Normally, it is recommended to make these variables private (access level).</a:t>
            </a:r>
            <a:endParaRPr/>
          </a:p>
          <a:p>
            <a:pPr indent="-457200" lvl="0" marL="457200" marR="0" rtl="0" algn="l">
              <a:spcBef>
                <a:spcPts val="0"/>
              </a:spcBef>
              <a:spcAft>
                <a:spcPts val="0"/>
              </a:spcAft>
              <a:buClr>
                <a:schemeClr val="dk1"/>
              </a:buClr>
              <a:buSzPts val="2100"/>
              <a:buFont typeface="Arial"/>
              <a:buChar char="•"/>
            </a:pPr>
            <a:r>
              <a:rPr lang="en-US" sz="2100">
                <a:solidFill>
                  <a:schemeClr val="dk1"/>
                </a:solidFill>
                <a:latin typeface="Calibri"/>
                <a:ea typeface="Calibri"/>
                <a:cs typeface="Calibri"/>
                <a:sym typeface="Calibri"/>
              </a:rPr>
              <a:t>Instance variables have default values. For numbers, the default value is 0, for Booleans it is false, and for object references it is null. Values can be assigned during the declaration or within the constructor.</a:t>
            </a:r>
            <a:endParaRPr/>
          </a:p>
          <a:p>
            <a:pPr indent="-457200" lvl="0" marL="457200" marR="0" rtl="0" algn="l">
              <a:spcBef>
                <a:spcPts val="0"/>
              </a:spcBef>
              <a:spcAft>
                <a:spcPts val="0"/>
              </a:spcAft>
              <a:buClr>
                <a:schemeClr val="dk1"/>
              </a:buClr>
              <a:buSzPts val="2100"/>
              <a:buFont typeface="Arial"/>
              <a:buChar char="•"/>
            </a:pPr>
            <a:r>
              <a:rPr lang="en-US" sz="2100">
                <a:solidFill>
                  <a:schemeClr val="dk1"/>
                </a:solidFill>
                <a:latin typeface="Calibri"/>
                <a:ea typeface="Calibri"/>
                <a:cs typeface="Calibri"/>
                <a:sym typeface="Calibri"/>
              </a:rPr>
              <a:t>Instance variables can be accessed directly by calling the variable name inside the class. However, within static methods (when instance variables are given accessibility), they should be called using the fully qualified name. </a:t>
            </a:r>
            <a:r>
              <a:rPr i="1" lang="en-US" sz="2100">
                <a:solidFill>
                  <a:schemeClr val="dk1"/>
                </a:solidFill>
                <a:latin typeface="Calibri"/>
                <a:ea typeface="Calibri"/>
                <a:cs typeface="Calibri"/>
                <a:sym typeface="Calibri"/>
              </a:rPr>
              <a:t>ObjectReference.VariableName</a:t>
            </a:r>
            <a:r>
              <a:rPr lang="en-US" sz="2100">
                <a:solidFill>
                  <a:schemeClr val="dk1"/>
                </a:solidFill>
                <a:latin typeface="Calibri"/>
                <a:ea typeface="Calibri"/>
                <a:cs typeface="Calibri"/>
                <a:sym typeface="Calibri"/>
              </a:rPr>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0"/>
          <p:cNvSpPr/>
          <p:nvPr/>
        </p:nvSpPr>
        <p:spPr>
          <a:xfrm>
            <a:off x="0" y="1283516"/>
            <a:ext cx="8044249" cy="111209"/>
          </a:xfrm>
          <a:prstGeom prst="roundRect">
            <a:avLst>
              <a:gd fmla="val 16667" name="adj"/>
            </a:avLst>
          </a:prstGeom>
          <a:solidFill>
            <a:srgbClr val="3A6BC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11CD0"/>
              </a:solidFill>
              <a:latin typeface="Calibri"/>
              <a:ea typeface="Calibri"/>
              <a:cs typeface="Calibri"/>
              <a:sym typeface="Calibri"/>
            </a:endParaRPr>
          </a:p>
        </p:txBody>
      </p:sp>
      <p:sp>
        <p:nvSpPr>
          <p:cNvPr id="337" name="Google Shape;337;p20"/>
          <p:cNvSpPr/>
          <p:nvPr/>
        </p:nvSpPr>
        <p:spPr>
          <a:xfrm>
            <a:off x="-1" y="1173892"/>
            <a:ext cx="6339017" cy="109624"/>
          </a:xfrm>
          <a:prstGeom prst="roundRect">
            <a:avLst>
              <a:gd fmla="val 16667" name="adj"/>
            </a:avLst>
          </a:prstGeom>
          <a:solidFill>
            <a:srgbClr val="C0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11CD0"/>
              </a:solidFill>
              <a:latin typeface="Calibri"/>
              <a:ea typeface="Calibri"/>
              <a:cs typeface="Calibri"/>
              <a:sym typeface="Calibri"/>
            </a:endParaRPr>
          </a:p>
        </p:txBody>
      </p:sp>
      <p:sp>
        <p:nvSpPr>
          <p:cNvPr id="338" name="Google Shape;338;p20"/>
          <p:cNvSpPr/>
          <p:nvPr/>
        </p:nvSpPr>
        <p:spPr>
          <a:xfrm rot="-5400000">
            <a:off x="10519722" y="5185720"/>
            <a:ext cx="1729946" cy="1614614"/>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9" name="Google Shape;339;p20"/>
          <p:cNvSpPr/>
          <p:nvPr/>
        </p:nvSpPr>
        <p:spPr>
          <a:xfrm rot="-2791097">
            <a:off x="10208376" y="5965885"/>
            <a:ext cx="2320076" cy="57285"/>
          </a:xfrm>
          <a:prstGeom prst="rect">
            <a:avLst/>
          </a:prstGeom>
          <a:solidFill>
            <a:srgbClr val="2F549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0" name="Google Shape;340;p20"/>
          <p:cNvSpPr txBox="1"/>
          <p:nvPr>
            <p:ph type="title"/>
          </p:nvPr>
        </p:nvSpPr>
        <p:spPr>
          <a:xfrm>
            <a:off x="777789" y="377353"/>
            <a:ext cx="8166100" cy="52228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E75B5"/>
              </a:buClr>
              <a:buSzPct val="100000"/>
              <a:buFont typeface="Calibri"/>
              <a:buNone/>
            </a:pPr>
            <a:r>
              <a:rPr b="1" lang="en-US">
                <a:solidFill>
                  <a:srgbClr val="2E75B5"/>
                </a:solidFill>
              </a:rPr>
              <a:t>Static Variables</a:t>
            </a:r>
            <a:endParaRPr/>
          </a:p>
        </p:txBody>
      </p:sp>
      <p:sp>
        <p:nvSpPr>
          <p:cNvPr id="341" name="Google Shape;341;p20"/>
          <p:cNvSpPr/>
          <p:nvPr/>
        </p:nvSpPr>
        <p:spPr>
          <a:xfrm>
            <a:off x="358065" y="1461187"/>
            <a:ext cx="11833935" cy="532453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Class variables also known as static variables are declared with the static keyword in a class, but outside a method, constructor or a block.</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There would only be one copy of each class variable per class, regardless of how many objects are created from it.</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Static variables are rarely used other than being declared as constants. Constants are variables that are declared as public/private, final, and static. Constant variables never change from their initial value.</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Static variables are stored in the static memory. It is rare to use static variables other than declared final and used as either public or private constants.</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Static variables are created when the program starts and destroyed when the program stops.</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Visibility is similar  to instance variables. However, most static variables are declared public since they must be available for users of the class.</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Default values are same as instance variables. For numbers, the default value is 0; for Booleans, it is false; and for object references, it is null. Values can be assigned during the declaration or within the constructor. Additionally, values can be assigned in special static initializer blocks.</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Static variables can be accessed by calling with the class name </a:t>
            </a:r>
            <a:r>
              <a:rPr i="1" lang="en-US" sz="2000">
                <a:solidFill>
                  <a:schemeClr val="dk1"/>
                </a:solidFill>
                <a:latin typeface="Calibri"/>
                <a:ea typeface="Calibri"/>
                <a:cs typeface="Calibri"/>
                <a:sym typeface="Calibri"/>
              </a:rPr>
              <a:t>Class Name. Variable Name</a:t>
            </a: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When declaring class variables as public static final, then variable names (constants) are all in upper case. If the static variables are not public and final, the naming syntax is the same as instance and local variables.</a:t>
            </a:r>
            <a:endParaRPr sz="20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1"/>
          <p:cNvSpPr/>
          <p:nvPr/>
        </p:nvSpPr>
        <p:spPr>
          <a:xfrm>
            <a:off x="0" y="1283516"/>
            <a:ext cx="8044249" cy="111209"/>
          </a:xfrm>
          <a:prstGeom prst="roundRect">
            <a:avLst>
              <a:gd fmla="val 16667" name="adj"/>
            </a:avLst>
          </a:prstGeom>
          <a:solidFill>
            <a:srgbClr val="3A6BC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11CD0"/>
              </a:solidFill>
              <a:latin typeface="Calibri"/>
              <a:ea typeface="Calibri"/>
              <a:cs typeface="Calibri"/>
              <a:sym typeface="Calibri"/>
            </a:endParaRPr>
          </a:p>
        </p:txBody>
      </p:sp>
      <p:sp>
        <p:nvSpPr>
          <p:cNvPr id="347" name="Google Shape;347;p21"/>
          <p:cNvSpPr/>
          <p:nvPr/>
        </p:nvSpPr>
        <p:spPr>
          <a:xfrm>
            <a:off x="-1" y="1173892"/>
            <a:ext cx="6339017" cy="109624"/>
          </a:xfrm>
          <a:prstGeom prst="roundRect">
            <a:avLst>
              <a:gd fmla="val 16667" name="adj"/>
            </a:avLst>
          </a:prstGeom>
          <a:solidFill>
            <a:srgbClr val="C0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11CD0"/>
              </a:solidFill>
              <a:latin typeface="Calibri"/>
              <a:ea typeface="Calibri"/>
              <a:cs typeface="Calibri"/>
              <a:sym typeface="Calibri"/>
            </a:endParaRPr>
          </a:p>
        </p:txBody>
      </p:sp>
      <p:sp>
        <p:nvSpPr>
          <p:cNvPr id="348" name="Google Shape;348;p21"/>
          <p:cNvSpPr/>
          <p:nvPr/>
        </p:nvSpPr>
        <p:spPr>
          <a:xfrm rot="-5400000">
            <a:off x="10519722" y="5185720"/>
            <a:ext cx="1729946" cy="1614614"/>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9" name="Google Shape;349;p21"/>
          <p:cNvSpPr/>
          <p:nvPr/>
        </p:nvSpPr>
        <p:spPr>
          <a:xfrm rot="-2791097">
            <a:off x="10208376" y="5965885"/>
            <a:ext cx="2320076" cy="57285"/>
          </a:xfrm>
          <a:prstGeom prst="rect">
            <a:avLst/>
          </a:prstGeom>
          <a:solidFill>
            <a:srgbClr val="2F549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0" name="Google Shape;350;p21"/>
          <p:cNvSpPr txBox="1"/>
          <p:nvPr>
            <p:ph type="title"/>
          </p:nvPr>
        </p:nvSpPr>
        <p:spPr>
          <a:xfrm>
            <a:off x="777789" y="377353"/>
            <a:ext cx="8166100" cy="52228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E75B5"/>
              </a:buClr>
              <a:buSzPct val="100000"/>
              <a:buFont typeface="Calibri"/>
              <a:buNone/>
            </a:pPr>
            <a:r>
              <a:rPr b="1" lang="en-US">
                <a:solidFill>
                  <a:srgbClr val="2E75B5"/>
                </a:solidFill>
              </a:rPr>
              <a:t>Declaration and Initialization</a:t>
            </a:r>
            <a:endParaRPr/>
          </a:p>
        </p:txBody>
      </p:sp>
      <p:sp>
        <p:nvSpPr>
          <p:cNvPr id="351" name="Google Shape;351;p21"/>
          <p:cNvSpPr/>
          <p:nvPr/>
        </p:nvSpPr>
        <p:spPr>
          <a:xfrm>
            <a:off x="358065" y="1461187"/>
            <a:ext cx="11833935" cy="378565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Declaration, generally, refers to the introduction of a new name in the program.</a:t>
            </a:r>
            <a:endParaRPr sz="3200">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Initialization refers to the "assignment" of a value, at construction time.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2"/>
          <p:cNvSpPr/>
          <p:nvPr/>
        </p:nvSpPr>
        <p:spPr>
          <a:xfrm>
            <a:off x="0" y="1283516"/>
            <a:ext cx="8044249" cy="111209"/>
          </a:xfrm>
          <a:prstGeom prst="roundRect">
            <a:avLst>
              <a:gd fmla="val 16667" name="adj"/>
            </a:avLst>
          </a:prstGeom>
          <a:solidFill>
            <a:srgbClr val="3A6BC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11CD0"/>
              </a:solidFill>
              <a:latin typeface="Calibri"/>
              <a:ea typeface="Calibri"/>
              <a:cs typeface="Calibri"/>
              <a:sym typeface="Calibri"/>
            </a:endParaRPr>
          </a:p>
        </p:txBody>
      </p:sp>
      <p:sp>
        <p:nvSpPr>
          <p:cNvPr id="357" name="Google Shape;357;p22"/>
          <p:cNvSpPr/>
          <p:nvPr/>
        </p:nvSpPr>
        <p:spPr>
          <a:xfrm>
            <a:off x="-1" y="1173892"/>
            <a:ext cx="6339017" cy="109624"/>
          </a:xfrm>
          <a:prstGeom prst="roundRect">
            <a:avLst>
              <a:gd fmla="val 16667" name="adj"/>
            </a:avLst>
          </a:prstGeom>
          <a:solidFill>
            <a:srgbClr val="C0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11CD0"/>
              </a:solidFill>
              <a:latin typeface="Calibri"/>
              <a:ea typeface="Calibri"/>
              <a:cs typeface="Calibri"/>
              <a:sym typeface="Calibri"/>
            </a:endParaRPr>
          </a:p>
        </p:txBody>
      </p:sp>
      <p:sp>
        <p:nvSpPr>
          <p:cNvPr id="358" name="Google Shape;358;p22"/>
          <p:cNvSpPr/>
          <p:nvPr/>
        </p:nvSpPr>
        <p:spPr>
          <a:xfrm rot="-5400000">
            <a:off x="10519722" y="5185720"/>
            <a:ext cx="1729946" cy="1614614"/>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9" name="Google Shape;359;p22"/>
          <p:cNvSpPr/>
          <p:nvPr/>
        </p:nvSpPr>
        <p:spPr>
          <a:xfrm rot="-2791097">
            <a:off x="10208376" y="5965885"/>
            <a:ext cx="2320076" cy="57285"/>
          </a:xfrm>
          <a:prstGeom prst="rect">
            <a:avLst/>
          </a:prstGeom>
          <a:solidFill>
            <a:srgbClr val="2F549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0" name="Google Shape;360;p22"/>
          <p:cNvSpPr txBox="1"/>
          <p:nvPr>
            <p:ph type="title"/>
          </p:nvPr>
        </p:nvSpPr>
        <p:spPr>
          <a:xfrm>
            <a:off x="777789" y="377353"/>
            <a:ext cx="8166100" cy="52228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E75B5"/>
              </a:buClr>
              <a:buSzPct val="100000"/>
              <a:buFont typeface="Calibri"/>
              <a:buNone/>
            </a:pPr>
            <a:r>
              <a:rPr b="1" lang="en-US">
                <a:solidFill>
                  <a:srgbClr val="2E75B5"/>
                </a:solidFill>
              </a:rPr>
              <a:t>Declaration and Initialization</a:t>
            </a:r>
            <a:endParaRPr/>
          </a:p>
        </p:txBody>
      </p:sp>
      <p:sp>
        <p:nvSpPr>
          <p:cNvPr id="361" name="Google Shape;361;p22"/>
          <p:cNvSpPr/>
          <p:nvPr/>
        </p:nvSpPr>
        <p:spPr>
          <a:xfrm>
            <a:off x="358065" y="1461187"/>
            <a:ext cx="11833935" cy="378565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int a, b, c; // Declares three ints, a, b, and c. </a:t>
            </a:r>
            <a:endParaRPr/>
          </a:p>
          <a:p>
            <a:pPr indent="-342900" lvl="0" marL="342900" marR="0" rtl="0" algn="l">
              <a:lnSpc>
                <a:spcPct val="150000"/>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int a = 10, b = 10; // Example of initialization </a:t>
            </a:r>
            <a:endParaRPr/>
          </a:p>
          <a:p>
            <a:pPr indent="-342900" lvl="0" marL="342900" marR="0" rtl="0" algn="l">
              <a:lnSpc>
                <a:spcPct val="150000"/>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byte B = 22; // initializes a byte type variable B. </a:t>
            </a:r>
            <a:endParaRPr/>
          </a:p>
          <a:p>
            <a:pPr indent="-342900" lvl="0" marL="342900" marR="0" rtl="0" algn="l">
              <a:lnSpc>
                <a:spcPct val="150000"/>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double pi = 3.14159; // declares and assigns a value of PI. </a:t>
            </a:r>
            <a:endParaRPr/>
          </a:p>
          <a:p>
            <a:pPr indent="-342900" lvl="0" marL="342900" marR="0" rtl="0" algn="l">
              <a:lnSpc>
                <a:spcPct val="150000"/>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char a = 'a'; // the char variable a iis initialized with value 'a'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p:nvPr/>
        </p:nvSpPr>
        <p:spPr>
          <a:xfrm>
            <a:off x="0" y="1283516"/>
            <a:ext cx="8044249" cy="111209"/>
          </a:xfrm>
          <a:prstGeom prst="roundRect">
            <a:avLst>
              <a:gd fmla="val 16667" name="adj"/>
            </a:avLst>
          </a:prstGeom>
          <a:solidFill>
            <a:srgbClr val="3A6BC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11CD0"/>
              </a:solidFill>
              <a:latin typeface="Calibri"/>
              <a:ea typeface="Calibri"/>
              <a:cs typeface="Calibri"/>
              <a:sym typeface="Calibri"/>
            </a:endParaRPr>
          </a:p>
        </p:txBody>
      </p:sp>
      <p:sp>
        <p:nvSpPr>
          <p:cNvPr id="104" name="Google Shape;104;p3"/>
          <p:cNvSpPr/>
          <p:nvPr/>
        </p:nvSpPr>
        <p:spPr>
          <a:xfrm>
            <a:off x="-1" y="1173892"/>
            <a:ext cx="6339017" cy="109624"/>
          </a:xfrm>
          <a:prstGeom prst="roundRect">
            <a:avLst>
              <a:gd fmla="val 16667" name="adj"/>
            </a:avLst>
          </a:prstGeom>
          <a:solidFill>
            <a:srgbClr val="C0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11CD0"/>
              </a:solidFill>
              <a:latin typeface="Calibri"/>
              <a:ea typeface="Calibri"/>
              <a:cs typeface="Calibri"/>
              <a:sym typeface="Calibri"/>
            </a:endParaRPr>
          </a:p>
        </p:txBody>
      </p:sp>
      <p:sp>
        <p:nvSpPr>
          <p:cNvPr id="105" name="Google Shape;105;p3"/>
          <p:cNvSpPr/>
          <p:nvPr/>
        </p:nvSpPr>
        <p:spPr>
          <a:xfrm rot="-5400000">
            <a:off x="10519722" y="5185720"/>
            <a:ext cx="1729946" cy="1614614"/>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6" name="Google Shape;106;p3"/>
          <p:cNvSpPr/>
          <p:nvPr/>
        </p:nvSpPr>
        <p:spPr>
          <a:xfrm rot="-2791097">
            <a:off x="10208376" y="5965885"/>
            <a:ext cx="2320076" cy="57285"/>
          </a:xfrm>
          <a:prstGeom prst="rect">
            <a:avLst/>
          </a:prstGeom>
          <a:solidFill>
            <a:srgbClr val="2F549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7" name="Google Shape;107;p3"/>
          <p:cNvSpPr txBox="1"/>
          <p:nvPr>
            <p:ph type="title"/>
          </p:nvPr>
        </p:nvSpPr>
        <p:spPr>
          <a:xfrm>
            <a:off x="777789" y="377353"/>
            <a:ext cx="8166100" cy="52228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E75B5"/>
              </a:buClr>
              <a:buSzPct val="100000"/>
              <a:buFont typeface="Calibri"/>
              <a:buNone/>
            </a:pPr>
            <a:r>
              <a:rPr b="1" lang="en-US">
                <a:solidFill>
                  <a:srgbClr val="2E75B5"/>
                </a:solidFill>
              </a:rPr>
              <a:t>Class &amp; Objects</a:t>
            </a:r>
            <a:endParaRPr>
              <a:solidFill>
                <a:srgbClr val="2E75B5"/>
              </a:solidFill>
            </a:endParaRPr>
          </a:p>
        </p:txBody>
      </p:sp>
      <p:sp>
        <p:nvSpPr>
          <p:cNvPr id="108" name="Google Shape;108;p3"/>
          <p:cNvSpPr/>
          <p:nvPr/>
        </p:nvSpPr>
        <p:spPr>
          <a:xfrm>
            <a:off x="311324" y="1667392"/>
            <a:ext cx="11187569" cy="3539430"/>
          </a:xfrm>
          <a:prstGeom prst="rect">
            <a:avLst/>
          </a:prstGeom>
          <a:noFill/>
          <a:ln>
            <a:noFill/>
          </a:ln>
        </p:spPr>
        <p:txBody>
          <a:bodyPr anchorCtr="0" anchor="t" bIns="45700" lIns="91425" spcFirstLastPara="1" rIns="91425" wrap="square" tIns="45700">
            <a:spAutoFit/>
          </a:bodyPr>
          <a:lstStyle/>
          <a:p>
            <a:pPr indent="-342900" lvl="0" marL="457200" rtl="0" algn="l">
              <a:lnSpc>
                <a:spcPct val="90000"/>
              </a:lnSpc>
              <a:spcBef>
                <a:spcPts val="1000"/>
              </a:spcBef>
              <a:spcAft>
                <a:spcPts val="0"/>
              </a:spcAft>
              <a:buClr>
                <a:schemeClr val="dk1"/>
              </a:buClr>
              <a:buSzPts val="1800"/>
              <a:buChar char="•"/>
            </a:pPr>
            <a:r>
              <a:rPr lang="en-US" sz="2800">
                <a:solidFill>
                  <a:schemeClr val="dk1"/>
                </a:solidFill>
                <a:latin typeface="Calibri"/>
                <a:ea typeface="Calibri"/>
                <a:cs typeface="Calibri"/>
                <a:sym typeface="Calibri"/>
              </a:rPr>
              <a:t>Template of methods and variables associated with an object</a:t>
            </a:r>
            <a:endParaRPr sz="2800">
              <a:solidFill>
                <a:schemeClr val="dk1"/>
              </a:solidFill>
              <a:latin typeface="Calibri"/>
              <a:ea typeface="Calibri"/>
              <a:cs typeface="Calibri"/>
              <a:sym typeface="Calibri"/>
            </a:endParaRPr>
          </a:p>
          <a:p>
            <a:pPr indent="-342900" lvl="0" marL="457200" rtl="0" algn="l">
              <a:lnSpc>
                <a:spcPct val="90000"/>
              </a:lnSpc>
              <a:spcBef>
                <a:spcPts val="0"/>
              </a:spcBef>
              <a:spcAft>
                <a:spcPts val="0"/>
              </a:spcAft>
              <a:buClr>
                <a:schemeClr val="dk1"/>
              </a:buClr>
              <a:buSzPts val="1800"/>
              <a:buChar char="•"/>
            </a:pPr>
            <a:r>
              <a:rPr lang="en-US" sz="2800">
                <a:solidFill>
                  <a:schemeClr val="dk1"/>
                </a:solidFill>
                <a:latin typeface="Calibri"/>
                <a:ea typeface="Calibri"/>
                <a:cs typeface="Calibri"/>
                <a:sym typeface="Calibri"/>
              </a:rPr>
              <a:t>Class - describes the behaviour/state that object supports</a:t>
            </a:r>
            <a:endParaRPr sz="2800">
              <a:solidFill>
                <a:schemeClr val="dk1"/>
              </a:solidFill>
              <a:latin typeface="Calibri"/>
              <a:ea typeface="Calibri"/>
              <a:cs typeface="Calibri"/>
              <a:sym typeface="Calibri"/>
            </a:endParaRPr>
          </a:p>
          <a:p>
            <a:pPr indent="-342900" lvl="0" marL="457200" rtl="0" algn="l">
              <a:lnSpc>
                <a:spcPct val="90000"/>
              </a:lnSpc>
              <a:spcBef>
                <a:spcPts val="0"/>
              </a:spcBef>
              <a:spcAft>
                <a:spcPts val="0"/>
              </a:spcAft>
              <a:buClr>
                <a:schemeClr val="dk1"/>
              </a:buClr>
              <a:buSzPts val="1800"/>
              <a:buChar char="•"/>
            </a:pPr>
            <a:r>
              <a:rPr lang="en-US" sz="2800">
                <a:solidFill>
                  <a:schemeClr val="dk1"/>
                </a:solidFill>
                <a:latin typeface="Calibri"/>
                <a:ea typeface="Calibri"/>
                <a:cs typeface="Calibri"/>
                <a:sym typeface="Calibri"/>
              </a:rPr>
              <a:t>Object - an instance of a class</a:t>
            </a:r>
            <a:endParaRPr sz="2800">
              <a:solidFill>
                <a:schemeClr val="dk1"/>
              </a:solidFill>
              <a:latin typeface="Calibri"/>
              <a:ea typeface="Calibri"/>
              <a:cs typeface="Calibri"/>
              <a:sym typeface="Calibri"/>
            </a:endParaRPr>
          </a:p>
          <a:p>
            <a:pPr indent="-342900" lvl="0" marL="457200" rtl="0" algn="l">
              <a:lnSpc>
                <a:spcPct val="90000"/>
              </a:lnSpc>
              <a:spcBef>
                <a:spcPts val="0"/>
              </a:spcBef>
              <a:spcAft>
                <a:spcPts val="0"/>
              </a:spcAft>
              <a:buClr>
                <a:schemeClr val="dk1"/>
              </a:buClr>
              <a:buSzPts val="1800"/>
              <a:buChar char="•"/>
            </a:pPr>
            <a:r>
              <a:rPr lang="en-US" sz="2800">
                <a:solidFill>
                  <a:schemeClr val="dk1"/>
                </a:solidFill>
                <a:latin typeface="Calibri"/>
                <a:ea typeface="Calibri"/>
                <a:cs typeface="Calibri"/>
                <a:sym typeface="Calibri"/>
              </a:rPr>
              <a:t>Object - real world entity with an implementation of the class</a:t>
            </a:r>
            <a:endParaRPr sz="2800">
              <a:solidFill>
                <a:schemeClr val="dk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33a6a2f2b5_0_49"/>
          <p:cNvSpPr/>
          <p:nvPr/>
        </p:nvSpPr>
        <p:spPr>
          <a:xfrm>
            <a:off x="0" y="1283516"/>
            <a:ext cx="8044200" cy="111300"/>
          </a:xfrm>
          <a:prstGeom prst="roundRect">
            <a:avLst>
              <a:gd fmla="val 16667" name="adj"/>
            </a:avLst>
          </a:prstGeom>
          <a:solidFill>
            <a:srgbClr val="3A6BC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11CD0"/>
              </a:solidFill>
              <a:latin typeface="Calibri"/>
              <a:ea typeface="Calibri"/>
              <a:cs typeface="Calibri"/>
              <a:sym typeface="Calibri"/>
            </a:endParaRPr>
          </a:p>
        </p:txBody>
      </p:sp>
      <p:sp>
        <p:nvSpPr>
          <p:cNvPr id="114" name="Google Shape;114;g133a6a2f2b5_0_49"/>
          <p:cNvSpPr/>
          <p:nvPr/>
        </p:nvSpPr>
        <p:spPr>
          <a:xfrm>
            <a:off x="-1" y="1173892"/>
            <a:ext cx="6339000" cy="109500"/>
          </a:xfrm>
          <a:prstGeom prst="roundRect">
            <a:avLst>
              <a:gd fmla="val 16667" name="adj"/>
            </a:avLst>
          </a:prstGeom>
          <a:solidFill>
            <a:srgbClr val="C0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11CD0"/>
              </a:solidFill>
              <a:latin typeface="Calibri"/>
              <a:ea typeface="Calibri"/>
              <a:cs typeface="Calibri"/>
              <a:sym typeface="Calibri"/>
            </a:endParaRPr>
          </a:p>
        </p:txBody>
      </p:sp>
      <p:sp>
        <p:nvSpPr>
          <p:cNvPr id="115" name="Google Shape;115;g133a6a2f2b5_0_49"/>
          <p:cNvSpPr/>
          <p:nvPr/>
        </p:nvSpPr>
        <p:spPr>
          <a:xfrm rot="-5400000">
            <a:off x="10519788" y="5185800"/>
            <a:ext cx="1729800" cy="1614600"/>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6" name="Google Shape;116;g133a6a2f2b5_0_49"/>
          <p:cNvSpPr/>
          <p:nvPr/>
        </p:nvSpPr>
        <p:spPr>
          <a:xfrm rot="-2790851">
            <a:off x="10208507" y="5965884"/>
            <a:ext cx="2320050" cy="57301"/>
          </a:xfrm>
          <a:prstGeom prst="rect">
            <a:avLst/>
          </a:prstGeom>
          <a:solidFill>
            <a:srgbClr val="2F549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7" name="Google Shape;117;g133a6a2f2b5_0_49"/>
          <p:cNvSpPr txBox="1"/>
          <p:nvPr>
            <p:ph type="title"/>
          </p:nvPr>
        </p:nvSpPr>
        <p:spPr>
          <a:xfrm>
            <a:off x="777789" y="377353"/>
            <a:ext cx="8166000" cy="522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E75B5"/>
              </a:buClr>
              <a:buSzPct val="100000"/>
              <a:buFont typeface="Calibri"/>
              <a:buNone/>
            </a:pPr>
            <a:r>
              <a:rPr b="1" lang="en-US">
                <a:solidFill>
                  <a:srgbClr val="2E75B5"/>
                </a:solidFill>
              </a:rPr>
              <a:t>Class Naming Convention</a:t>
            </a:r>
            <a:endParaRPr>
              <a:solidFill>
                <a:srgbClr val="2E75B5"/>
              </a:solidFill>
            </a:endParaRPr>
          </a:p>
        </p:txBody>
      </p:sp>
      <p:sp>
        <p:nvSpPr>
          <p:cNvPr id="118" name="Google Shape;118;g133a6a2f2b5_0_49"/>
          <p:cNvSpPr/>
          <p:nvPr/>
        </p:nvSpPr>
        <p:spPr>
          <a:xfrm>
            <a:off x="311324" y="1667392"/>
            <a:ext cx="11187600" cy="35394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Names should be in CamelCase</a:t>
            </a:r>
            <a:endParaRPr sz="2800">
              <a:solidFill>
                <a:schemeClr val="dk1"/>
              </a:solidFill>
              <a:latin typeface="Calibri"/>
              <a:ea typeface="Calibri"/>
              <a:cs typeface="Calibri"/>
              <a:sym typeface="Calibri"/>
            </a:endParaRPr>
          </a:p>
          <a:p>
            <a:pPr indent="-406400" lvl="0" marL="4572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Should use nouns because it represents real world objects</a:t>
            </a:r>
            <a:endParaRPr sz="2800">
              <a:solidFill>
                <a:schemeClr val="dk1"/>
              </a:solidFill>
              <a:latin typeface="Calibri"/>
              <a:ea typeface="Calibri"/>
              <a:cs typeface="Calibri"/>
              <a:sym typeface="Calibri"/>
            </a:endParaRPr>
          </a:p>
          <a:p>
            <a:pPr indent="-406400" lvl="0" marL="4572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Example</a:t>
            </a:r>
            <a:endParaRPr sz="2800">
              <a:solidFill>
                <a:schemeClr val="dk1"/>
              </a:solidFill>
              <a:latin typeface="Calibri"/>
              <a:ea typeface="Calibri"/>
              <a:cs typeface="Calibri"/>
              <a:sym typeface="Calibri"/>
            </a:endParaRPr>
          </a:p>
          <a:p>
            <a:pPr indent="-406400" lvl="1" marL="9144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Student</a:t>
            </a:r>
            <a:endParaRPr sz="2800">
              <a:solidFill>
                <a:schemeClr val="dk1"/>
              </a:solidFill>
              <a:latin typeface="Calibri"/>
              <a:ea typeface="Calibri"/>
              <a:cs typeface="Calibri"/>
              <a:sym typeface="Calibri"/>
            </a:endParaRPr>
          </a:p>
          <a:p>
            <a:pPr indent="-406400" lvl="1" marL="9144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Teacher</a:t>
            </a:r>
            <a:endParaRPr sz="2800">
              <a:solidFill>
                <a:schemeClr val="dk1"/>
              </a:solidFill>
              <a:latin typeface="Calibri"/>
              <a:ea typeface="Calibri"/>
              <a:cs typeface="Calibri"/>
              <a:sym typeface="Calibri"/>
            </a:endParaRPr>
          </a:p>
          <a:p>
            <a:pPr indent="-406400" lvl="1" marL="9144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TeacherDepartment</a:t>
            </a:r>
            <a:endParaRPr sz="2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133a6a2f2b5_0_74"/>
          <p:cNvSpPr/>
          <p:nvPr/>
        </p:nvSpPr>
        <p:spPr>
          <a:xfrm>
            <a:off x="0" y="1283516"/>
            <a:ext cx="8044200" cy="111300"/>
          </a:xfrm>
          <a:prstGeom prst="roundRect">
            <a:avLst>
              <a:gd fmla="val 16667" name="adj"/>
            </a:avLst>
          </a:prstGeom>
          <a:solidFill>
            <a:srgbClr val="3A6BC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11CD0"/>
              </a:solidFill>
              <a:latin typeface="Calibri"/>
              <a:ea typeface="Calibri"/>
              <a:cs typeface="Calibri"/>
              <a:sym typeface="Calibri"/>
            </a:endParaRPr>
          </a:p>
        </p:txBody>
      </p:sp>
      <p:sp>
        <p:nvSpPr>
          <p:cNvPr id="124" name="Google Shape;124;g133a6a2f2b5_0_74"/>
          <p:cNvSpPr/>
          <p:nvPr/>
        </p:nvSpPr>
        <p:spPr>
          <a:xfrm>
            <a:off x="-1" y="1173892"/>
            <a:ext cx="6339000" cy="109500"/>
          </a:xfrm>
          <a:prstGeom prst="roundRect">
            <a:avLst>
              <a:gd fmla="val 16667" name="adj"/>
            </a:avLst>
          </a:prstGeom>
          <a:solidFill>
            <a:srgbClr val="C0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11CD0"/>
              </a:solidFill>
              <a:latin typeface="Calibri"/>
              <a:ea typeface="Calibri"/>
              <a:cs typeface="Calibri"/>
              <a:sym typeface="Calibri"/>
            </a:endParaRPr>
          </a:p>
        </p:txBody>
      </p:sp>
      <p:sp>
        <p:nvSpPr>
          <p:cNvPr id="125" name="Google Shape;125;g133a6a2f2b5_0_74"/>
          <p:cNvSpPr/>
          <p:nvPr/>
        </p:nvSpPr>
        <p:spPr>
          <a:xfrm rot="-5400000">
            <a:off x="10519788" y="5185800"/>
            <a:ext cx="1729800" cy="1614600"/>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6" name="Google Shape;126;g133a6a2f2b5_0_74"/>
          <p:cNvSpPr/>
          <p:nvPr/>
        </p:nvSpPr>
        <p:spPr>
          <a:xfrm rot="-2790851">
            <a:off x="10208507" y="5965884"/>
            <a:ext cx="2320050" cy="57301"/>
          </a:xfrm>
          <a:prstGeom prst="rect">
            <a:avLst/>
          </a:prstGeom>
          <a:solidFill>
            <a:srgbClr val="2F549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7" name="Google Shape;127;g133a6a2f2b5_0_74"/>
          <p:cNvSpPr txBox="1"/>
          <p:nvPr>
            <p:ph type="title"/>
          </p:nvPr>
        </p:nvSpPr>
        <p:spPr>
          <a:xfrm>
            <a:off x="777789" y="377353"/>
            <a:ext cx="8166000" cy="522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E75B5"/>
              </a:buClr>
              <a:buSzPct val="100000"/>
              <a:buFont typeface="Calibri"/>
              <a:buNone/>
            </a:pPr>
            <a:r>
              <a:rPr b="1" lang="en-US">
                <a:solidFill>
                  <a:srgbClr val="2E75B5"/>
                </a:solidFill>
              </a:rPr>
              <a:t>Methods</a:t>
            </a:r>
            <a:endParaRPr>
              <a:solidFill>
                <a:srgbClr val="2E75B5"/>
              </a:solidFill>
            </a:endParaRPr>
          </a:p>
        </p:txBody>
      </p:sp>
      <p:sp>
        <p:nvSpPr>
          <p:cNvPr id="128" name="Google Shape;128;g133a6a2f2b5_0_74"/>
          <p:cNvSpPr/>
          <p:nvPr/>
        </p:nvSpPr>
        <p:spPr>
          <a:xfrm>
            <a:off x="311325" y="1667402"/>
            <a:ext cx="11187600" cy="45618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Block of code which consists of business logic</a:t>
            </a:r>
            <a:endParaRPr sz="2800">
              <a:solidFill>
                <a:schemeClr val="dk1"/>
              </a:solidFill>
              <a:latin typeface="Calibri"/>
              <a:ea typeface="Calibri"/>
              <a:cs typeface="Calibri"/>
              <a:sym typeface="Calibri"/>
            </a:endParaRPr>
          </a:p>
          <a:p>
            <a:pPr indent="-406400" lvl="0" marL="4572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It gets executed or runs whenever it is called</a:t>
            </a:r>
            <a:endParaRPr sz="2800">
              <a:solidFill>
                <a:schemeClr val="dk1"/>
              </a:solidFill>
              <a:latin typeface="Calibri"/>
              <a:ea typeface="Calibri"/>
              <a:cs typeface="Calibri"/>
              <a:sym typeface="Calibri"/>
            </a:endParaRPr>
          </a:p>
          <a:p>
            <a:pPr indent="-406400" lvl="0" marL="4572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Important ?</a:t>
            </a:r>
            <a:endParaRPr sz="2800">
              <a:solidFill>
                <a:schemeClr val="dk1"/>
              </a:solidFill>
              <a:latin typeface="Calibri"/>
              <a:ea typeface="Calibri"/>
              <a:cs typeface="Calibri"/>
              <a:sym typeface="Calibri"/>
            </a:endParaRPr>
          </a:p>
          <a:p>
            <a:pPr indent="-406400" lvl="1" marL="9144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Reusability</a:t>
            </a:r>
            <a:endParaRPr sz="2800">
              <a:solidFill>
                <a:schemeClr val="dk1"/>
              </a:solidFill>
              <a:latin typeface="Calibri"/>
              <a:ea typeface="Calibri"/>
              <a:cs typeface="Calibri"/>
              <a:sym typeface="Calibri"/>
            </a:endParaRPr>
          </a:p>
          <a:p>
            <a:pPr indent="-406400" lvl="1" marL="9144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Better understanding flow</a:t>
            </a:r>
            <a:endParaRPr sz="2800">
              <a:solidFill>
                <a:schemeClr val="dk1"/>
              </a:solidFill>
              <a:latin typeface="Calibri"/>
              <a:ea typeface="Calibri"/>
              <a:cs typeface="Calibri"/>
              <a:sym typeface="Calibri"/>
            </a:endParaRPr>
          </a:p>
          <a:p>
            <a:pPr indent="-406400" lvl="0" marL="4572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To be discussed later</a:t>
            </a:r>
            <a:endParaRPr sz="2800">
              <a:solidFill>
                <a:schemeClr val="dk1"/>
              </a:solidFill>
              <a:latin typeface="Calibri"/>
              <a:ea typeface="Calibri"/>
              <a:cs typeface="Calibri"/>
              <a:sym typeface="Calibri"/>
            </a:endParaRPr>
          </a:p>
          <a:p>
            <a:pPr indent="-406400" lvl="0" marL="4572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Parameters </a:t>
            </a:r>
            <a:endParaRPr sz="2800">
              <a:solidFill>
                <a:schemeClr val="dk1"/>
              </a:solidFill>
              <a:latin typeface="Calibri"/>
              <a:ea typeface="Calibri"/>
              <a:cs typeface="Calibri"/>
              <a:sym typeface="Calibri"/>
            </a:endParaRPr>
          </a:p>
          <a:p>
            <a:pPr indent="-406400" lvl="1" marL="9144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Variables inside the method</a:t>
            </a:r>
            <a:endParaRPr sz="2800">
              <a:solidFill>
                <a:schemeClr val="dk1"/>
              </a:solidFill>
              <a:latin typeface="Calibri"/>
              <a:ea typeface="Calibri"/>
              <a:cs typeface="Calibri"/>
              <a:sym typeface="Calibri"/>
            </a:endParaRPr>
          </a:p>
          <a:p>
            <a:pPr indent="-406400" lvl="0" marL="4572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Arguments</a:t>
            </a:r>
            <a:endParaRPr sz="2800">
              <a:solidFill>
                <a:schemeClr val="dk1"/>
              </a:solidFill>
              <a:latin typeface="Calibri"/>
              <a:ea typeface="Calibri"/>
              <a:cs typeface="Calibri"/>
              <a:sym typeface="Calibri"/>
            </a:endParaRPr>
          </a:p>
          <a:p>
            <a:pPr indent="-406400" lvl="1" marL="9144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Values passing to the method </a:t>
            </a:r>
            <a:r>
              <a:rPr lang="en-US" sz="2800">
                <a:solidFill>
                  <a:schemeClr val="dk1"/>
                </a:solidFill>
                <a:latin typeface="Calibri"/>
                <a:ea typeface="Calibri"/>
                <a:cs typeface="Calibri"/>
                <a:sym typeface="Calibri"/>
              </a:rPr>
              <a:t>parameter</a:t>
            </a:r>
            <a:r>
              <a:rPr lang="en-US" sz="2800">
                <a:solidFill>
                  <a:schemeClr val="dk1"/>
                </a:solidFill>
                <a:latin typeface="Calibri"/>
                <a:ea typeface="Calibri"/>
                <a:cs typeface="Calibri"/>
                <a:sym typeface="Calibri"/>
              </a:rPr>
              <a:t> is the argument</a:t>
            </a:r>
            <a:endParaRPr sz="2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133a6a2f2b5_0_93"/>
          <p:cNvSpPr/>
          <p:nvPr/>
        </p:nvSpPr>
        <p:spPr>
          <a:xfrm>
            <a:off x="0" y="1283516"/>
            <a:ext cx="8044200" cy="111300"/>
          </a:xfrm>
          <a:prstGeom prst="roundRect">
            <a:avLst>
              <a:gd fmla="val 16667" name="adj"/>
            </a:avLst>
          </a:prstGeom>
          <a:solidFill>
            <a:srgbClr val="3A6BC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11CD0"/>
              </a:solidFill>
              <a:latin typeface="Calibri"/>
              <a:ea typeface="Calibri"/>
              <a:cs typeface="Calibri"/>
              <a:sym typeface="Calibri"/>
            </a:endParaRPr>
          </a:p>
        </p:txBody>
      </p:sp>
      <p:sp>
        <p:nvSpPr>
          <p:cNvPr id="134" name="Google Shape;134;g133a6a2f2b5_0_93"/>
          <p:cNvSpPr/>
          <p:nvPr/>
        </p:nvSpPr>
        <p:spPr>
          <a:xfrm>
            <a:off x="-1" y="1173892"/>
            <a:ext cx="6339000" cy="109500"/>
          </a:xfrm>
          <a:prstGeom prst="roundRect">
            <a:avLst>
              <a:gd fmla="val 16667" name="adj"/>
            </a:avLst>
          </a:prstGeom>
          <a:solidFill>
            <a:srgbClr val="C0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11CD0"/>
              </a:solidFill>
              <a:latin typeface="Calibri"/>
              <a:ea typeface="Calibri"/>
              <a:cs typeface="Calibri"/>
              <a:sym typeface="Calibri"/>
            </a:endParaRPr>
          </a:p>
        </p:txBody>
      </p:sp>
      <p:sp>
        <p:nvSpPr>
          <p:cNvPr id="135" name="Google Shape;135;g133a6a2f2b5_0_93"/>
          <p:cNvSpPr/>
          <p:nvPr/>
        </p:nvSpPr>
        <p:spPr>
          <a:xfrm rot="-5400000">
            <a:off x="10519788" y="5185800"/>
            <a:ext cx="1729800" cy="1614600"/>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6" name="Google Shape;136;g133a6a2f2b5_0_93"/>
          <p:cNvSpPr/>
          <p:nvPr/>
        </p:nvSpPr>
        <p:spPr>
          <a:xfrm rot="-2790851">
            <a:off x="10208507" y="5965884"/>
            <a:ext cx="2320050" cy="57301"/>
          </a:xfrm>
          <a:prstGeom prst="rect">
            <a:avLst/>
          </a:prstGeom>
          <a:solidFill>
            <a:srgbClr val="2F549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7" name="Google Shape;137;g133a6a2f2b5_0_93"/>
          <p:cNvSpPr txBox="1"/>
          <p:nvPr>
            <p:ph type="title"/>
          </p:nvPr>
        </p:nvSpPr>
        <p:spPr>
          <a:xfrm>
            <a:off x="777789" y="377353"/>
            <a:ext cx="8166000" cy="522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E75B5"/>
              </a:buClr>
              <a:buSzPct val="100000"/>
              <a:buFont typeface="Calibri"/>
              <a:buNone/>
            </a:pPr>
            <a:r>
              <a:rPr b="1" lang="en-US">
                <a:solidFill>
                  <a:srgbClr val="2E75B5"/>
                </a:solidFill>
              </a:rPr>
              <a:t>Method Naming Convention</a:t>
            </a:r>
            <a:endParaRPr>
              <a:solidFill>
                <a:srgbClr val="2E75B5"/>
              </a:solidFill>
            </a:endParaRPr>
          </a:p>
        </p:txBody>
      </p:sp>
      <p:sp>
        <p:nvSpPr>
          <p:cNvPr id="138" name="Google Shape;138;g133a6a2f2b5_0_93"/>
          <p:cNvSpPr/>
          <p:nvPr/>
        </p:nvSpPr>
        <p:spPr>
          <a:xfrm>
            <a:off x="311325" y="1667402"/>
            <a:ext cx="11187600" cy="45618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Should be verbs </a:t>
            </a:r>
            <a:endParaRPr sz="2800">
              <a:solidFill>
                <a:schemeClr val="dk1"/>
              </a:solidFill>
              <a:latin typeface="Calibri"/>
              <a:ea typeface="Calibri"/>
              <a:cs typeface="Calibri"/>
              <a:sym typeface="Calibri"/>
            </a:endParaRPr>
          </a:p>
          <a:p>
            <a:pPr indent="-406400" lvl="0" marL="4572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First letter will of the name is in lowercase and each new word begins with a capital letter (Camel Case)</a:t>
            </a:r>
            <a:endParaRPr sz="2800">
              <a:solidFill>
                <a:schemeClr val="dk1"/>
              </a:solidFill>
              <a:latin typeface="Calibri"/>
              <a:ea typeface="Calibri"/>
              <a:cs typeface="Calibri"/>
              <a:sym typeface="Calibri"/>
            </a:endParaRPr>
          </a:p>
          <a:p>
            <a:pPr indent="-406400" lvl="0" marL="4572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Also called Mixed Case Convention</a:t>
            </a:r>
            <a:endParaRPr sz="2800">
              <a:solidFill>
                <a:schemeClr val="dk1"/>
              </a:solidFill>
              <a:latin typeface="Calibri"/>
              <a:ea typeface="Calibri"/>
              <a:cs typeface="Calibri"/>
              <a:sym typeface="Calibri"/>
            </a:endParaRPr>
          </a:p>
          <a:p>
            <a:pPr indent="-406400" lvl="0" marL="4572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Example</a:t>
            </a:r>
            <a:endParaRPr sz="2800">
              <a:solidFill>
                <a:schemeClr val="dk1"/>
              </a:solidFill>
              <a:latin typeface="Calibri"/>
              <a:ea typeface="Calibri"/>
              <a:cs typeface="Calibri"/>
              <a:sym typeface="Calibri"/>
            </a:endParaRPr>
          </a:p>
          <a:p>
            <a:pPr indent="-406400" lvl="1" marL="9144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addSalary()</a:t>
            </a:r>
            <a:endParaRPr sz="2800">
              <a:solidFill>
                <a:schemeClr val="dk1"/>
              </a:solidFill>
              <a:latin typeface="Calibri"/>
              <a:ea typeface="Calibri"/>
              <a:cs typeface="Calibri"/>
              <a:sym typeface="Calibri"/>
            </a:endParaRPr>
          </a:p>
          <a:p>
            <a:pPr indent="-406400" lvl="1" marL="9144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getName()</a:t>
            </a:r>
            <a:endParaRPr sz="2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3373bcd4bc_0_5"/>
          <p:cNvSpPr/>
          <p:nvPr/>
        </p:nvSpPr>
        <p:spPr>
          <a:xfrm>
            <a:off x="0" y="1283516"/>
            <a:ext cx="8044200" cy="111300"/>
          </a:xfrm>
          <a:prstGeom prst="roundRect">
            <a:avLst>
              <a:gd fmla="val 16667" name="adj"/>
            </a:avLst>
          </a:prstGeom>
          <a:solidFill>
            <a:srgbClr val="3A6BC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11CD0"/>
              </a:solidFill>
              <a:latin typeface="Calibri"/>
              <a:ea typeface="Calibri"/>
              <a:cs typeface="Calibri"/>
              <a:sym typeface="Calibri"/>
            </a:endParaRPr>
          </a:p>
        </p:txBody>
      </p:sp>
      <p:sp>
        <p:nvSpPr>
          <p:cNvPr id="144" name="Google Shape;144;g13373bcd4bc_0_5"/>
          <p:cNvSpPr/>
          <p:nvPr/>
        </p:nvSpPr>
        <p:spPr>
          <a:xfrm>
            <a:off x="-1" y="1173892"/>
            <a:ext cx="6339000" cy="109500"/>
          </a:xfrm>
          <a:prstGeom prst="roundRect">
            <a:avLst>
              <a:gd fmla="val 16667" name="adj"/>
            </a:avLst>
          </a:prstGeom>
          <a:solidFill>
            <a:srgbClr val="C0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11CD0"/>
              </a:solidFill>
              <a:latin typeface="Calibri"/>
              <a:ea typeface="Calibri"/>
              <a:cs typeface="Calibri"/>
              <a:sym typeface="Calibri"/>
            </a:endParaRPr>
          </a:p>
        </p:txBody>
      </p:sp>
      <p:sp>
        <p:nvSpPr>
          <p:cNvPr id="145" name="Google Shape;145;g13373bcd4bc_0_5"/>
          <p:cNvSpPr/>
          <p:nvPr/>
        </p:nvSpPr>
        <p:spPr>
          <a:xfrm rot="-5400000">
            <a:off x="10519788" y="5185800"/>
            <a:ext cx="1729800" cy="1614600"/>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6" name="Google Shape;146;g13373bcd4bc_0_5"/>
          <p:cNvSpPr/>
          <p:nvPr/>
        </p:nvSpPr>
        <p:spPr>
          <a:xfrm rot="-2790851">
            <a:off x="10208507" y="5965884"/>
            <a:ext cx="2320050" cy="57301"/>
          </a:xfrm>
          <a:prstGeom prst="rect">
            <a:avLst/>
          </a:prstGeom>
          <a:solidFill>
            <a:srgbClr val="2F549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7" name="Google Shape;147;g13373bcd4bc_0_5"/>
          <p:cNvSpPr txBox="1"/>
          <p:nvPr>
            <p:ph type="title"/>
          </p:nvPr>
        </p:nvSpPr>
        <p:spPr>
          <a:xfrm>
            <a:off x="777789" y="377353"/>
            <a:ext cx="8166000" cy="522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E75B5"/>
              </a:buClr>
              <a:buSzPct val="100000"/>
              <a:buFont typeface="Calibri"/>
              <a:buNone/>
            </a:pPr>
            <a:r>
              <a:rPr b="1" lang="en-US">
                <a:solidFill>
                  <a:srgbClr val="2E75B5"/>
                </a:solidFill>
              </a:rPr>
              <a:t>Comments</a:t>
            </a:r>
            <a:endParaRPr>
              <a:solidFill>
                <a:srgbClr val="2E75B5"/>
              </a:solidFill>
            </a:endParaRPr>
          </a:p>
        </p:txBody>
      </p:sp>
      <p:sp>
        <p:nvSpPr>
          <p:cNvPr id="148" name="Google Shape;148;g13373bcd4bc_0_5"/>
          <p:cNvSpPr/>
          <p:nvPr/>
        </p:nvSpPr>
        <p:spPr>
          <a:xfrm>
            <a:off x="311324" y="1667392"/>
            <a:ext cx="11187600" cy="3539400"/>
          </a:xfrm>
          <a:prstGeom prst="rect">
            <a:avLst/>
          </a:prstGeom>
          <a:noFill/>
          <a:ln>
            <a:noFill/>
          </a:ln>
        </p:spPr>
        <p:txBody>
          <a:bodyPr anchorCtr="0" anchor="t" bIns="45700" lIns="91425" spcFirstLastPara="1" rIns="91425" wrap="square" tIns="45700">
            <a:noAutofit/>
          </a:bodyPr>
          <a:lstStyle/>
          <a:p>
            <a:pPr indent="-342900" lvl="1" marL="1371600" rtl="0" algn="l">
              <a:lnSpc>
                <a:spcPct val="90000"/>
              </a:lnSpc>
              <a:spcBef>
                <a:spcPts val="1000"/>
              </a:spcBef>
              <a:spcAft>
                <a:spcPts val="0"/>
              </a:spcAft>
              <a:buClr>
                <a:schemeClr val="dk1"/>
              </a:buClr>
              <a:buSzPts val="1800"/>
              <a:buChar char="○"/>
            </a:pPr>
            <a:r>
              <a:rPr lang="en-US" sz="2800">
                <a:solidFill>
                  <a:schemeClr val="dk1"/>
                </a:solidFill>
                <a:latin typeface="Calibri"/>
                <a:ea typeface="Calibri"/>
                <a:cs typeface="Calibri"/>
                <a:sym typeface="Calibri"/>
              </a:rPr>
              <a:t>Add human readable notes to source code</a:t>
            </a:r>
            <a:endParaRPr sz="2800">
              <a:solidFill>
                <a:schemeClr val="dk1"/>
              </a:solidFill>
              <a:latin typeface="Calibri"/>
              <a:ea typeface="Calibri"/>
              <a:cs typeface="Calibri"/>
              <a:sym typeface="Calibri"/>
            </a:endParaRPr>
          </a:p>
          <a:p>
            <a:pPr indent="-342900" lvl="2" marL="1828800" rtl="0" algn="l">
              <a:lnSpc>
                <a:spcPct val="90000"/>
              </a:lnSpc>
              <a:spcBef>
                <a:spcPts val="0"/>
              </a:spcBef>
              <a:spcAft>
                <a:spcPts val="0"/>
              </a:spcAft>
              <a:buClr>
                <a:schemeClr val="dk1"/>
              </a:buClr>
              <a:buSzPts val="1800"/>
              <a:buChar char="■"/>
            </a:pPr>
            <a:r>
              <a:rPr lang="en-US" sz="2400">
                <a:solidFill>
                  <a:schemeClr val="dk1"/>
                </a:solidFill>
                <a:latin typeface="Calibri"/>
                <a:ea typeface="Calibri"/>
                <a:cs typeface="Calibri"/>
                <a:sym typeface="Calibri"/>
              </a:rPr>
              <a:t>Can be for future reference</a:t>
            </a:r>
            <a:endParaRPr sz="2400">
              <a:solidFill>
                <a:schemeClr val="dk1"/>
              </a:solidFill>
              <a:latin typeface="Calibri"/>
              <a:ea typeface="Calibri"/>
              <a:cs typeface="Calibri"/>
              <a:sym typeface="Calibri"/>
            </a:endParaRPr>
          </a:p>
          <a:p>
            <a:pPr indent="-342900" lvl="2" marL="1828800" rtl="0" algn="l">
              <a:lnSpc>
                <a:spcPct val="90000"/>
              </a:lnSpc>
              <a:spcBef>
                <a:spcPts val="0"/>
              </a:spcBef>
              <a:spcAft>
                <a:spcPts val="0"/>
              </a:spcAft>
              <a:buClr>
                <a:schemeClr val="dk1"/>
              </a:buClr>
              <a:buSzPts val="1800"/>
              <a:buChar char="■"/>
            </a:pPr>
            <a:r>
              <a:rPr lang="en-US" sz="2400">
                <a:solidFill>
                  <a:schemeClr val="dk1"/>
                </a:solidFill>
                <a:latin typeface="Calibri"/>
                <a:ea typeface="Calibri"/>
                <a:cs typeface="Calibri"/>
                <a:sym typeface="Calibri"/>
              </a:rPr>
              <a:t>Todo task list</a:t>
            </a:r>
            <a:endParaRPr sz="2400">
              <a:solidFill>
                <a:schemeClr val="dk1"/>
              </a:solidFill>
              <a:latin typeface="Calibri"/>
              <a:ea typeface="Calibri"/>
              <a:cs typeface="Calibri"/>
              <a:sym typeface="Calibri"/>
            </a:endParaRPr>
          </a:p>
          <a:p>
            <a:pPr indent="-342900" lvl="2" marL="1828800" rtl="0" algn="l">
              <a:lnSpc>
                <a:spcPct val="90000"/>
              </a:lnSpc>
              <a:spcBef>
                <a:spcPts val="0"/>
              </a:spcBef>
              <a:spcAft>
                <a:spcPts val="0"/>
              </a:spcAft>
              <a:buClr>
                <a:schemeClr val="dk1"/>
              </a:buClr>
              <a:buSzPts val="1800"/>
              <a:buChar char="■"/>
            </a:pPr>
            <a:r>
              <a:rPr lang="en-US" sz="2400">
                <a:solidFill>
                  <a:schemeClr val="dk1"/>
                </a:solidFill>
                <a:latin typeface="Calibri"/>
                <a:ea typeface="Calibri"/>
                <a:cs typeface="Calibri"/>
                <a:sym typeface="Calibri"/>
              </a:rPr>
              <a:t>Flow understanding</a:t>
            </a:r>
            <a:endParaRPr sz="2400">
              <a:solidFill>
                <a:schemeClr val="dk1"/>
              </a:solidFill>
              <a:latin typeface="Calibri"/>
              <a:ea typeface="Calibri"/>
              <a:cs typeface="Calibri"/>
              <a:sym typeface="Calibri"/>
            </a:endParaRPr>
          </a:p>
          <a:p>
            <a:pPr indent="-342900" lvl="1" marL="1371600" rtl="0" algn="l">
              <a:lnSpc>
                <a:spcPct val="90000"/>
              </a:lnSpc>
              <a:spcBef>
                <a:spcPts val="0"/>
              </a:spcBef>
              <a:spcAft>
                <a:spcPts val="0"/>
              </a:spcAft>
              <a:buClr>
                <a:schemeClr val="dk1"/>
              </a:buClr>
              <a:buSzPts val="1800"/>
              <a:buChar char="○"/>
            </a:pPr>
            <a:r>
              <a:rPr lang="en-US" sz="2800">
                <a:solidFill>
                  <a:schemeClr val="dk1"/>
                </a:solidFill>
                <a:latin typeface="Calibri"/>
                <a:ea typeface="Calibri"/>
                <a:cs typeface="Calibri"/>
                <a:sym typeface="Calibri"/>
              </a:rPr>
              <a:t>HIde source code without deleting</a:t>
            </a:r>
            <a:endParaRPr sz="2800">
              <a:solidFill>
                <a:schemeClr val="dk1"/>
              </a:solidFill>
              <a:latin typeface="Calibri"/>
              <a:ea typeface="Calibri"/>
              <a:cs typeface="Calibri"/>
              <a:sym typeface="Calibri"/>
            </a:endParaRPr>
          </a:p>
          <a:p>
            <a:pPr indent="-342900" lvl="1" marL="1371600" rtl="0" algn="l">
              <a:lnSpc>
                <a:spcPct val="90000"/>
              </a:lnSpc>
              <a:spcBef>
                <a:spcPts val="0"/>
              </a:spcBef>
              <a:spcAft>
                <a:spcPts val="0"/>
              </a:spcAft>
              <a:buClr>
                <a:schemeClr val="dk1"/>
              </a:buClr>
              <a:buSzPts val="1800"/>
              <a:buChar char="○"/>
            </a:pPr>
            <a:r>
              <a:rPr lang="en-US" sz="2800">
                <a:solidFill>
                  <a:schemeClr val="dk1"/>
                </a:solidFill>
                <a:latin typeface="Calibri"/>
                <a:ea typeface="Calibri"/>
                <a:cs typeface="Calibri"/>
                <a:sym typeface="Calibri"/>
              </a:rPr>
              <a:t>Line comment -&gt; //</a:t>
            </a:r>
            <a:endParaRPr sz="2800">
              <a:solidFill>
                <a:schemeClr val="dk1"/>
              </a:solidFill>
              <a:latin typeface="Calibri"/>
              <a:ea typeface="Calibri"/>
              <a:cs typeface="Calibri"/>
              <a:sym typeface="Calibri"/>
            </a:endParaRPr>
          </a:p>
          <a:p>
            <a:pPr indent="-342900" lvl="2" marL="1828800" rtl="0" algn="l">
              <a:lnSpc>
                <a:spcPct val="90000"/>
              </a:lnSpc>
              <a:spcBef>
                <a:spcPts val="0"/>
              </a:spcBef>
              <a:spcAft>
                <a:spcPts val="0"/>
              </a:spcAft>
              <a:buClr>
                <a:schemeClr val="dk1"/>
              </a:buClr>
              <a:buSzPts val="1800"/>
              <a:buChar char="■"/>
            </a:pPr>
            <a:r>
              <a:rPr lang="en-US" sz="2400">
                <a:solidFill>
                  <a:schemeClr val="dk1"/>
                </a:solidFill>
                <a:latin typeface="Calibri"/>
                <a:ea typeface="Calibri"/>
                <a:cs typeface="Calibri"/>
                <a:sym typeface="Calibri"/>
              </a:rPr>
              <a:t>Text ignored until end of current line</a:t>
            </a:r>
            <a:endParaRPr sz="2400">
              <a:solidFill>
                <a:schemeClr val="dk1"/>
              </a:solidFill>
              <a:latin typeface="Calibri"/>
              <a:ea typeface="Calibri"/>
              <a:cs typeface="Calibri"/>
              <a:sym typeface="Calibri"/>
            </a:endParaRPr>
          </a:p>
          <a:p>
            <a:pPr indent="-342900" lvl="1" marL="1371600" rtl="0" algn="l">
              <a:lnSpc>
                <a:spcPct val="90000"/>
              </a:lnSpc>
              <a:spcBef>
                <a:spcPts val="0"/>
              </a:spcBef>
              <a:spcAft>
                <a:spcPts val="0"/>
              </a:spcAft>
              <a:buClr>
                <a:schemeClr val="dk1"/>
              </a:buClr>
              <a:buSzPts val="1800"/>
              <a:buChar char="○"/>
            </a:pPr>
            <a:r>
              <a:rPr lang="en-US" sz="2800">
                <a:solidFill>
                  <a:schemeClr val="dk1"/>
                </a:solidFill>
                <a:latin typeface="Calibri"/>
                <a:ea typeface="Calibri"/>
                <a:cs typeface="Calibri"/>
                <a:sym typeface="Calibri"/>
              </a:rPr>
              <a:t>Block Comment</a:t>
            </a:r>
            <a:endParaRPr sz="2800">
              <a:solidFill>
                <a:schemeClr val="dk1"/>
              </a:solidFill>
              <a:latin typeface="Calibri"/>
              <a:ea typeface="Calibri"/>
              <a:cs typeface="Calibri"/>
              <a:sym typeface="Calibri"/>
            </a:endParaRPr>
          </a:p>
          <a:p>
            <a:pPr indent="-342900" lvl="2" marL="1828800" rtl="0" algn="l">
              <a:lnSpc>
                <a:spcPct val="90000"/>
              </a:lnSpc>
              <a:spcBef>
                <a:spcPts val="0"/>
              </a:spcBef>
              <a:spcAft>
                <a:spcPts val="0"/>
              </a:spcAft>
              <a:buClr>
                <a:schemeClr val="dk1"/>
              </a:buClr>
              <a:buSzPts val="1800"/>
              <a:buChar char="■"/>
            </a:pPr>
            <a:r>
              <a:rPr lang="en-US" sz="2400">
                <a:solidFill>
                  <a:schemeClr val="dk1"/>
                </a:solidFill>
                <a:latin typeface="Calibri"/>
                <a:ea typeface="Calibri"/>
                <a:cs typeface="Calibri"/>
                <a:sym typeface="Calibri"/>
              </a:rPr>
              <a:t>/* …….. */</a:t>
            </a:r>
            <a:endParaRPr sz="2400">
              <a:solidFill>
                <a:schemeClr val="dk1"/>
              </a:solidFill>
              <a:latin typeface="Calibri"/>
              <a:ea typeface="Calibri"/>
              <a:cs typeface="Calibri"/>
              <a:sym typeface="Calibri"/>
            </a:endParaRPr>
          </a:p>
          <a:p>
            <a:pPr indent="-342900" lvl="2" marL="1828800" rtl="0" algn="l">
              <a:lnSpc>
                <a:spcPct val="90000"/>
              </a:lnSpc>
              <a:spcBef>
                <a:spcPts val="0"/>
              </a:spcBef>
              <a:spcAft>
                <a:spcPts val="0"/>
              </a:spcAft>
              <a:buClr>
                <a:schemeClr val="dk1"/>
              </a:buClr>
              <a:buSzPts val="1800"/>
              <a:buChar char="■"/>
            </a:pPr>
            <a:r>
              <a:rPr lang="en-US" sz="2400">
                <a:solidFill>
                  <a:schemeClr val="dk1"/>
                </a:solidFill>
                <a:latin typeface="Calibri"/>
                <a:ea typeface="Calibri"/>
                <a:cs typeface="Calibri"/>
                <a:sym typeface="Calibri"/>
              </a:rPr>
              <a:t>Text ignored within the block, can be multiple line</a:t>
            </a:r>
            <a:endParaRPr sz="2400">
              <a:solidFill>
                <a:schemeClr val="dk1"/>
              </a:solidFill>
              <a:latin typeface="Calibri"/>
              <a:ea typeface="Calibri"/>
              <a:cs typeface="Calibri"/>
              <a:sym typeface="Calibri"/>
            </a:endParaRPr>
          </a:p>
          <a:p>
            <a:pPr indent="-342900" lvl="1" marL="1371600" rtl="0" algn="l">
              <a:lnSpc>
                <a:spcPct val="90000"/>
              </a:lnSpc>
              <a:spcBef>
                <a:spcPts val="0"/>
              </a:spcBef>
              <a:spcAft>
                <a:spcPts val="0"/>
              </a:spcAft>
              <a:buClr>
                <a:schemeClr val="dk1"/>
              </a:buClr>
              <a:buSzPts val="1800"/>
              <a:buChar char="○"/>
            </a:pPr>
            <a:r>
              <a:rPr lang="en-US" sz="2800">
                <a:solidFill>
                  <a:schemeClr val="dk1"/>
                </a:solidFill>
                <a:latin typeface="Calibri"/>
                <a:ea typeface="Calibri"/>
                <a:cs typeface="Calibri"/>
                <a:sym typeface="Calibri"/>
              </a:rPr>
              <a:t>Javadoc comment</a:t>
            </a:r>
            <a:endParaRPr sz="2800">
              <a:solidFill>
                <a:schemeClr val="dk1"/>
              </a:solidFill>
              <a:latin typeface="Calibri"/>
              <a:ea typeface="Calibri"/>
              <a:cs typeface="Calibri"/>
              <a:sym typeface="Calibri"/>
            </a:endParaRPr>
          </a:p>
          <a:p>
            <a:pPr indent="-342900" lvl="2" marL="1828800" rtl="0" algn="l">
              <a:lnSpc>
                <a:spcPct val="90000"/>
              </a:lnSpc>
              <a:spcBef>
                <a:spcPts val="0"/>
              </a:spcBef>
              <a:spcAft>
                <a:spcPts val="0"/>
              </a:spcAft>
              <a:buClr>
                <a:schemeClr val="dk1"/>
              </a:buClr>
              <a:buSzPts val="1800"/>
              <a:buChar char="■"/>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342900" lvl="2" marL="1828800" rtl="0" algn="l">
              <a:lnSpc>
                <a:spcPct val="90000"/>
              </a:lnSpc>
              <a:spcBef>
                <a:spcPts val="0"/>
              </a:spcBef>
              <a:spcAft>
                <a:spcPts val="0"/>
              </a:spcAft>
              <a:buClr>
                <a:schemeClr val="dk1"/>
              </a:buClr>
              <a:buSzPts val="1800"/>
              <a:buChar char="■"/>
            </a:pPr>
            <a:r>
              <a:rPr lang="en-US" sz="2400">
                <a:solidFill>
                  <a:schemeClr val="dk1"/>
                </a:solidFill>
                <a:latin typeface="Calibri"/>
                <a:ea typeface="Calibri"/>
                <a:cs typeface="Calibri"/>
                <a:sym typeface="Calibri"/>
              </a:rPr>
              <a:t>Compiler treats similar to block comment</a:t>
            </a:r>
            <a:endParaRPr sz="2400">
              <a:solidFill>
                <a:schemeClr val="dk1"/>
              </a:solidFill>
              <a:latin typeface="Calibri"/>
              <a:ea typeface="Calibri"/>
              <a:cs typeface="Calibri"/>
              <a:sym typeface="Calibri"/>
            </a:endParaRPr>
          </a:p>
          <a:p>
            <a:pPr indent="-342900" lvl="2" marL="1828800" rtl="0" algn="l">
              <a:lnSpc>
                <a:spcPct val="90000"/>
              </a:lnSpc>
              <a:spcBef>
                <a:spcPts val="0"/>
              </a:spcBef>
              <a:spcAft>
                <a:spcPts val="0"/>
              </a:spcAft>
              <a:buClr>
                <a:schemeClr val="dk1"/>
              </a:buClr>
              <a:buSzPts val="1800"/>
              <a:buChar char="■"/>
            </a:pPr>
            <a:r>
              <a:rPr lang="en-US" sz="2400">
                <a:solidFill>
                  <a:schemeClr val="dk1"/>
                </a:solidFill>
                <a:latin typeface="Calibri"/>
                <a:ea typeface="Calibri"/>
                <a:cs typeface="Calibri"/>
                <a:sym typeface="Calibri"/>
              </a:rPr>
              <a:t>Can be used to generate document</a:t>
            </a:r>
            <a:endParaRPr sz="2400">
              <a:solidFill>
                <a:schemeClr val="dk1"/>
              </a:solidFill>
              <a:latin typeface="Calibri"/>
              <a:ea typeface="Calibri"/>
              <a:cs typeface="Calibri"/>
              <a:sym typeface="Calibri"/>
            </a:endParaRPr>
          </a:p>
          <a:p>
            <a:pPr indent="-406400" lvl="1" marL="1371600" marR="0" rtl="0" algn="l">
              <a:spcBef>
                <a:spcPts val="0"/>
              </a:spcBef>
              <a:spcAft>
                <a:spcPts val="0"/>
              </a:spcAft>
              <a:buClr>
                <a:schemeClr val="dk1"/>
              </a:buClr>
              <a:buSzPts val="2800"/>
              <a:buFont typeface="Calibri"/>
              <a:buChar char="○"/>
            </a:pPr>
            <a:r>
              <a:t/>
            </a:r>
            <a:endParaRPr sz="2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133a6a2f2b5_0_35"/>
          <p:cNvSpPr/>
          <p:nvPr/>
        </p:nvSpPr>
        <p:spPr>
          <a:xfrm>
            <a:off x="0" y="1283516"/>
            <a:ext cx="8044200" cy="111300"/>
          </a:xfrm>
          <a:prstGeom prst="roundRect">
            <a:avLst>
              <a:gd fmla="val 16667" name="adj"/>
            </a:avLst>
          </a:prstGeom>
          <a:solidFill>
            <a:srgbClr val="3A6BC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11CD0"/>
              </a:solidFill>
              <a:latin typeface="Calibri"/>
              <a:ea typeface="Calibri"/>
              <a:cs typeface="Calibri"/>
              <a:sym typeface="Calibri"/>
            </a:endParaRPr>
          </a:p>
        </p:txBody>
      </p:sp>
      <p:sp>
        <p:nvSpPr>
          <p:cNvPr id="154" name="Google Shape;154;g133a6a2f2b5_0_35"/>
          <p:cNvSpPr/>
          <p:nvPr/>
        </p:nvSpPr>
        <p:spPr>
          <a:xfrm>
            <a:off x="-1" y="1173892"/>
            <a:ext cx="6339000" cy="109500"/>
          </a:xfrm>
          <a:prstGeom prst="roundRect">
            <a:avLst>
              <a:gd fmla="val 16667" name="adj"/>
            </a:avLst>
          </a:prstGeom>
          <a:solidFill>
            <a:srgbClr val="C0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11CD0"/>
              </a:solidFill>
              <a:latin typeface="Calibri"/>
              <a:ea typeface="Calibri"/>
              <a:cs typeface="Calibri"/>
              <a:sym typeface="Calibri"/>
            </a:endParaRPr>
          </a:p>
        </p:txBody>
      </p:sp>
      <p:sp>
        <p:nvSpPr>
          <p:cNvPr id="155" name="Google Shape;155;g133a6a2f2b5_0_35"/>
          <p:cNvSpPr/>
          <p:nvPr/>
        </p:nvSpPr>
        <p:spPr>
          <a:xfrm rot="-5400000">
            <a:off x="10519788" y="5185800"/>
            <a:ext cx="1729800" cy="1614600"/>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6" name="Google Shape;156;g133a6a2f2b5_0_35"/>
          <p:cNvSpPr/>
          <p:nvPr/>
        </p:nvSpPr>
        <p:spPr>
          <a:xfrm rot="-2790851">
            <a:off x="10208507" y="5965884"/>
            <a:ext cx="2320050" cy="57301"/>
          </a:xfrm>
          <a:prstGeom prst="rect">
            <a:avLst/>
          </a:prstGeom>
          <a:solidFill>
            <a:srgbClr val="2F549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7" name="Google Shape;157;g133a6a2f2b5_0_35"/>
          <p:cNvSpPr txBox="1"/>
          <p:nvPr>
            <p:ph type="title"/>
          </p:nvPr>
        </p:nvSpPr>
        <p:spPr>
          <a:xfrm>
            <a:off x="777789" y="377353"/>
            <a:ext cx="8166000" cy="522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E75B5"/>
              </a:buClr>
              <a:buSzPct val="100000"/>
              <a:buFont typeface="Calibri"/>
              <a:buNone/>
            </a:pPr>
            <a:r>
              <a:rPr b="1" lang="en-US">
                <a:solidFill>
                  <a:srgbClr val="2E75B5"/>
                </a:solidFill>
              </a:rPr>
              <a:t>Packages</a:t>
            </a:r>
            <a:endParaRPr>
              <a:solidFill>
                <a:srgbClr val="2E75B5"/>
              </a:solidFill>
            </a:endParaRPr>
          </a:p>
        </p:txBody>
      </p:sp>
      <p:sp>
        <p:nvSpPr>
          <p:cNvPr id="158" name="Google Shape;158;g133a6a2f2b5_0_35"/>
          <p:cNvSpPr/>
          <p:nvPr/>
        </p:nvSpPr>
        <p:spPr>
          <a:xfrm>
            <a:off x="311325" y="1667402"/>
            <a:ext cx="11187600" cy="45765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Grouping of classes</a:t>
            </a:r>
            <a:endParaRPr sz="2800">
              <a:solidFill>
                <a:schemeClr val="dk1"/>
              </a:solidFill>
              <a:latin typeface="Calibri"/>
              <a:ea typeface="Calibri"/>
              <a:cs typeface="Calibri"/>
              <a:sym typeface="Calibri"/>
            </a:endParaRPr>
          </a:p>
          <a:p>
            <a:pPr indent="-406400" lvl="0" marL="4572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Follow standard naming convention</a:t>
            </a:r>
            <a:endParaRPr sz="2800">
              <a:solidFill>
                <a:schemeClr val="dk1"/>
              </a:solidFill>
              <a:latin typeface="Calibri"/>
              <a:ea typeface="Calibri"/>
              <a:cs typeface="Calibri"/>
              <a:sym typeface="Calibri"/>
            </a:endParaRPr>
          </a:p>
          <a:p>
            <a:pPr indent="-406400" lvl="0" marL="4572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Affect source code structure</a:t>
            </a:r>
            <a:endParaRPr sz="2800">
              <a:solidFill>
                <a:schemeClr val="dk1"/>
              </a:solidFill>
              <a:latin typeface="Calibri"/>
              <a:ea typeface="Calibri"/>
              <a:cs typeface="Calibri"/>
              <a:sym typeface="Calibri"/>
            </a:endParaRPr>
          </a:p>
          <a:p>
            <a:pPr indent="-406400" lvl="0" marL="4572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Naming conventions</a:t>
            </a:r>
            <a:endParaRPr sz="2800">
              <a:solidFill>
                <a:schemeClr val="dk1"/>
              </a:solidFill>
              <a:latin typeface="Calibri"/>
              <a:ea typeface="Calibri"/>
              <a:cs typeface="Calibri"/>
              <a:sym typeface="Calibri"/>
            </a:endParaRPr>
          </a:p>
          <a:p>
            <a:pPr indent="-406400" lvl="1" marL="13716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All lowercase</a:t>
            </a:r>
            <a:endParaRPr sz="2800">
              <a:solidFill>
                <a:schemeClr val="dk1"/>
              </a:solidFill>
              <a:latin typeface="Calibri"/>
              <a:ea typeface="Calibri"/>
              <a:cs typeface="Calibri"/>
              <a:sym typeface="Calibri"/>
            </a:endParaRPr>
          </a:p>
          <a:p>
            <a:pPr indent="-406400" lvl="1" marL="13716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Add uniqueness through the name of group or company</a:t>
            </a:r>
            <a:endParaRPr sz="2800">
              <a:solidFill>
                <a:schemeClr val="dk1"/>
              </a:solidFill>
              <a:latin typeface="Calibri"/>
              <a:ea typeface="Calibri"/>
              <a:cs typeface="Calibri"/>
              <a:sym typeface="Calibri"/>
            </a:endParaRPr>
          </a:p>
          <a:p>
            <a:pPr indent="-406400" lvl="1" marL="13716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com is used by </a:t>
            </a:r>
            <a:r>
              <a:rPr lang="en-US" sz="2800">
                <a:solidFill>
                  <a:schemeClr val="dk1"/>
                </a:solidFill>
                <a:latin typeface="Calibri"/>
                <a:ea typeface="Calibri"/>
                <a:cs typeface="Calibri"/>
                <a:sym typeface="Calibri"/>
              </a:rPr>
              <a:t>companies</a:t>
            </a:r>
            <a:r>
              <a:rPr lang="en-US" sz="2800">
                <a:solidFill>
                  <a:schemeClr val="dk1"/>
                </a:solidFill>
                <a:latin typeface="Calibri"/>
                <a:ea typeface="Calibri"/>
                <a:cs typeface="Calibri"/>
                <a:sym typeface="Calibri"/>
              </a:rPr>
              <a:t> followed by company name </a:t>
            </a:r>
            <a:endParaRPr sz="2800">
              <a:solidFill>
                <a:schemeClr val="dk1"/>
              </a:solidFill>
              <a:latin typeface="Calibri"/>
              <a:ea typeface="Calibri"/>
              <a:cs typeface="Calibri"/>
              <a:sym typeface="Calibri"/>
            </a:endParaRPr>
          </a:p>
          <a:p>
            <a:pPr indent="-406400" lvl="1" marL="13716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Eg : com.sun</a:t>
            </a:r>
            <a:endParaRPr sz="2800">
              <a:solidFill>
                <a:schemeClr val="dk1"/>
              </a:solidFill>
              <a:latin typeface="Calibri"/>
              <a:ea typeface="Calibri"/>
              <a:cs typeface="Calibri"/>
              <a:sym typeface="Calibri"/>
            </a:endParaRPr>
          </a:p>
          <a:p>
            <a:pPr indent="-406400" lvl="1" marL="13716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org is used by non-profit organizations for open source code</a:t>
            </a:r>
            <a:endParaRPr sz="2800">
              <a:solidFill>
                <a:schemeClr val="dk1"/>
              </a:solidFill>
              <a:latin typeface="Calibri"/>
              <a:ea typeface="Calibri"/>
              <a:cs typeface="Calibri"/>
              <a:sym typeface="Calibri"/>
            </a:endParaRPr>
          </a:p>
          <a:p>
            <a:pPr indent="-406400" lvl="1" marL="13716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Eg : org.w3c</a:t>
            </a:r>
            <a:endParaRPr sz="2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133a6a2f2b5_0_5"/>
          <p:cNvSpPr/>
          <p:nvPr/>
        </p:nvSpPr>
        <p:spPr>
          <a:xfrm>
            <a:off x="0" y="1283516"/>
            <a:ext cx="8044200" cy="111300"/>
          </a:xfrm>
          <a:prstGeom prst="roundRect">
            <a:avLst>
              <a:gd fmla="val 16667" name="adj"/>
            </a:avLst>
          </a:prstGeom>
          <a:solidFill>
            <a:srgbClr val="3A6BC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11CD0"/>
              </a:solidFill>
              <a:latin typeface="Calibri"/>
              <a:ea typeface="Calibri"/>
              <a:cs typeface="Calibri"/>
              <a:sym typeface="Calibri"/>
            </a:endParaRPr>
          </a:p>
        </p:txBody>
      </p:sp>
      <p:sp>
        <p:nvSpPr>
          <p:cNvPr id="164" name="Google Shape;164;g133a6a2f2b5_0_5"/>
          <p:cNvSpPr/>
          <p:nvPr/>
        </p:nvSpPr>
        <p:spPr>
          <a:xfrm>
            <a:off x="-1" y="1173892"/>
            <a:ext cx="6339000" cy="109500"/>
          </a:xfrm>
          <a:prstGeom prst="roundRect">
            <a:avLst>
              <a:gd fmla="val 16667" name="adj"/>
            </a:avLst>
          </a:prstGeom>
          <a:solidFill>
            <a:srgbClr val="C0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11CD0"/>
              </a:solidFill>
              <a:latin typeface="Calibri"/>
              <a:ea typeface="Calibri"/>
              <a:cs typeface="Calibri"/>
              <a:sym typeface="Calibri"/>
            </a:endParaRPr>
          </a:p>
        </p:txBody>
      </p:sp>
      <p:sp>
        <p:nvSpPr>
          <p:cNvPr id="165" name="Google Shape;165;g133a6a2f2b5_0_5"/>
          <p:cNvSpPr/>
          <p:nvPr/>
        </p:nvSpPr>
        <p:spPr>
          <a:xfrm rot="-5400000">
            <a:off x="10519788" y="5185800"/>
            <a:ext cx="1729800" cy="1614600"/>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6" name="Google Shape;166;g133a6a2f2b5_0_5"/>
          <p:cNvSpPr/>
          <p:nvPr/>
        </p:nvSpPr>
        <p:spPr>
          <a:xfrm rot="-2790851">
            <a:off x="10208507" y="5965884"/>
            <a:ext cx="2320050" cy="57301"/>
          </a:xfrm>
          <a:prstGeom prst="rect">
            <a:avLst/>
          </a:prstGeom>
          <a:solidFill>
            <a:srgbClr val="2F549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7" name="Google Shape;167;g133a6a2f2b5_0_5"/>
          <p:cNvSpPr txBox="1"/>
          <p:nvPr>
            <p:ph type="title"/>
          </p:nvPr>
        </p:nvSpPr>
        <p:spPr>
          <a:xfrm>
            <a:off x="777789" y="377353"/>
            <a:ext cx="8166000" cy="522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E75B5"/>
              </a:buClr>
              <a:buSzPct val="100000"/>
              <a:buFont typeface="Calibri"/>
              <a:buNone/>
            </a:pPr>
            <a:r>
              <a:rPr b="1" lang="en-US">
                <a:solidFill>
                  <a:srgbClr val="2E75B5"/>
                </a:solidFill>
              </a:rPr>
              <a:t>Keywords</a:t>
            </a:r>
            <a:endParaRPr>
              <a:solidFill>
                <a:srgbClr val="2E75B5"/>
              </a:solidFill>
            </a:endParaRPr>
          </a:p>
        </p:txBody>
      </p:sp>
      <p:sp>
        <p:nvSpPr>
          <p:cNvPr id="168" name="Google Shape;168;g133a6a2f2b5_0_5"/>
          <p:cNvSpPr/>
          <p:nvPr/>
        </p:nvSpPr>
        <p:spPr>
          <a:xfrm>
            <a:off x="311324" y="1667392"/>
            <a:ext cx="11187600" cy="3539400"/>
          </a:xfrm>
          <a:prstGeom prst="rect">
            <a:avLst/>
          </a:prstGeom>
          <a:no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0" i="0" lang="en-US" sz="2800" u="none" cap="none" strike="noStrike">
                <a:solidFill>
                  <a:schemeClr val="dk1"/>
                </a:solidFill>
                <a:latin typeface="Calibri"/>
                <a:ea typeface="Calibri"/>
                <a:cs typeface="Calibri"/>
                <a:sym typeface="Calibri"/>
              </a:rPr>
              <a:t>Keywords are predefined, reserved words used in Java programming that have special meanings to the compiler.</a:t>
            </a:r>
            <a:endParaRPr/>
          </a:p>
          <a:p>
            <a:pPr indent="0" lvl="1" marL="457200" marR="0" rtl="0" algn="l">
              <a:spcBef>
                <a:spcPts val="0"/>
              </a:spcBef>
              <a:spcAft>
                <a:spcPts val="0"/>
              </a:spcAft>
              <a:buNone/>
            </a:pPr>
            <a:r>
              <a:t/>
            </a:r>
            <a:endParaRPr b="0" i="0" sz="2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2800" u="none" cap="none" strike="noStrike">
                <a:solidFill>
                  <a:srgbClr val="FF0000"/>
                </a:solidFill>
                <a:latin typeface="Calibri"/>
                <a:ea typeface="Calibri"/>
                <a:cs typeface="Calibri"/>
                <a:sym typeface="Calibri"/>
              </a:rPr>
              <a:t>public class Test;</a:t>
            </a:r>
            <a:endParaRPr b="0" i="0" sz="2800" u="none" cap="none" strike="noStrike">
              <a:solidFill>
                <a:srgbClr val="FF0000"/>
              </a:solidFill>
              <a:latin typeface="Calibri"/>
              <a:ea typeface="Calibri"/>
              <a:cs typeface="Calibri"/>
              <a:sym typeface="Calibri"/>
            </a:endParaRPr>
          </a:p>
          <a:p>
            <a:pPr indent="0" lvl="1" marL="457200" marR="0" rtl="0" algn="l">
              <a:spcBef>
                <a:spcPts val="0"/>
              </a:spcBef>
              <a:spcAft>
                <a:spcPts val="0"/>
              </a:spcAft>
              <a:buNone/>
            </a:pPr>
            <a:r>
              <a:t/>
            </a:r>
            <a:endParaRPr b="0" i="0" sz="2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2800" u="none" cap="none" strike="noStrike">
                <a:solidFill>
                  <a:schemeClr val="dk1"/>
                </a:solidFill>
                <a:latin typeface="Calibri"/>
                <a:ea typeface="Calibri"/>
                <a:cs typeface="Calibri"/>
                <a:sym typeface="Calibri"/>
              </a:rPr>
              <a:t>Here, int is a keyword. It indicates that the variable score is of integer type (32-bit signed two's complement integer).</a:t>
            </a:r>
            <a:endParaRPr/>
          </a:p>
          <a:p>
            <a:pPr indent="0" lvl="1" marL="457200" marR="0" rtl="0" algn="l">
              <a:spcBef>
                <a:spcPts val="0"/>
              </a:spcBef>
              <a:spcAft>
                <a:spcPts val="0"/>
              </a:spcAft>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2018-02-17T15:32:03Z</dcterms:created>
  <dc:creator>Microsoft Office 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0x01010073A03DDA1224C542A683FF9332AE5FC7</vt:lpwstr>
  </property>
</Properties>
</file>