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 Mini Project :    Hotel and Vehicle Booking System</a:t>
            </a:r>
          </a:p>
        </p:txBody>
      </p:sp>
      <p:sp>
        <p:nvSpPr>
          <p:cNvPr id="3" name="Subtitle 2"/>
          <p:cNvSpPr>
            <a:spLocks noGrp="1"/>
          </p:cNvSpPr>
          <p:nvPr>
            <p:ph type="subTitle" idx="1"/>
          </p:nvPr>
        </p:nvSpPr>
        <p:spPr/>
        <p:txBody>
          <a:bodyPr>
            <a:normAutofit fontScale="77500" lnSpcReduction="20000"/>
          </a:bodyPr>
          <a:lstStyle/>
          <a:p>
            <a:r>
              <a:rPr lang="en-US"/>
              <a:t>By </a:t>
            </a:r>
            <a:r>
              <a:rPr lang="en-US" dirty="0"/>
              <a:t>: Deepak</a:t>
            </a:r>
          </a:p>
          <a:p>
            <a:r>
              <a:rPr lang="en-US" dirty="0"/>
              <a:t>TE-A</a:t>
            </a:r>
          </a:p>
          <a:p>
            <a:r>
              <a:rPr lang="en-US" dirty="0"/>
              <a:t>Roll : 23</a:t>
            </a:r>
          </a:p>
        </p:txBody>
      </p:sp>
    </p:spTree>
    <p:extLst>
      <p:ext uri="{BB962C8B-B14F-4D97-AF65-F5344CB8AC3E}">
        <p14:creationId xmlns:p14="http://schemas.microsoft.com/office/powerpoint/2010/main" val="182354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6EB3CA-9CD3-434F-9195-EE1040EAB871}"/>
              </a:ext>
            </a:extLst>
          </p:cNvPr>
          <p:cNvSpPr/>
          <p:nvPr/>
        </p:nvSpPr>
        <p:spPr>
          <a:xfrm>
            <a:off x="200071" y="234804"/>
            <a:ext cx="2637260" cy="369332"/>
          </a:xfrm>
          <a:prstGeom prst="rect">
            <a:avLst/>
          </a:prstGeom>
        </p:spPr>
        <p:txBody>
          <a:bodyPr wrap="none">
            <a:spAutoFit/>
          </a:bodyPr>
          <a:lstStyle/>
          <a:p>
            <a:r>
              <a:rPr lang="en-IN" b="1" dirty="0"/>
              <a:t>4) Execute the query : </a:t>
            </a:r>
          </a:p>
        </p:txBody>
      </p:sp>
      <p:graphicFrame>
        <p:nvGraphicFramePr>
          <p:cNvPr id="6" name="Table 5">
            <a:extLst>
              <a:ext uri="{FF2B5EF4-FFF2-40B4-BE49-F238E27FC236}">
                <a16:creationId xmlns:a16="http://schemas.microsoft.com/office/drawing/2014/main" id="{F70940A0-99E7-49F5-93D1-E87B11AA6429}"/>
              </a:ext>
            </a:extLst>
          </p:cNvPr>
          <p:cNvGraphicFramePr>
            <a:graphicFrameLocks noGrp="1"/>
          </p:cNvGraphicFramePr>
          <p:nvPr>
            <p:extLst>
              <p:ext uri="{D42A27DB-BD31-4B8C-83A1-F6EECF244321}">
                <p14:modId xmlns:p14="http://schemas.microsoft.com/office/powerpoint/2010/main" val="2960233958"/>
              </p:ext>
            </p:extLst>
          </p:nvPr>
        </p:nvGraphicFramePr>
        <p:xfrm>
          <a:off x="420470" y="778781"/>
          <a:ext cx="10010791" cy="914400"/>
        </p:xfrm>
        <a:graphic>
          <a:graphicData uri="http://schemas.openxmlformats.org/drawingml/2006/table">
            <a:tbl>
              <a:tblPr/>
              <a:tblGrid>
                <a:gridCol w="10010791">
                  <a:extLst>
                    <a:ext uri="{9D8B030D-6E8A-4147-A177-3AD203B41FA5}">
                      <a16:colId xmlns:a16="http://schemas.microsoft.com/office/drawing/2014/main" val="1223839624"/>
                    </a:ext>
                  </a:extLst>
                </a:gridCol>
              </a:tblGrid>
              <a:tr h="0">
                <a:tc>
                  <a:txBody>
                    <a:bodyPr/>
                    <a:lstStyle/>
                    <a:p>
                      <a:r>
                        <a:rPr lang="en-US" dirty="0">
                          <a:solidFill>
                            <a:srgbClr val="000000"/>
                          </a:solidFill>
                          <a:effectLst/>
                          <a:latin typeface="verdana" panose="020B0604030504040204" pitchFamily="34" charset="0"/>
                        </a:rPr>
                        <a:t>The executeQuery() method of Statement interface is used to execute queries to the database. This method returns the object of ResultSet that can be used to get all the records of a table.</a:t>
                      </a:r>
                    </a:p>
                  </a:txBody>
                  <a:tcPr anchor="ctr">
                    <a:lnL>
                      <a:noFill/>
                    </a:lnL>
                    <a:lnR>
                      <a:noFill/>
                    </a:lnR>
                    <a:lnT>
                      <a:noFill/>
                    </a:lnT>
                    <a:lnB>
                      <a:noFill/>
                    </a:lnB>
                    <a:solidFill>
                      <a:srgbClr val="FFFFFF"/>
                    </a:solidFill>
                  </a:tcPr>
                </a:tc>
                <a:extLst>
                  <a:ext uri="{0D108BD9-81ED-4DB2-BD59-A6C34878D82A}">
                    <a16:rowId xmlns:a16="http://schemas.microsoft.com/office/drawing/2014/main" val="3591115487"/>
                  </a:ext>
                </a:extLst>
              </a:tr>
            </a:tbl>
          </a:graphicData>
        </a:graphic>
      </p:graphicFrame>
      <p:sp>
        <p:nvSpPr>
          <p:cNvPr id="7" name="Rectangle 6">
            <a:extLst>
              <a:ext uri="{FF2B5EF4-FFF2-40B4-BE49-F238E27FC236}">
                <a16:creationId xmlns:a16="http://schemas.microsoft.com/office/drawing/2014/main" id="{1491330B-79EC-4668-8E86-8B0291BC5AA6}"/>
              </a:ext>
            </a:extLst>
          </p:cNvPr>
          <p:cNvSpPr/>
          <p:nvPr/>
        </p:nvSpPr>
        <p:spPr>
          <a:xfrm>
            <a:off x="420470" y="1867826"/>
            <a:ext cx="6884719" cy="646331"/>
          </a:xfrm>
          <a:prstGeom prst="rect">
            <a:avLst/>
          </a:prstGeom>
        </p:spPr>
        <p:txBody>
          <a:bodyPr wrap="square">
            <a:spAutoFit/>
          </a:bodyPr>
          <a:lstStyle/>
          <a:p>
            <a:pPr marL="285750" indent="-285750">
              <a:buFont typeface="Wingdings" panose="05000000000000000000" pitchFamily="2" charset="2"/>
              <a:buChar char="v"/>
            </a:pPr>
            <a:r>
              <a:rPr lang="en-US" dirty="0"/>
              <a:t>Eg : </a:t>
            </a:r>
          </a:p>
          <a:p>
            <a:r>
              <a:rPr lang="en-US" b="1" dirty="0">
                <a:solidFill>
                  <a:srgbClr val="00B050"/>
                </a:solidFill>
              </a:rPr>
              <a:t>           ResultSet rs=stmt.executeQuery("select * from emp"); </a:t>
            </a:r>
            <a:endParaRPr lang="en-IN" b="1" dirty="0">
              <a:solidFill>
                <a:srgbClr val="00B050"/>
              </a:solidFill>
            </a:endParaRPr>
          </a:p>
        </p:txBody>
      </p:sp>
      <p:sp>
        <p:nvSpPr>
          <p:cNvPr id="10" name="Rectangle 9">
            <a:extLst>
              <a:ext uri="{FF2B5EF4-FFF2-40B4-BE49-F238E27FC236}">
                <a16:creationId xmlns:a16="http://schemas.microsoft.com/office/drawing/2014/main" id="{ADD87EAF-D442-49AA-9218-FBDD335EDF2E}"/>
              </a:ext>
            </a:extLst>
          </p:cNvPr>
          <p:cNvSpPr/>
          <p:nvPr/>
        </p:nvSpPr>
        <p:spPr>
          <a:xfrm>
            <a:off x="420470" y="2978004"/>
            <a:ext cx="3802644" cy="369332"/>
          </a:xfrm>
          <a:prstGeom prst="rect">
            <a:avLst/>
          </a:prstGeom>
        </p:spPr>
        <p:txBody>
          <a:bodyPr wrap="none">
            <a:spAutoFit/>
          </a:bodyPr>
          <a:lstStyle/>
          <a:p>
            <a:r>
              <a:rPr lang="en-US" b="1" dirty="0"/>
              <a:t>5) Close the connection object : </a:t>
            </a:r>
            <a:endParaRPr lang="en-IN" b="1" dirty="0"/>
          </a:p>
        </p:txBody>
      </p:sp>
      <p:sp>
        <p:nvSpPr>
          <p:cNvPr id="11" name="Rectangle 10">
            <a:extLst>
              <a:ext uri="{FF2B5EF4-FFF2-40B4-BE49-F238E27FC236}">
                <a16:creationId xmlns:a16="http://schemas.microsoft.com/office/drawing/2014/main" id="{E1EFDA34-0789-4381-A4C1-D4BC81067A6D}"/>
              </a:ext>
            </a:extLst>
          </p:cNvPr>
          <p:cNvSpPr/>
          <p:nvPr/>
        </p:nvSpPr>
        <p:spPr>
          <a:xfrm>
            <a:off x="420469" y="3510665"/>
            <a:ext cx="10854171" cy="646331"/>
          </a:xfrm>
          <a:prstGeom prst="rect">
            <a:avLst/>
          </a:prstGeom>
        </p:spPr>
        <p:txBody>
          <a:bodyPr wrap="square">
            <a:spAutoFit/>
          </a:bodyPr>
          <a:lstStyle/>
          <a:p>
            <a:r>
              <a:rPr lang="en-US" dirty="0"/>
              <a:t>By closing connection object statement and ResultSet will be closed automatically. The close() method of Connection interface is used to close the connection.</a:t>
            </a:r>
            <a:endParaRPr lang="en-IN" dirty="0"/>
          </a:p>
        </p:txBody>
      </p:sp>
      <p:sp>
        <p:nvSpPr>
          <p:cNvPr id="12" name="Rectangle 11">
            <a:extLst>
              <a:ext uri="{FF2B5EF4-FFF2-40B4-BE49-F238E27FC236}">
                <a16:creationId xmlns:a16="http://schemas.microsoft.com/office/drawing/2014/main" id="{93D44E11-91C2-4911-908F-F541AF398608}"/>
              </a:ext>
            </a:extLst>
          </p:cNvPr>
          <p:cNvSpPr/>
          <p:nvPr/>
        </p:nvSpPr>
        <p:spPr>
          <a:xfrm>
            <a:off x="420469" y="4343844"/>
            <a:ext cx="2279791" cy="646331"/>
          </a:xfrm>
          <a:prstGeom prst="rect">
            <a:avLst/>
          </a:prstGeom>
        </p:spPr>
        <p:txBody>
          <a:bodyPr wrap="none">
            <a:spAutoFit/>
          </a:bodyPr>
          <a:lstStyle/>
          <a:p>
            <a:pPr marL="285750" indent="-285750">
              <a:buFont typeface="Wingdings" panose="05000000000000000000" pitchFamily="2" charset="2"/>
              <a:buChar char="v"/>
            </a:pPr>
            <a:r>
              <a:rPr lang="en-IN" dirty="0"/>
              <a:t>Eg : </a:t>
            </a:r>
          </a:p>
          <a:p>
            <a:r>
              <a:rPr lang="en-IN" dirty="0"/>
              <a:t>           </a:t>
            </a:r>
            <a:r>
              <a:rPr lang="en-IN" b="1" dirty="0">
                <a:solidFill>
                  <a:srgbClr val="00B050"/>
                </a:solidFill>
              </a:rPr>
              <a:t>con.close(); </a:t>
            </a:r>
          </a:p>
        </p:txBody>
      </p:sp>
    </p:spTree>
    <p:extLst>
      <p:ext uri="{BB962C8B-B14F-4D97-AF65-F5344CB8AC3E}">
        <p14:creationId xmlns:p14="http://schemas.microsoft.com/office/powerpoint/2010/main" val="427820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2B4E-5CAA-4BD5-9761-1047FB3A2604}"/>
              </a:ext>
            </a:extLst>
          </p:cNvPr>
          <p:cNvSpPr>
            <a:spLocks noGrp="1"/>
          </p:cNvSpPr>
          <p:nvPr>
            <p:ph type="title"/>
          </p:nvPr>
        </p:nvSpPr>
        <p:spPr/>
        <p:txBody>
          <a:bodyPr/>
          <a:lstStyle/>
          <a:p>
            <a:r>
              <a:rPr lang="en-IN" dirty="0"/>
              <a:t>Proposed System</a:t>
            </a:r>
          </a:p>
        </p:txBody>
      </p:sp>
      <p:pic>
        <p:nvPicPr>
          <p:cNvPr id="5" name="Content Placeholder 4">
            <a:extLst>
              <a:ext uri="{FF2B5EF4-FFF2-40B4-BE49-F238E27FC236}">
                <a16:creationId xmlns:a16="http://schemas.microsoft.com/office/drawing/2014/main" id="{86829881-E6C2-4298-AD59-B8CAA4E61378}"/>
              </a:ext>
            </a:extLst>
          </p:cNvPr>
          <p:cNvPicPr>
            <a:picLocks noGrp="1" noChangeAspect="1"/>
          </p:cNvPicPr>
          <p:nvPr>
            <p:ph idx="1"/>
          </p:nvPr>
        </p:nvPicPr>
        <p:blipFill>
          <a:blip r:embed="rId2"/>
          <a:stretch>
            <a:fillRect/>
          </a:stretch>
        </p:blipFill>
        <p:spPr>
          <a:xfrm>
            <a:off x="1651247" y="2234472"/>
            <a:ext cx="8513686" cy="4623528"/>
          </a:xfrm>
        </p:spPr>
      </p:pic>
    </p:spTree>
    <p:extLst>
      <p:ext uri="{BB962C8B-B14F-4D97-AF65-F5344CB8AC3E}">
        <p14:creationId xmlns:p14="http://schemas.microsoft.com/office/powerpoint/2010/main" val="207365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F881C5E-F899-4011-AF1F-5D920C60910D}"/>
              </a:ext>
            </a:extLst>
          </p:cNvPr>
          <p:cNvPicPr>
            <a:picLocks noGrp="1" noChangeAspect="1"/>
          </p:cNvPicPr>
          <p:nvPr>
            <p:ph sz="half" idx="4294967295"/>
          </p:nvPr>
        </p:nvPicPr>
        <p:blipFill>
          <a:blip r:embed="rId2"/>
          <a:stretch>
            <a:fillRect/>
          </a:stretch>
        </p:blipFill>
        <p:spPr>
          <a:xfrm>
            <a:off x="0" y="506027"/>
            <a:ext cx="5853344" cy="5708342"/>
          </a:xfrm>
        </p:spPr>
      </p:pic>
      <p:pic>
        <p:nvPicPr>
          <p:cNvPr id="10" name="Picture 9">
            <a:extLst>
              <a:ext uri="{FF2B5EF4-FFF2-40B4-BE49-F238E27FC236}">
                <a16:creationId xmlns:a16="http://schemas.microsoft.com/office/drawing/2014/main" id="{1DCD9D83-9049-45AC-B092-23850C3DAFDF}"/>
              </a:ext>
            </a:extLst>
          </p:cNvPr>
          <p:cNvPicPr>
            <a:picLocks noChangeAspect="1"/>
          </p:cNvPicPr>
          <p:nvPr/>
        </p:nvPicPr>
        <p:blipFill>
          <a:blip r:embed="rId3"/>
          <a:stretch>
            <a:fillRect/>
          </a:stretch>
        </p:blipFill>
        <p:spPr>
          <a:xfrm>
            <a:off x="6338656" y="506027"/>
            <a:ext cx="5853344" cy="5708342"/>
          </a:xfrm>
          <a:prstGeom prst="rect">
            <a:avLst/>
          </a:prstGeom>
        </p:spPr>
      </p:pic>
    </p:spTree>
    <p:extLst>
      <p:ext uri="{BB962C8B-B14F-4D97-AF65-F5344CB8AC3E}">
        <p14:creationId xmlns:p14="http://schemas.microsoft.com/office/powerpoint/2010/main" val="418144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23CF75-F3D0-484B-A897-7F492669BD25}"/>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84095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BE5532-74B1-4C99-AE07-95EC8DE5E3DB}"/>
              </a:ext>
            </a:extLst>
          </p:cNvPr>
          <p:cNvPicPr>
            <a:picLocks noChangeAspect="1"/>
          </p:cNvPicPr>
          <p:nvPr/>
        </p:nvPicPr>
        <p:blipFill>
          <a:blip r:embed="rId2"/>
          <a:stretch>
            <a:fillRect/>
          </a:stretch>
        </p:blipFill>
        <p:spPr>
          <a:xfrm>
            <a:off x="0" y="14944"/>
            <a:ext cx="12192000" cy="6828112"/>
          </a:xfrm>
          <a:prstGeom prst="rect">
            <a:avLst/>
          </a:prstGeom>
        </p:spPr>
      </p:pic>
    </p:spTree>
    <p:extLst>
      <p:ext uri="{BB962C8B-B14F-4D97-AF65-F5344CB8AC3E}">
        <p14:creationId xmlns:p14="http://schemas.microsoft.com/office/powerpoint/2010/main" val="330260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77F5DC-6776-4136-BE60-E0E3CD3E8866}"/>
              </a:ext>
            </a:extLst>
          </p:cNvPr>
          <p:cNvPicPr>
            <a:picLocks noChangeAspect="1"/>
          </p:cNvPicPr>
          <p:nvPr/>
        </p:nvPicPr>
        <p:blipFill>
          <a:blip r:embed="rId2"/>
          <a:stretch>
            <a:fillRect/>
          </a:stretch>
        </p:blipFill>
        <p:spPr>
          <a:xfrm>
            <a:off x="796095" y="0"/>
            <a:ext cx="10599810" cy="6576332"/>
          </a:xfrm>
          <a:prstGeom prst="rect">
            <a:avLst/>
          </a:prstGeom>
        </p:spPr>
      </p:pic>
    </p:spTree>
    <p:extLst>
      <p:ext uri="{BB962C8B-B14F-4D97-AF65-F5344CB8AC3E}">
        <p14:creationId xmlns:p14="http://schemas.microsoft.com/office/powerpoint/2010/main" val="1668768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D3AB-2143-42C0-BD53-952347B509E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F8300B8-03EA-4970-9BFA-4454F19E3C4C}"/>
              </a:ext>
            </a:extLst>
          </p:cNvPr>
          <p:cNvSpPr>
            <a:spLocks noGrp="1"/>
          </p:cNvSpPr>
          <p:nvPr>
            <p:ph idx="1"/>
          </p:nvPr>
        </p:nvSpPr>
        <p:spPr/>
        <p:txBody>
          <a:bodyPr>
            <a:normAutofit/>
          </a:bodyPr>
          <a:lstStyle/>
          <a:p>
            <a:r>
              <a:rPr lang="en-IN" sz="2400" dirty="0"/>
              <a:t>Here, a system is developed which provides with the facilities like booking rooms in a hotel, checking availability of rooms and also provides vehicle rental facilities in which we can book different vehicles according to our needs.</a:t>
            </a:r>
          </a:p>
          <a:p>
            <a:r>
              <a:rPr lang="en-IN" sz="2400" dirty="0"/>
              <a:t>New features can also be added in the system in which we can track the rented vehicles.</a:t>
            </a:r>
          </a:p>
        </p:txBody>
      </p:sp>
    </p:spTree>
    <p:extLst>
      <p:ext uri="{BB962C8B-B14F-4D97-AF65-F5344CB8AC3E}">
        <p14:creationId xmlns:p14="http://schemas.microsoft.com/office/powerpoint/2010/main" val="45873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98DA-2201-4AF3-AFB7-D42EF728CCDD}"/>
              </a:ext>
            </a:extLst>
          </p:cNvPr>
          <p:cNvSpPr>
            <a:spLocks noGrp="1"/>
          </p:cNvSpPr>
          <p:nvPr>
            <p:ph type="title"/>
          </p:nvPr>
        </p:nvSpPr>
        <p:spPr>
          <a:xfrm>
            <a:off x="2735179" y="2287088"/>
            <a:ext cx="4351025" cy="2283824"/>
          </a:xfrm>
        </p:spPr>
        <p:txBody>
          <a:bodyPr/>
          <a:lstStyle/>
          <a:p>
            <a:r>
              <a:rPr lang="en-IN" sz="9600" dirty="0"/>
              <a:t>Thank</a:t>
            </a:r>
          </a:p>
        </p:txBody>
      </p:sp>
      <p:sp>
        <p:nvSpPr>
          <p:cNvPr id="5" name="Text Placeholder 4">
            <a:extLst>
              <a:ext uri="{FF2B5EF4-FFF2-40B4-BE49-F238E27FC236}">
                <a16:creationId xmlns:a16="http://schemas.microsoft.com/office/drawing/2014/main" id="{D62E254F-77E8-4C4E-8D58-611903A251C7}"/>
              </a:ext>
            </a:extLst>
          </p:cNvPr>
          <p:cNvSpPr>
            <a:spLocks noGrp="1"/>
          </p:cNvSpPr>
          <p:nvPr>
            <p:ph type="body" idx="1"/>
          </p:nvPr>
        </p:nvSpPr>
        <p:spPr>
          <a:xfrm>
            <a:off x="6407287" y="2287088"/>
            <a:ext cx="3757545" cy="2283824"/>
          </a:xfrm>
        </p:spPr>
        <p:txBody>
          <a:bodyPr>
            <a:normAutofit/>
          </a:bodyPr>
          <a:lstStyle/>
          <a:p>
            <a:r>
              <a:rPr lang="en-IN" sz="9600" dirty="0"/>
              <a:t>You</a:t>
            </a:r>
          </a:p>
        </p:txBody>
      </p:sp>
    </p:spTree>
    <p:extLst>
      <p:ext uri="{BB962C8B-B14F-4D97-AF65-F5344CB8AC3E}">
        <p14:creationId xmlns:p14="http://schemas.microsoft.com/office/powerpoint/2010/main" val="30490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DFE6-B3FC-41C4-A19B-26E0245568F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D641BD77-8D1A-47C2-B489-48DB2BB341E9}"/>
              </a:ext>
            </a:extLst>
          </p:cNvPr>
          <p:cNvSpPr>
            <a:spLocks noGrp="1"/>
          </p:cNvSpPr>
          <p:nvPr>
            <p:ph idx="1"/>
          </p:nvPr>
        </p:nvSpPr>
        <p:spPr/>
        <p:txBody>
          <a:bodyPr/>
          <a:lstStyle/>
          <a:p>
            <a:r>
              <a:rPr lang="en-IN" sz="2400" dirty="0"/>
              <a:t>Provide hassle free room bookings in a hotel.</a:t>
            </a:r>
          </a:p>
          <a:p>
            <a:r>
              <a:rPr lang="en-IN" sz="2400" dirty="0"/>
              <a:t>Provides better management facilities.</a:t>
            </a:r>
          </a:p>
          <a:p>
            <a:r>
              <a:rPr lang="en-IN" sz="2400" dirty="0"/>
              <a:t>Shows availabilities, types(AC/Non AC) of rooms.</a:t>
            </a:r>
          </a:p>
          <a:p>
            <a:r>
              <a:rPr lang="en-IN" sz="2400" dirty="0"/>
              <a:t>Helps the customers to rent vehicles from the hotel.</a:t>
            </a:r>
          </a:p>
          <a:p>
            <a:r>
              <a:rPr lang="en-IN" sz="2400" dirty="0"/>
              <a:t>Shows the price, types and availabilities of different vehicles.</a:t>
            </a:r>
          </a:p>
          <a:p>
            <a:endParaRPr lang="en-IN" dirty="0"/>
          </a:p>
        </p:txBody>
      </p:sp>
    </p:spTree>
    <p:extLst>
      <p:ext uri="{BB962C8B-B14F-4D97-AF65-F5344CB8AC3E}">
        <p14:creationId xmlns:p14="http://schemas.microsoft.com/office/powerpoint/2010/main" val="419285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1842-7F70-4042-B30A-A0371283E498}"/>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A43E5EA-3FF5-407D-B54E-745161E9F554}"/>
              </a:ext>
            </a:extLst>
          </p:cNvPr>
          <p:cNvSpPr>
            <a:spLocks noGrp="1"/>
          </p:cNvSpPr>
          <p:nvPr>
            <p:ph idx="1"/>
          </p:nvPr>
        </p:nvSpPr>
        <p:spPr/>
        <p:txBody>
          <a:bodyPr/>
          <a:lstStyle/>
          <a:p>
            <a:r>
              <a:rPr lang="en-IN" sz="2400" dirty="0"/>
              <a:t>Introduction</a:t>
            </a:r>
          </a:p>
          <a:p>
            <a:r>
              <a:rPr lang="en-IN" sz="2400" dirty="0"/>
              <a:t>ER Diagram</a:t>
            </a:r>
          </a:p>
          <a:p>
            <a:r>
              <a:rPr lang="en-IN" sz="2400" dirty="0"/>
              <a:t>Technical Requirements</a:t>
            </a:r>
          </a:p>
          <a:p>
            <a:r>
              <a:rPr lang="en-IN" sz="2400" dirty="0"/>
              <a:t>Database connectivity </a:t>
            </a:r>
          </a:p>
          <a:p>
            <a:r>
              <a:rPr lang="en-IN" sz="2400" dirty="0"/>
              <a:t>Proposed system</a:t>
            </a:r>
          </a:p>
          <a:p>
            <a:r>
              <a:rPr lang="en-IN" sz="2400" dirty="0"/>
              <a:t>Conclusion </a:t>
            </a:r>
          </a:p>
          <a:p>
            <a:endParaRPr lang="en-IN" dirty="0"/>
          </a:p>
        </p:txBody>
      </p:sp>
    </p:spTree>
    <p:extLst>
      <p:ext uri="{BB962C8B-B14F-4D97-AF65-F5344CB8AC3E}">
        <p14:creationId xmlns:p14="http://schemas.microsoft.com/office/powerpoint/2010/main" val="158649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3F42-8504-46E9-BBA2-60A7DAD31F7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EF42762-F5B7-46FB-BEAB-3157BE13C64F}"/>
              </a:ext>
            </a:extLst>
          </p:cNvPr>
          <p:cNvSpPr>
            <a:spLocks noGrp="1"/>
          </p:cNvSpPr>
          <p:nvPr>
            <p:ph idx="1"/>
          </p:nvPr>
        </p:nvSpPr>
        <p:spPr/>
        <p:txBody>
          <a:bodyPr/>
          <a:lstStyle/>
          <a:p>
            <a:r>
              <a:rPr lang="en-US" sz="2400" dirty="0"/>
              <a:t>The main focus of this project is to provide the facilities of hotel management and vehicle rental system like booking rooms, rent vehicles, checking availabilities of vehicles and rooms in the hotel. </a:t>
            </a:r>
          </a:p>
          <a:p>
            <a:r>
              <a:rPr lang="en-US" sz="2400" dirty="0"/>
              <a:t>Intended user is the hotel manager.</a:t>
            </a:r>
          </a:p>
          <a:p>
            <a:endParaRPr lang="en-US" sz="2400" dirty="0"/>
          </a:p>
          <a:p>
            <a:endParaRPr lang="en-US" dirty="0"/>
          </a:p>
          <a:p>
            <a:endParaRPr lang="en-IN" dirty="0"/>
          </a:p>
        </p:txBody>
      </p:sp>
    </p:spTree>
    <p:extLst>
      <p:ext uri="{BB962C8B-B14F-4D97-AF65-F5344CB8AC3E}">
        <p14:creationId xmlns:p14="http://schemas.microsoft.com/office/powerpoint/2010/main" val="95011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F368-E8DD-4625-A90A-E6C17DC4A70E}"/>
              </a:ext>
            </a:extLst>
          </p:cNvPr>
          <p:cNvSpPr>
            <a:spLocks noGrp="1"/>
          </p:cNvSpPr>
          <p:nvPr>
            <p:ph type="title"/>
          </p:nvPr>
        </p:nvSpPr>
        <p:spPr/>
        <p:txBody>
          <a:bodyPr/>
          <a:lstStyle/>
          <a:p>
            <a:r>
              <a:rPr lang="en-IN" dirty="0"/>
              <a:t>ER Diagram</a:t>
            </a:r>
          </a:p>
        </p:txBody>
      </p:sp>
      <p:pic>
        <p:nvPicPr>
          <p:cNvPr id="5" name="Picture 4">
            <a:extLst>
              <a:ext uri="{FF2B5EF4-FFF2-40B4-BE49-F238E27FC236}">
                <a16:creationId xmlns:a16="http://schemas.microsoft.com/office/drawing/2014/main" id="{8918E2F4-AB0F-4299-BADA-E52B2E9C2436}"/>
              </a:ext>
            </a:extLst>
          </p:cNvPr>
          <p:cNvPicPr>
            <a:picLocks noChangeAspect="1"/>
          </p:cNvPicPr>
          <p:nvPr/>
        </p:nvPicPr>
        <p:blipFill>
          <a:blip r:embed="rId2"/>
          <a:stretch>
            <a:fillRect/>
          </a:stretch>
        </p:blipFill>
        <p:spPr>
          <a:xfrm>
            <a:off x="736846" y="2441360"/>
            <a:ext cx="10922493" cy="4260141"/>
          </a:xfrm>
          <a:prstGeom prst="rect">
            <a:avLst/>
          </a:prstGeom>
        </p:spPr>
      </p:pic>
    </p:spTree>
    <p:extLst>
      <p:ext uri="{BB962C8B-B14F-4D97-AF65-F5344CB8AC3E}">
        <p14:creationId xmlns:p14="http://schemas.microsoft.com/office/powerpoint/2010/main" val="79934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942E-EEDC-47D2-AA5E-FCBD2BA36372}"/>
              </a:ext>
            </a:extLst>
          </p:cNvPr>
          <p:cNvSpPr>
            <a:spLocks noGrp="1"/>
          </p:cNvSpPr>
          <p:nvPr>
            <p:ph type="title"/>
          </p:nvPr>
        </p:nvSpPr>
        <p:spPr/>
        <p:txBody>
          <a:bodyPr/>
          <a:lstStyle/>
          <a:p>
            <a:r>
              <a:rPr lang="en-IN" dirty="0"/>
              <a:t>Technical Requirements</a:t>
            </a:r>
          </a:p>
        </p:txBody>
      </p:sp>
      <p:sp>
        <p:nvSpPr>
          <p:cNvPr id="3" name="Content Placeholder 2">
            <a:extLst>
              <a:ext uri="{FF2B5EF4-FFF2-40B4-BE49-F238E27FC236}">
                <a16:creationId xmlns:a16="http://schemas.microsoft.com/office/drawing/2014/main" id="{4C3FFFB4-E26C-4AF7-92B2-322AFB7F9F55}"/>
              </a:ext>
            </a:extLst>
          </p:cNvPr>
          <p:cNvSpPr>
            <a:spLocks noGrp="1"/>
          </p:cNvSpPr>
          <p:nvPr>
            <p:ph idx="1"/>
          </p:nvPr>
        </p:nvSpPr>
        <p:spPr>
          <a:xfrm>
            <a:off x="1154954" y="2603500"/>
            <a:ext cx="8825659" cy="3806178"/>
          </a:xfrm>
        </p:spPr>
        <p:txBody>
          <a:bodyPr>
            <a:normAutofit fontScale="92500" lnSpcReduction="10000"/>
          </a:bodyPr>
          <a:lstStyle/>
          <a:p>
            <a:pPr>
              <a:buFont typeface="Wingdings" panose="05000000000000000000" pitchFamily="2" charset="2"/>
              <a:buChar char="Ø"/>
            </a:pPr>
            <a:r>
              <a:rPr lang="en-IN" sz="2000" b="1" u="sng" dirty="0"/>
              <a:t>Software Requirements</a:t>
            </a:r>
          </a:p>
          <a:p>
            <a:pPr>
              <a:buFont typeface="Arial" panose="020B0604020202020204" pitchFamily="34" charset="0"/>
              <a:buChar char="•"/>
            </a:pPr>
            <a:r>
              <a:rPr lang="en-IN" sz="2000" dirty="0"/>
              <a:t>Windows 7/8/10 or Linus Operating System</a:t>
            </a:r>
          </a:p>
          <a:p>
            <a:pPr>
              <a:buFont typeface="Arial" panose="020B0604020202020204" pitchFamily="34" charset="0"/>
              <a:buChar char="•"/>
            </a:pPr>
            <a:r>
              <a:rPr lang="en-IN" sz="2000" dirty="0"/>
              <a:t>NetBeans 8.2 or above</a:t>
            </a:r>
          </a:p>
          <a:p>
            <a:pPr>
              <a:buFont typeface="Arial" panose="020B0604020202020204" pitchFamily="34" charset="0"/>
              <a:buChar char="•"/>
            </a:pPr>
            <a:r>
              <a:rPr lang="en-IN" sz="2000" dirty="0"/>
              <a:t>Java JDK 12</a:t>
            </a:r>
          </a:p>
          <a:p>
            <a:pPr>
              <a:buFont typeface="Arial" panose="020B0604020202020204" pitchFamily="34" charset="0"/>
              <a:buChar char="•"/>
            </a:pPr>
            <a:r>
              <a:rPr lang="en-IN" sz="2000" dirty="0"/>
              <a:t>JDBC Driver</a:t>
            </a:r>
          </a:p>
          <a:p>
            <a:pPr>
              <a:buFont typeface="Arial" panose="020B0604020202020204" pitchFamily="34" charset="0"/>
              <a:buChar char="•"/>
            </a:pPr>
            <a:r>
              <a:rPr lang="en-IN" sz="2000"/>
              <a:t>MySQL </a:t>
            </a:r>
            <a:endParaRPr lang="en-IN" sz="2000" dirty="0"/>
          </a:p>
          <a:p>
            <a:pPr>
              <a:buFont typeface="Wingdings" panose="05000000000000000000" pitchFamily="2" charset="2"/>
              <a:buChar char="Ø"/>
            </a:pPr>
            <a:r>
              <a:rPr lang="en-IN" sz="2000" b="1" u="sng" dirty="0"/>
              <a:t>Hardware Requirements</a:t>
            </a:r>
          </a:p>
          <a:p>
            <a:pPr>
              <a:buFont typeface="Arial" panose="020B0604020202020204" pitchFamily="34" charset="0"/>
              <a:buChar char="•"/>
            </a:pPr>
            <a:r>
              <a:rPr lang="en-IN" dirty="0"/>
              <a:t>Core i5 processor</a:t>
            </a:r>
          </a:p>
          <a:p>
            <a:pPr>
              <a:buFont typeface="Arial" panose="020B0604020202020204" pitchFamily="34" charset="0"/>
              <a:buChar char="•"/>
            </a:pPr>
            <a:r>
              <a:rPr lang="en-IN" dirty="0"/>
              <a:t>4 GB RAM</a:t>
            </a:r>
          </a:p>
          <a:p>
            <a:pPr>
              <a:buFont typeface="Arial" panose="020B0604020202020204" pitchFamily="34" charset="0"/>
              <a:buChar char="•"/>
            </a:pPr>
            <a:r>
              <a:rPr lang="en-IN" dirty="0"/>
              <a:t>50 GB HDD</a:t>
            </a:r>
          </a:p>
        </p:txBody>
      </p:sp>
    </p:spTree>
    <p:extLst>
      <p:ext uri="{BB962C8B-B14F-4D97-AF65-F5344CB8AC3E}">
        <p14:creationId xmlns:p14="http://schemas.microsoft.com/office/powerpoint/2010/main" val="148937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50A7-42E6-4D80-95A1-CE7A0CBDD817}"/>
              </a:ext>
            </a:extLst>
          </p:cNvPr>
          <p:cNvSpPr>
            <a:spLocks noGrp="1"/>
          </p:cNvSpPr>
          <p:nvPr>
            <p:ph type="title"/>
          </p:nvPr>
        </p:nvSpPr>
        <p:spPr/>
        <p:txBody>
          <a:bodyPr/>
          <a:lstStyle/>
          <a:p>
            <a:r>
              <a:rPr lang="en-IN" dirty="0"/>
              <a:t>Database Connectivity</a:t>
            </a:r>
          </a:p>
        </p:txBody>
      </p:sp>
      <p:sp>
        <p:nvSpPr>
          <p:cNvPr id="3" name="Content Placeholder 2">
            <a:extLst>
              <a:ext uri="{FF2B5EF4-FFF2-40B4-BE49-F238E27FC236}">
                <a16:creationId xmlns:a16="http://schemas.microsoft.com/office/drawing/2014/main" id="{D9B2B97F-2D10-4230-B777-A2596C323D53}"/>
              </a:ext>
            </a:extLst>
          </p:cNvPr>
          <p:cNvSpPr>
            <a:spLocks noGrp="1"/>
          </p:cNvSpPr>
          <p:nvPr>
            <p:ph idx="1"/>
          </p:nvPr>
        </p:nvSpPr>
        <p:spPr>
          <a:xfrm>
            <a:off x="0" y="2229636"/>
            <a:ext cx="12192000" cy="3307140"/>
          </a:xfrm>
        </p:spPr>
        <p:txBody>
          <a:bodyPr/>
          <a:lstStyle/>
          <a:p>
            <a:r>
              <a:rPr lang="en-IN" dirty="0"/>
              <a:t>The tool used in this project for database connectivity is </a:t>
            </a:r>
            <a:r>
              <a:rPr lang="en-IN" b="1" i="1" u="sng" dirty="0">
                <a:effectLst>
                  <a:outerShdw blurRad="38100" dist="38100" dir="2700000" algn="tl">
                    <a:srgbClr val="000000">
                      <a:alpha val="43137"/>
                    </a:srgbClr>
                  </a:outerShdw>
                </a:effectLst>
              </a:rPr>
              <a:t>JDBC.</a:t>
            </a:r>
          </a:p>
          <a:p>
            <a:r>
              <a:rPr lang="en-IN" sz="2000" b="1" i="1" dirty="0"/>
              <a:t>What is JDBC?</a:t>
            </a:r>
          </a:p>
          <a:p>
            <a:r>
              <a:rPr lang="en-US" b="1" dirty="0"/>
              <a:t>JDBC</a:t>
            </a:r>
            <a:r>
              <a:rPr lang="en-US" dirty="0"/>
              <a:t> stands for Java Database Connectivity. </a:t>
            </a:r>
            <a:r>
              <a:rPr lang="en-US" b="1" dirty="0"/>
              <a:t>JDBC</a:t>
            </a:r>
            <a:r>
              <a:rPr lang="en-US" dirty="0"/>
              <a:t> is a Java API to connect and execute the query with the database. It is a part of JavaSE (Java Standard Edition). </a:t>
            </a:r>
            <a:r>
              <a:rPr lang="en-US" b="1" dirty="0"/>
              <a:t>JDBC</a:t>
            </a:r>
            <a:r>
              <a:rPr lang="en-US" dirty="0"/>
              <a:t> API uses </a:t>
            </a:r>
            <a:r>
              <a:rPr lang="en-US" b="1" dirty="0"/>
              <a:t>JDBC</a:t>
            </a:r>
            <a:r>
              <a:rPr lang="en-US" dirty="0"/>
              <a:t> drivers to connect with the database.</a:t>
            </a:r>
          </a:p>
          <a:p>
            <a:r>
              <a:rPr lang="en-US" dirty="0"/>
              <a:t>We can use JDBC API to access tabular data stored in any relational database. By the help of JDBC API, we can save, update, delete and fetch data from the database.</a:t>
            </a:r>
            <a:endParaRPr lang="en-IN" sz="1600" dirty="0"/>
          </a:p>
          <a:p>
            <a:endParaRPr lang="en-IN" dirty="0"/>
          </a:p>
        </p:txBody>
      </p:sp>
      <p:pic>
        <p:nvPicPr>
          <p:cNvPr id="6" name="Picture 5">
            <a:extLst>
              <a:ext uri="{FF2B5EF4-FFF2-40B4-BE49-F238E27FC236}">
                <a16:creationId xmlns:a16="http://schemas.microsoft.com/office/drawing/2014/main" id="{EF2C9993-1B9C-4939-9712-C1EDE5FDD4BF}"/>
              </a:ext>
            </a:extLst>
          </p:cNvPr>
          <p:cNvPicPr>
            <a:picLocks noChangeAspect="1"/>
          </p:cNvPicPr>
          <p:nvPr/>
        </p:nvPicPr>
        <p:blipFill>
          <a:blip r:embed="rId2"/>
          <a:stretch>
            <a:fillRect/>
          </a:stretch>
        </p:blipFill>
        <p:spPr>
          <a:xfrm>
            <a:off x="3549327" y="4628364"/>
            <a:ext cx="5576918" cy="2154176"/>
          </a:xfrm>
          <a:prstGeom prst="rect">
            <a:avLst/>
          </a:prstGeom>
        </p:spPr>
      </p:pic>
    </p:spTree>
    <p:extLst>
      <p:ext uri="{BB962C8B-B14F-4D97-AF65-F5344CB8AC3E}">
        <p14:creationId xmlns:p14="http://schemas.microsoft.com/office/powerpoint/2010/main" val="311324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7F868B-E23A-45A8-9065-05C206DDAD18}"/>
              </a:ext>
            </a:extLst>
          </p:cNvPr>
          <p:cNvSpPr/>
          <p:nvPr/>
        </p:nvSpPr>
        <p:spPr>
          <a:xfrm>
            <a:off x="322555" y="197502"/>
            <a:ext cx="9647068" cy="830997"/>
          </a:xfrm>
          <a:prstGeom prst="rect">
            <a:avLst/>
          </a:prstGeom>
        </p:spPr>
        <p:txBody>
          <a:bodyPr wrap="square">
            <a:spAutoFit/>
          </a:bodyPr>
          <a:lstStyle/>
          <a:p>
            <a:pPr marL="342900" indent="-342900">
              <a:buFont typeface="Wingdings" panose="05000000000000000000" pitchFamily="2" charset="2"/>
              <a:buChar char="Ø"/>
            </a:pPr>
            <a:r>
              <a:rPr lang="en-US" sz="2400" dirty="0"/>
              <a:t>There are 5 steps to connect any java application with the database using JDBC. These steps are as follows:</a:t>
            </a:r>
            <a:endParaRPr lang="en-IN" sz="2400" dirty="0"/>
          </a:p>
        </p:txBody>
      </p:sp>
      <p:pic>
        <p:nvPicPr>
          <p:cNvPr id="5" name="Picture 4">
            <a:extLst>
              <a:ext uri="{FF2B5EF4-FFF2-40B4-BE49-F238E27FC236}">
                <a16:creationId xmlns:a16="http://schemas.microsoft.com/office/drawing/2014/main" id="{8EC6CD3D-5D7D-4D67-B59D-2A212BF663A3}"/>
              </a:ext>
            </a:extLst>
          </p:cNvPr>
          <p:cNvPicPr>
            <a:picLocks noChangeAspect="1"/>
          </p:cNvPicPr>
          <p:nvPr/>
        </p:nvPicPr>
        <p:blipFill>
          <a:blip r:embed="rId2"/>
          <a:stretch>
            <a:fillRect/>
          </a:stretch>
        </p:blipFill>
        <p:spPr>
          <a:xfrm>
            <a:off x="2334827" y="1322773"/>
            <a:ext cx="5539666" cy="4767309"/>
          </a:xfrm>
          <a:prstGeom prst="rect">
            <a:avLst/>
          </a:prstGeom>
        </p:spPr>
      </p:pic>
    </p:spTree>
    <p:extLst>
      <p:ext uri="{BB962C8B-B14F-4D97-AF65-F5344CB8AC3E}">
        <p14:creationId xmlns:p14="http://schemas.microsoft.com/office/powerpoint/2010/main" val="155911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EC06C-60E8-408F-B5B6-CEF826309EEF}"/>
              </a:ext>
            </a:extLst>
          </p:cNvPr>
          <p:cNvSpPr/>
          <p:nvPr/>
        </p:nvSpPr>
        <p:spPr>
          <a:xfrm>
            <a:off x="0" y="0"/>
            <a:ext cx="3307316" cy="369332"/>
          </a:xfrm>
          <a:prstGeom prst="rect">
            <a:avLst/>
          </a:prstGeom>
        </p:spPr>
        <p:txBody>
          <a:bodyPr wrap="none">
            <a:spAutoFit/>
          </a:bodyPr>
          <a:lstStyle/>
          <a:p>
            <a:r>
              <a:rPr lang="en-US" b="1" dirty="0"/>
              <a:t>1) Register the driver class :</a:t>
            </a:r>
            <a:endParaRPr lang="en-IN" b="1" dirty="0"/>
          </a:p>
        </p:txBody>
      </p:sp>
      <p:sp>
        <p:nvSpPr>
          <p:cNvPr id="5" name="Rectangle 4">
            <a:extLst>
              <a:ext uri="{FF2B5EF4-FFF2-40B4-BE49-F238E27FC236}">
                <a16:creationId xmlns:a16="http://schemas.microsoft.com/office/drawing/2014/main" id="{A00479BA-9448-46BF-B724-73CB93588407}"/>
              </a:ext>
            </a:extLst>
          </p:cNvPr>
          <p:cNvSpPr/>
          <p:nvPr/>
        </p:nvSpPr>
        <p:spPr>
          <a:xfrm>
            <a:off x="710213" y="525976"/>
            <a:ext cx="8913181" cy="646331"/>
          </a:xfrm>
          <a:prstGeom prst="rect">
            <a:avLst/>
          </a:prstGeom>
        </p:spPr>
        <p:txBody>
          <a:bodyPr wrap="square">
            <a:spAutoFit/>
          </a:bodyPr>
          <a:lstStyle/>
          <a:p>
            <a:r>
              <a:rPr lang="en-US" dirty="0"/>
              <a:t>The forName() method of Class is used to register the driver class. This method is used to dynamically load the driver class.</a:t>
            </a:r>
          </a:p>
        </p:txBody>
      </p:sp>
      <p:sp>
        <p:nvSpPr>
          <p:cNvPr id="6" name="Rectangle 5">
            <a:extLst>
              <a:ext uri="{FF2B5EF4-FFF2-40B4-BE49-F238E27FC236}">
                <a16:creationId xmlns:a16="http://schemas.microsoft.com/office/drawing/2014/main" id="{83169C90-55AB-4E34-9BAC-C143B185B2C3}"/>
              </a:ext>
            </a:extLst>
          </p:cNvPr>
          <p:cNvSpPr/>
          <p:nvPr/>
        </p:nvSpPr>
        <p:spPr>
          <a:xfrm>
            <a:off x="710213" y="1246858"/>
            <a:ext cx="5461752" cy="646331"/>
          </a:xfrm>
          <a:prstGeom prst="rect">
            <a:avLst/>
          </a:prstGeom>
        </p:spPr>
        <p:txBody>
          <a:bodyPr wrap="none">
            <a:spAutoFit/>
          </a:bodyPr>
          <a:lstStyle/>
          <a:p>
            <a:pPr marL="285750" indent="-285750">
              <a:buFont typeface="Wingdings" panose="05000000000000000000" pitchFamily="2" charset="2"/>
              <a:buChar char="v"/>
            </a:pPr>
            <a:r>
              <a:rPr lang="en-IN" dirty="0"/>
              <a:t>Eg : </a:t>
            </a:r>
          </a:p>
          <a:p>
            <a:r>
              <a:rPr lang="en-IN" dirty="0"/>
              <a:t>           </a:t>
            </a:r>
            <a:r>
              <a:rPr lang="en-IN" b="1" dirty="0">
                <a:solidFill>
                  <a:srgbClr val="00B050"/>
                </a:solidFill>
              </a:rPr>
              <a:t>Class.forName(“com.mysql.jdbc.Driver”);</a:t>
            </a:r>
          </a:p>
        </p:txBody>
      </p:sp>
      <p:sp>
        <p:nvSpPr>
          <p:cNvPr id="7" name="Rectangle 6">
            <a:extLst>
              <a:ext uri="{FF2B5EF4-FFF2-40B4-BE49-F238E27FC236}">
                <a16:creationId xmlns:a16="http://schemas.microsoft.com/office/drawing/2014/main" id="{48587627-360F-4DE2-B6E7-1D8EC1A3FB83}"/>
              </a:ext>
            </a:extLst>
          </p:cNvPr>
          <p:cNvSpPr/>
          <p:nvPr/>
        </p:nvSpPr>
        <p:spPr>
          <a:xfrm>
            <a:off x="69951" y="1967740"/>
            <a:ext cx="3977371" cy="369332"/>
          </a:xfrm>
          <a:prstGeom prst="rect">
            <a:avLst/>
          </a:prstGeom>
        </p:spPr>
        <p:txBody>
          <a:bodyPr wrap="none">
            <a:spAutoFit/>
          </a:bodyPr>
          <a:lstStyle/>
          <a:p>
            <a:r>
              <a:rPr lang="en-US" b="1" dirty="0"/>
              <a:t>2) Create the connection object :</a:t>
            </a:r>
            <a:endParaRPr lang="en-IN" b="1" dirty="0"/>
          </a:p>
        </p:txBody>
      </p:sp>
      <p:sp>
        <p:nvSpPr>
          <p:cNvPr id="8" name="Rectangle 7">
            <a:extLst>
              <a:ext uri="{FF2B5EF4-FFF2-40B4-BE49-F238E27FC236}">
                <a16:creationId xmlns:a16="http://schemas.microsoft.com/office/drawing/2014/main" id="{B9924425-EB9D-4DAD-A0D8-DF64E6A2073F}"/>
              </a:ext>
            </a:extLst>
          </p:cNvPr>
          <p:cNvSpPr/>
          <p:nvPr/>
        </p:nvSpPr>
        <p:spPr>
          <a:xfrm>
            <a:off x="710212" y="3059668"/>
            <a:ext cx="11481788" cy="646331"/>
          </a:xfrm>
          <a:prstGeom prst="rect">
            <a:avLst/>
          </a:prstGeom>
        </p:spPr>
        <p:txBody>
          <a:bodyPr wrap="square">
            <a:spAutoFit/>
          </a:bodyPr>
          <a:lstStyle/>
          <a:p>
            <a:pPr marL="285750" indent="-285750">
              <a:buFont typeface="Wingdings" panose="05000000000000000000" pitchFamily="2" charset="2"/>
              <a:buChar char="v"/>
            </a:pPr>
            <a:r>
              <a:rPr lang="en-IN" dirty="0"/>
              <a:t>Eg:</a:t>
            </a:r>
          </a:p>
          <a:p>
            <a:r>
              <a:rPr lang="en-IN" b="1" dirty="0">
                <a:solidFill>
                  <a:srgbClr val="00B050"/>
                </a:solidFill>
              </a:rPr>
              <a:t>          Connection conn=DriverManager.getConnection("jdbc:mysql://localhost/DB",”root”,password);</a:t>
            </a:r>
          </a:p>
        </p:txBody>
      </p:sp>
      <p:sp>
        <p:nvSpPr>
          <p:cNvPr id="9" name="Rectangle 8">
            <a:extLst>
              <a:ext uri="{FF2B5EF4-FFF2-40B4-BE49-F238E27FC236}">
                <a16:creationId xmlns:a16="http://schemas.microsoft.com/office/drawing/2014/main" id="{C1305434-DF11-4DD7-8421-815108C195BA}"/>
              </a:ext>
            </a:extLst>
          </p:cNvPr>
          <p:cNvSpPr/>
          <p:nvPr/>
        </p:nvSpPr>
        <p:spPr>
          <a:xfrm>
            <a:off x="710212" y="2365456"/>
            <a:ext cx="8913181" cy="646331"/>
          </a:xfrm>
          <a:prstGeom prst="rect">
            <a:avLst/>
          </a:prstGeom>
        </p:spPr>
        <p:txBody>
          <a:bodyPr wrap="square">
            <a:spAutoFit/>
          </a:bodyPr>
          <a:lstStyle/>
          <a:p>
            <a:r>
              <a:rPr lang="en-US" dirty="0"/>
              <a:t>The getConnection() method of DriverManager class is used to establish connection with the database.</a:t>
            </a:r>
            <a:endParaRPr lang="en-IN" dirty="0"/>
          </a:p>
        </p:txBody>
      </p:sp>
      <p:sp>
        <p:nvSpPr>
          <p:cNvPr id="10" name="Rectangle 9">
            <a:extLst>
              <a:ext uri="{FF2B5EF4-FFF2-40B4-BE49-F238E27FC236}">
                <a16:creationId xmlns:a16="http://schemas.microsoft.com/office/drawing/2014/main" id="{502D103C-B5F7-4DDB-A6B5-72FAFED5314B}"/>
              </a:ext>
            </a:extLst>
          </p:cNvPr>
          <p:cNvSpPr/>
          <p:nvPr/>
        </p:nvSpPr>
        <p:spPr>
          <a:xfrm>
            <a:off x="0" y="3750814"/>
            <a:ext cx="3746538" cy="369332"/>
          </a:xfrm>
          <a:prstGeom prst="rect">
            <a:avLst/>
          </a:prstGeom>
        </p:spPr>
        <p:txBody>
          <a:bodyPr wrap="none">
            <a:spAutoFit/>
          </a:bodyPr>
          <a:lstStyle/>
          <a:p>
            <a:r>
              <a:rPr lang="en-US" b="1" dirty="0"/>
              <a:t>3) Create the Statement object : </a:t>
            </a:r>
            <a:endParaRPr lang="en-IN" b="1" dirty="0"/>
          </a:p>
        </p:txBody>
      </p:sp>
      <p:sp>
        <p:nvSpPr>
          <p:cNvPr id="11" name="Rectangle 10">
            <a:extLst>
              <a:ext uri="{FF2B5EF4-FFF2-40B4-BE49-F238E27FC236}">
                <a16:creationId xmlns:a16="http://schemas.microsoft.com/office/drawing/2014/main" id="{2655331A-5F8B-491B-AEA1-EC2750B9CF74}"/>
              </a:ext>
            </a:extLst>
          </p:cNvPr>
          <p:cNvSpPr/>
          <p:nvPr/>
        </p:nvSpPr>
        <p:spPr>
          <a:xfrm>
            <a:off x="710212" y="4101053"/>
            <a:ext cx="11481788" cy="646331"/>
          </a:xfrm>
          <a:prstGeom prst="rect">
            <a:avLst/>
          </a:prstGeom>
        </p:spPr>
        <p:txBody>
          <a:bodyPr wrap="square">
            <a:spAutoFit/>
          </a:bodyPr>
          <a:lstStyle/>
          <a:p>
            <a:r>
              <a:rPr lang="en-US" dirty="0"/>
              <a:t>The createStatement() method of Connection interface is used to create statement. The object of statement is responsible to execute queries with the database.</a:t>
            </a:r>
            <a:endParaRPr lang="en-IN" dirty="0"/>
          </a:p>
        </p:txBody>
      </p:sp>
      <p:sp>
        <p:nvSpPr>
          <p:cNvPr id="12" name="Rectangle 11">
            <a:extLst>
              <a:ext uri="{FF2B5EF4-FFF2-40B4-BE49-F238E27FC236}">
                <a16:creationId xmlns:a16="http://schemas.microsoft.com/office/drawing/2014/main" id="{DFAEB539-6C74-41DA-8CA5-5713F7B79626}"/>
              </a:ext>
            </a:extLst>
          </p:cNvPr>
          <p:cNvSpPr/>
          <p:nvPr/>
        </p:nvSpPr>
        <p:spPr>
          <a:xfrm>
            <a:off x="710212" y="4899148"/>
            <a:ext cx="5525872" cy="646331"/>
          </a:xfrm>
          <a:prstGeom prst="rect">
            <a:avLst/>
          </a:prstGeom>
        </p:spPr>
        <p:txBody>
          <a:bodyPr wrap="none">
            <a:spAutoFit/>
          </a:bodyPr>
          <a:lstStyle/>
          <a:p>
            <a:pPr marL="285750" indent="-285750">
              <a:buFont typeface="Wingdings" panose="05000000000000000000" pitchFamily="2" charset="2"/>
              <a:buChar char="v"/>
            </a:pPr>
            <a:r>
              <a:rPr lang="en-IN" dirty="0"/>
              <a:t>Eg : </a:t>
            </a:r>
          </a:p>
          <a:p>
            <a:r>
              <a:rPr lang="en-IN" dirty="0"/>
              <a:t>           </a:t>
            </a:r>
            <a:r>
              <a:rPr lang="en-IN" b="1" dirty="0">
                <a:solidFill>
                  <a:srgbClr val="00B050"/>
                </a:solidFill>
              </a:rPr>
              <a:t>Statement stmt=conn.createStatement();</a:t>
            </a:r>
          </a:p>
        </p:txBody>
      </p:sp>
    </p:spTree>
    <p:extLst>
      <p:ext uri="{BB962C8B-B14F-4D97-AF65-F5344CB8AC3E}">
        <p14:creationId xmlns:p14="http://schemas.microsoft.com/office/powerpoint/2010/main" val="3938389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tf00001237</Template>
  <TotalTime>390</TotalTime>
  <Words>487</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verdana</vt:lpstr>
      <vt:lpstr>Wingdings</vt:lpstr>
      <vt:lpstr>Wingdings 3</vt:lpstr>
      <vt:lpstr>Ion Boardroom</vt:lpstr>
      <vt:lpstr>DBMS Mini Project :    Hotel and Vehicle Booking System</vt:lpstr>
      <vt:lpstr>Objective</vt:lpstr>
      <vt:lpstr>Contents</vt:lpstr>
      <vt:lpstr>Introduction</vt:lpstr>
      <vt:lpstr>ER Diagram</vt:lpstr>
      <vt:lpstr>Technical Requirements</vt:lpstr>
      <vt:lpstr>Database Connectivity</vt:lpstr>
      <vt:lpstr>PowerPoint Presentation</vt:lpstr>
      <vt:lpstr>PowerPoint Presentation</vt:lpstr>
      <vt:lpstr>PowerPoint Presentation</vt:lpstr>
      <vt:lpstr>Proposed System</vt:lpstr>
      <vt:lpstr>PowerPoint Presentation</vt:lpstr>
      <vt:lpstr>PowerPoint Presentation</vt:lpstr>
      <vt:lpstr>PowerPoint Presentation</vt:lpstr>
      <vt:lpstr>PowerPoint Presentation</vt:lpstr>
      <vt:lpstr>Conclusion</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Mini Project :    Hotel and Vehicle Management System</dc:title>
  <dc:creator>Deepak Singh</dc:creator>
  <cp:lastModifiedBy>Deepak Singh</cp:lastModifiedBy>
  <cp:revision>29</cp:revision>
  <dcterms:created xsi:type="dcterms:W3CDTF">2019-10-04T11:54:45Z</dcterms:created>
  <dcterms:modified xsi:type="dcterms:W3CDTF">2019-10-05T06:06:30Z</dcterms:modified>
</cp:coreProperties>
</file>