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8.wmf" ContentType="image/x-wmf"/>
  <Override PartName="/ppt/media/image36.png" ContentType="image/png"/>
  <Override PartName="/ppt/media/image32.png" ContentType="image/png"/>
  <Override PartName="/ppt/media/image30.jpeg" ContentType="image/jpeg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jpeg" ContentType="image/jpe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39.wmf" ContentType="image/x-wmf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27.jpeg" ContentType="image/jpe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3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02A4226-81BE-42EC-B2C1-B9B1FA9FA601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67DF174-FBFF-4AA7-BD6B-1FA4368849C8}" type="slidenum">
              <a:rPr lang="en-IN" sz="14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3BD175A8-239D-42B1-BFA7-F11D64CD79F7}" type="slidenum">
              <a:rPr lang="en-IN" sz="14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A7A03285-F61A-46F7-9A58-A6DD7856769B}" type="slidenum">
              <a:rPr lang="en-IN" sz="14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435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70C519D2-B332-4E98-804E-7CE8F475B788}" type="slidenum">
              <a:rPr lang="en-IN" sz="14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286A5C90-9E20-4C04-B87E-51BA2537BFE1}" type="slidenum">
              <a:rPr lang="en-IN" sz="14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C85D63EA-A7C2-4C62-8333-9D10ABDD0E3F}" type="slidenum">
              <a:rPr lang="en-IN" sz="14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435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C4E039D5-96F1-4405-9808-56A3C50CEB6E}" type="slidenum">
              <a:rPr lang="en-IN" sz="14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94B5ECD4-B255-4DCB-9D9E-15B681570422}" type="slidenum">
              <a:rPr lang="en-IN" sz="14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7DFCCFED-AFB6-43F6-82CA-86C83F434C8D}" type="slidenum">
              <a:rPr lang="en-IN" sz="14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053EEEA1-817F-45CC-B66C-D8A716A96716}" type="slidenum">
              <a:rPr lang="en-IN" sz="14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435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D69E7A82-7D07-4479-9EEC-5BE7A0280859}" type="slidenum">
              <a:rPr lang="en-IN" sz="14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DFFA55E9-64E9-4BA6-8316-8EBA89261002}" type="slidenum">
              <a:rPr lang="en-IN" sz="14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E11E1E2C-2002-40CF-945A-7CB51406797C}" type="slidenum">
              <a:rPr lang="en-IN" sz="14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CC31BF0-1218-4192-926B-06DCAB5FBC8A}" type="slidenum">
              <a:rPr lang="en-IN" sz="14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435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D137E991-91E8-4680-84D7-DC16E5BB9F77}" type="slidenum">
              <a:rPr lang="en-IN" sz="14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435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1E679279-7F57-4172-B673-73E6922B17A0}" type="slidenum">
              <a:rPr lang="en-IN" sz="14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435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BA3E2B65-FD3D-4225-9B0C-AC16ABDCE1AF}" type="slidenum">
              <a:rPr lang="en-IN" sz="14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2000" y="1764000"/>
            <a:ext cx="840024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2000" y="3024000"/>
            <a:ext cx="785232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12000" y="3987360"/>
            <a:ext cx="785232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512000" y="1764000"/>
            <a:ext cx="840024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512000" y="3024000"/>
            <a:ext cx="383184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535720" y="3024000"/>
            <a:ext cx="383184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535720" y="3987360"/>
            <a:ext cx="383184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512000" y="3987360"/>
            <a:ext cx="383184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12000" y="1764000"/>
            <a:ext cx="840024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512000" y="3024000"/>
            <a:ext cx="7852320" cy="184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512000" y="3024000"/>
            <a:ext cx="7852320" cy="184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82560" y="3024000"/>
            <a:ext cx="2310840" cy="184392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82560" y="3024000"/>
            <a:ext cx="2310840" cy="1843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12000" y="1764000"/>
            <a:ext cx="840024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512000" y="3024000"/>
            <a:ext cx="7852320" cy="1844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12000" y="1764000"/>
            <a:ext cx="840024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512000" y="3024000"/>
            <a:ext cx="7852320" cy="184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12000" y="1764000"/>
            <a:ext cx="840024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512000" y="3024000"/>
            <a:ext cx="3831840" cy="184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535720" y="3024000"/>
            <a:ext cx="3831840" cy="184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12000" y="1764000"/>
            <a:ext cx="840024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512000" y="1764000"/>
            <a:ext cx="8400240" cy="506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12000" y="1764000"/>
            <a:ext cx="840024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512000" y="3024000"/>
            <a:ext cx="383184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512000" y="3987360"/>
            <a:ext cx="383184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535720" y="3024000"/>
            <a:ext cx="3831840" cy="184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12000" y="1764000"/>
            <a:ext cx="840024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512000" y="3024000"/>
            <a:ext cx="7852320" cy="1844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12000" y="1764000"/>
            <a:ext cx="840024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512000" y="3024000"/>
            <a:ext cx="3831840" cy="184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535720" y="3024000"/>
            <a:ext cx="383184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535720" y="3987360"/>
            <a:ext cx="383184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12000" y="1764000"/>
            <a:ext cx="840024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512000" y="3024000"/>
            <a:ext cx="383184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535720" y="3024000"/>
            <a:ext cx="383184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512000" y="3987360"/>
            <a:ext cx="785232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12000" y="1764000"/>
            <a:ext cx="840024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512000" y="3024000"/>
            <a:ext cx="785232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512000" y="3987360"/>
            <a:ext cx="785232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12000" y="1764000"/>
            <a:ext cx="840024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512000" y="3024000"/>
            <a:ext cx="383184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535720" y="3024000"/>
            <a:ext cx="383184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535720" y="3987360"/>
            <a:ext cx="383184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1512000" y="3987360"/>
            <a:ext cx="383184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512000" y="1764000"/>
            <a:ext cx="840024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512000" y="3024000"/>
            <a:ext cx="7852320" cy="184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512000" y="3024000"/>
            <a:ext cx="7852320" cy="184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82560" y="3024000"/>
            <a:ext cx="2310840" cy="184392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82560" y="3024000"/>
            <a:ext cx="2310840" cy="1843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12000" y="1764000"/>
            <a:ext cx="840024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1512000" y="3024000"/>
            <a:ext cx="7852320" cy="1844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12000" y="1764000"/>
            <a:ext cx="840024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512000" y="3024000"/>
            <a:ext cx="7852320" cy="184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512000" y="1764000"/>
            <a:ext cx="840024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512000" y="3024000"/>
            <a:ext cx="3831840" cy="184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535720" y="3024000"/>
            <a:ext cx="3831840" cy="184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512000" y="1764000"/>
            <a:ext cx="840024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12000" y="1764000"/>
            <a:ext cx="840024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512000" y="3024000"/>
            <a:ext cx="7852320" cy="184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1512000" y="1764000"/>
            <a:ext cx="8400240" cy="506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512000" y="1764000"/>
            <a:ext cx="840024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512000" y="3024000"/>
            <a:ext cx="383184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1512000" y="3987360"/>
            <a:ext cx="383184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535720" y="3024000"/>
            <a:ext cx="3831840" cy="184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512000" y="1764000"/>
            <a:ext cx="840024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512000" y="3024000"/>
            <a:ext cx="3831840" cy="184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535720" y="3024000"/>
            <a:ext cx="383184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535720" y="3987360"/>
            <a:ext cx="383184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512000" y="1764000"/>
            <a:ext cx="840024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512000" y="3024000"/>
            <a:ext cx="383184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535720" y="3024000"/>
            <a:ext cx="383184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1512000" y="3987360"/>
            <a:ext cx="785232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12000" y="1764000"/>
            <a:ext cx="840024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512000" y="3024000"/>
            <a:ext cx="785232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1512000" y="3987360"/>
            <a:ext cx="785232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512000" y="1764000"/>
            <a:ext cx="840024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512000" y="3024000"/>
            <a:ext cx="383184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535720" y="3024000"/>
            <a:ext cx="383184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535720" y="3987360"/>
            <a:ext cx="383184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1512000" y="3987360"/>
            <a:ext cx="383184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512000" y="1764000"/>
            <a:ext cx="840024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512000" y="3024000"/>
            <a:ext cx="7852320" cy="184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1512000" y="3024000"/>
            <a:ext cx="7852320" cy="184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82560" y="3024000"/>
            <a:ext cx="2310840" cy="184392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82560" y="3024000"/>
            <a:ext cx="2310840" cy="1843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12000" y="1764000"/>
            <a:ext cx="840024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512000" y="3024000"/>
            <a:ext cx="3831840" cy="184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535720" y="3024000"/>
            <a:ext cx="3831840" cy="184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12000" y="1764000"/>
            <a:ext cx="840024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512000" y="1764000"/>
            <a:ext cx="8400240" cy="506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12000" y="1764000"/>
            <a:ext cx="840024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512000" y="3024000"/>
            <a:ext cx="383184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512000" y="3987360"/>
            <a:ext cx="383184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535720" y="3024000"/>
            <a:ext cx="3831840" cy="184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12000" y="1764000"/>
            <a:ext cx="840024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512000" y="3024000"/>
            <a:ext cx="3831840" cy="184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535720" y="3024000"/>
            <a:ext cx="383184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535720" y="3987360"/>
            <a:ext cx="383184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12000" y="1764000"/>
            <a:ext cx="840024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512000" y="3024000"/>
            <a:ext cx="383184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535720" y="3024000"/>
            <a:ext cx="383184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512000" y="3987360"/>
            <a:ext cx="7852320" cy="8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360800"/>
            <a:ext cx="10080360" cy="35244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1411200"/>
            <a:ext cx="587520" cy="251640"/>
          </a:xfrm>
          <a:prstGeom prst="rect">
            <a:avLst/>
          </a:prstGeom>
          <a:solidFill>
            <a:srgbClr val="dd8047"/>
          </a:solidFill>
          <a:ln w="507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650880" y="1411200"/>
            <a:ext cx="9429120" cy="251640"/>
          </a:xfrm>
          <a:prstGeom prst="rect">
            <a:avLst/>
          </a:prstGeom>
          <a:solidFill>
            <a:srgbClr val="94b6d2"/>
          </a:solidFill>
          <a:ln w="50760">
            <a:noFill/>
          </a:ln>
        </p:spPr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Click to edit the title text formatClick to edit Master title style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7543800" y="7086600"/>
            <a:ext cx="2346120" cy="51876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039EAE76-CB50-4FB7-87A8-445C7C349CD5}" type="slidenum">
              <a:rPr b="1" lang="en-IN" sz="15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Tw Cen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500">
                <a:latin typeface="Tw Cen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200">
                <a:latin typeface="Tw Cen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200">
                <a:latin typeface="Tw Cen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Tw Cen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Tw Cen M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Tw Cen M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1360800"/>
            <a:ext cx="10080360" cy="35244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43" name="CustomShape 2"/>
          <p:cNvSpPr/>
          <p:nvPr/>
        </p:nvSpPr>
        <p:spPr>
          <a:xfrm>
            <a:off x="0" y="1411200"/>
            <a:ext cx="587520" cy="251640"/>
          </a:xfrm>
          <a:prstGeom prst="rect">
            <a:avLst/>
          </a:prstGeom>
          <a:solidFill>
            <a:srgbClr val="dd8047"/>
          </a:solidFill>
          <a:ln w="50760">
            <a:noFill/>
          </a:ln>
        </p:spPr>
      </p:sp>
      <p:sp>
        <p:nvSpPr>
          <p:cNvPr id="44" name="CustomShape 3"/>
          <p:cNvSpPr/>
          <p:nvPr/>
        </p:nvSpPr>
        <p:spPr>
          <a:xfrm>
            <a:off x="650880" y="1411200"/>
            <a:ext cx="9429120" cy="251640"/>
          </a:xfrm>
          <a:prstGeom prst="rect">
            <a:avLst/>
          </a:prstGeom>
          <a:solidFill>
            <a:srgbClr val="94b6d2"/>
          </a:solidFill>
          <a:ln w="50760">
            <a:noFill/>
          </a:ln>
        </p:spPr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52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Click to edit the title text formatClick to edit Master title style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6720480" y="6887880"/>
            <a:ext cx="2939760" cy="40212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672120" y="6887520"/>
            <a:ext cx="5976000" cy="40212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885FC2E9-3C85-4059-81D8-5845729548A6}" type="slidenum">
              <a:rPr b="1" lang="en-IN" sz="15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49" name="PlaceHolder 8"/>
          <p:cNvSpPr>
            <a:spLocks noGrp="1"/>
          </p:cNvSpPr>
          <p:nvPr>
            <p:ph type="body"/>
          </p:nvPr>
        </p:nvSpPr>
        <p:spPr>
          <a:xfrm>
            <a:off x="675360" y="1764000"/>
            <a:ext cx="8988120" cy="4955400"/>
          </a:xfrm>
          <a:prstGeom prst="rect">
            <a:avLst/>
          </a:prstGeom>
        </p:spPr>
        <p:txBody>
          <a:bodyPr lIns="100800" rIns="100800" tIns="50400" bIns="50400"/>
          <a:p>
            <a:pPr>
              <a:buSzPct val="45000"/>
              <a:buFont typeface="StarSymbol"/>
              <a:buChar char="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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"/>
            </a:pPr>
            <a:r>
              <a:rPr lang="en-GB" sz="2900">
                <a:solidFill>
                  <a:srgbClr val="000000"/>
                </a:solidFill>
                <a:latin typeface="Tw Cen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GB" sz="2500">
                <a:solidFill>
                  <a:srgbClr val="000000"/>
                </a:solidFill>
                <a:latin typeface="Tw Cen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GB" sz="2200">
                <a:solidFill>
                  <a:srgbClr val="000000"/>
                </a:solidFill>
                <a:latin typeface="Tw Cen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GB" sz="2200">
                <a:solidFill>
                  <a:srgbClr val="000000"/>
                </a:solidFill>
                <a:latin typeface="Tw Cen MT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1360800"/>
            <a:ext cx="10080360" cy="35244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85" name="CustomShape 2"/>
          <p:cNvSpPr/>
          <p:nvPr/>
        </p:nvSpPr>
        <p:spPr>
          <a:xfrm>
            <a:off x="0" y="1411200"/>
            <a:ext cx="587520" cy="251640"/>
          </a:xfrm>
          <a:prstGeom prst="rect">
            <a:avLst/>
          </a:prstGeom>
          <a:solidFill>
            <a:srgbClr val="dd8047"/>
          </a:solidFill>
          <a:ln w="50760">
            <a:noFill/>
          </a:ln>
        </p:spPr>
      </p:sp>
      <p:sp>
        <p:nvSpPr>
          <p:cNvPr id="86" name="CustomShape 3"/>
          <p:cNvSpPr/>
          <p:nvPr/>
        </p:nvSpPr>
        <p:spPr>
          <a:xfrm>
            <a:off x="650880" y="1411200"/>
            <a:ext cx="9429120" cy="251640"/>
          </a:xfrm>
          <a:prstGeom prst="rect">
            <a:avLst/>
          </a:prstGeom>
          <a:solidFill>
            <a:srgbClr val="94b6d2"/>
          </a:solidFill>
          <a:ln w="50760">
            <a:noFill/>
          </a:ln>
        </p:spPr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512000" y="3024000"/>
            <a:ext cx="7852320" cy="1843920"/>
          </a:xfrm>
          <a:prstGeom prst="rect">
            <a:avLst/>
          </a:prstGeom>
        </p:spPr>
        <p:txBody>
          <a:bodyPr lIns="100800" rIns="100800" tIns="50400" bIns="50400"/>
          <a:p>
            <a:pPr>
              <a:buSzPct val="45000"/>
              <a:buFont typeface="StarSymbol"/>
              <a:buChar char=""/>
            </a:pPr>
            <a:r>
              <a:rPr lang="en-GB" sz="3100">
                <a:solidFill>
                  <a:srgbClr val="775f55"/>
                </a:solidFill>
                <a:latin typeface="Tw Cen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3100">
                <a:solidFill>
                  <a:srgbClr val="775f55"/>
                </a:solidFill>
                <a:latin typeface="Tw Cen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3100">
                <a:solidFill>
                  <a:srgbClr val="775f55"/>
                </a:solidFill>
                <a:latin typeface="Tw Cen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3100">
                <a:solidFill>
                  <a:srgbClr val="775f55"/>
                </a:solidFill>
                <a:latin typeface="Tw Cen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3100">
                <a:solidFill>
                  <a:srgbClr val="775f55"/>
                </a:solidFill>
                <a:latin typeface="Tw Cen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3100">
                <a:solidFill>
                  <a:srgbClr val="775f55"/>
                </a:solidFill>
                <a:latin typeface="Tw Cen M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GB" sz="3100">
                <a:solidFill>
                  <a:srgbClr val="775f55"/>
                </a:solidFill>
                <a:latin typeface="Tw Cen MT"/>
              </a:rPr>
              <a:t>Seventh Outline LevelClick to edit Master text styles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0" y="1679760"/>
            <a:ext cx="10080360" cy="125964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89" name="CustomShape 6"/>
          <p:cNvSpPr/>
          <p:nvPr/>
        </p:nvSpPr>
        <p:spPr>
          <a:xfrm>
            <a:off x="0" y="1764000"/>
            <a:ext cx="1427760" cy="1091520"/>
          </a:xfrm>
          <a:prstGeom prst="rect">
            <a:avLst/>
          </a:prstGeom>
          <a:solidFill>
            <a:srgbClr val="dd8047"/>
          </a:solidFill>
          <a:ln w="50760">
            <a:noFill/>
          </a:ln>
        </p:spPr>
      </p:sp>
      <p:sp>
        <p:nvSpPr>
          <p:cNvPr id="90" name="CustomShape 7"/>
          <p:cNvSpPr/>
          <p:nvPr/>
        </p:nvSpPr>
        <p:spPr>
          <a:xfrm>
            <a:off x="1512000" y="1764000"/>
            <a:ext cx="8568000" cy="1091520"/>
          </a:xfrm>
          <a:prstGeom prst="rect">
            <a:avLst/>
          </a:prstGeom>
          <a:solidFill>
            <a:srgbClr val="94b6d2"/>
          </a:solidFill>
          <a:ln w="50760">
            <a:noFill/>
          </a:ln>
        </p:spPr>
      </p:sp>
      <p:sp>
        <p:nvSpPr>
          <p:cNvPr id="91" name="PlaceHolder 8"/>
          <p:cNvSpPr>
            <a:spLocks noGrp="1"/>
          </p:cNvSpPr>
          <p:nvPr>
            <p:ph type="title"/>
          </p:nvPr>
        </p:nvSpPr>
        <p:spPr>
          <a:xfrm>
            <a:off x="1512000" y="1764000"/>
            <a:ext cx="8400240" cy="109152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ffffff"/>
                </a:solidFill>
                <a:latin typeface="Tw Cen MT"/>
              </a:rPr>
              <a:t>Click to edit the title text formatClick to edit Master title style</a:t>
            </a:r>
            <a:endParaRPr/>
          </a:p>
        </p:txBody>
      </p:sp>
      <p:sp>
        <p:nvSpPr>
          <p:cNvPr id="92" name="PlaceHolder 9"/>
          <p:cNvSpPr>
            <a:spLocks noGrp="1"/>
          </p:cNvSpPr>
          <p:nvPr>
            <p:ph type="dt"/>
          </p:nvPr>
        </p:nvSpPr>
        <p:spPr>
          <a:xfrm>
            <a:off x="6720480" y="6887880"/>
            <a:ext cx="2939760" cy="40212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93" name="PlaceHolder 10"/>
          <p:cNvSpPr>
            <a:spLocks noGrp="1"/>
          </p:cNvSpPr>
          <p:nvPr>
            <p:ph type="sldNum"/>
          </p:nvPr>
        </p:nvSpPr>
        <p:spPr>
          <a:xfrm>
            <a:off x="0" y="1931760"/>
            <a:ext cx="1427760" cy="773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2A15D169-D914-4A6C-AA02-6D8E6E314C2D}" type="slidenum">
              <a:rPr b="1" lang="en-IN" sz="26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94" name="PlaceHolder 11"/>
          <p:cNvSpPr>
            <a:spLocks noGrp="1"/>
          </p:cNvSpPr>
          <p:nvPr>
            <p:ph type="ftr"/>
          </p:nvPr>
        </p:nvSpPr>
        <p:spPr>
          <a:xfrm>
            <a:off x="672120" y="6887520"/>
            <a:ext cx="5976000" cy="40212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8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n-GB" sz="4000">
                <a:solidFill>
                  <a:srgbClr val="775f55"/>
                </a:solidFill>
                <a:latin typeface="Comic Sans MS"/>
              </a:rPr>
              <a:t>Malignant URL Finder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3200" u="sng">
                <a:latin typeface="Arial"/>
              </a:rPr>
              <a:t>Presented by :</a:t>
            </a:r>
            <a:endParaRPr/>
          </a:p>
          <a:p>
            <a:pPr algn="ctr"/>
            <a:r>
              <a:rPr lang="en-IN" sz="3200">
                <a:latin typeface="Arial"/>
              </a:rPr>
              <a:t>Deepak Garg</a:t>
            </a:r>
            <a:endParaRPr/>
          </a:p>
          <a:p>
            <a:pPr algn="ctr"/>
            <a:r>
              <a:rPr lang="en-IN" sz="3200">
                <a:latin typeface="Arial"/>
              </a:rPr>
              <a:t>Vipul Garg</a:t>
            </a:r>
            <a:endParaRPr/>
          </a:p>
          <a:p>
            <a:pPr algn="ctr"/>
            <a:r>
              <a:rPr lang="en-IN" sz="3200">
                <a:latin typeface="Arial"/>
              </a:rPr>
              <a:t>Manshiv Kathait</a:t>
            </a:r>
            <a:endParaRPr/>
          </a:p>
          <a:p>
            <a:pPr algn="ctr"/>
            <a:endParaRPr/>
          </a:p>
          <a:p>
            <a:pPr algn="ctr"/>
            <a:r>
              <a:rPr lang="en-IN" sz="3200">
                <a:latin typeface="Arial"/>
              </a:rPr>
              <a:t>Group : 13E</a:t>
            </a:r>
            <a:endParaRPr/>
          </a:p>
          <a:p>
            <a:pPr algn="ctr"/>
            <a:r>
              <a:rPr lang="en-IN" sz="3200">
                <a:latin typeface="Arial"/>
              </a:rPr>
              <a:t>Mentored by : Ashish Khanna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503280" y="301680"/>
            <a:ext cx="9070560" cy="126180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Comic Sans MS"/>
              </a:rPr>
              <a:t>Lexical Features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3200">
                <a:solidFill>
                  <a:srgbClr val="280099"/>
                </a:solidFill>
                <a:latin typeface="Comic Sans MS"/>
              </a:rPr>
              <a:t>Tokens in URL hostname + path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3200">
                <a:solidFill>
                  <a:srgbClr val="280099"/>
                </a:solidFill>
                <a:latin typeface="Comic Sans MS"/>
              </a:rPr>
              <a:t>Length of URL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3200">
                <a:solidFill>
                  <a:srgbClr val="280099"/>
                </a:solidFill>
                <a:latin typeface="Comic Sans MS"/>
              </a:rPr>
              <a:t>Entropy of the domain name</a:t>
            </a: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198360" y="4172040"/>
            <a:ext cx="6857640" cy="39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2000"/>
              </a:lnSpc>
            </a:pPr>
            <a:r>
              <a:rPr lang="en-IN">
                <a:solidFill>
                  <a:srgbClr val="94006b"/>
                </a:solidFill>
                <a:latin typeface="Verdana"/>
                <a:ea typeface="ＭＳ Ｐゴシック"/>
              </a:rPr>
              <a:t>http://www.bfuduuioo1fp.mobi/ws/ebayisapi.dll</a:t>
            </a:r>
            <a:endParaRPr/>
          </a:p>
        </p:txBody>
      </p:sp>
      <p:sp>
        <p:nvSpPr>
          <p:cNvPr id="156" name="CustomShape 4"/>
          <p:cNvSpPr/>
          <p:nvPr/>
        </p:nvSpPr>
        <p:spPr>
          <a:xfrm>
            <a:off x="3944880" y="4114800"/>
            <a:ext cx="626760" cy="45684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</p:sp>
      <p:sp>
        <p:nvSpPr>
          <p:cNvPr id="157" name="CustomShape 5"/>
          <p:cNvSpPr/>
          <p:nvPr/>
        </p:nvSpPr>
        <p:spPr>
          <a:xfrm>
            <a:off x="6120360" y="4114800"/>
            <a:ext cx="358560" cy="45684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</p:sp>
      <p:sp>
        <p:nvSpPr>
          <p:cNvPr id="158" name="CustomShape 6"/>
          <p:cNvSpPr/>
          <p:nvPr/>
        </p:nvSpPr>
        <p:spPr>
          <a:xfrm>
            <a:off x="4968360" y="4114800"/>
            <a:ext cx="1143000" cy="45684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</p:sp>
      <p:pic>
        <p:nvPicPr>
          <p:cNvPr id="159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772400" y="4572000"/>
            <a:ext cx="1828440" cy="2276280"/>
          </a:xfrm>
          <a:prstGeom prst="rect">
            <a:avLst/>
          </a:prstGeom>
          <a:ln>
            <a:noFill/>
          </a:ln>
        </p:spPr>
      </p:pic>
      <p:pic>
        <p:nvPicPr>
          <p:cNvPr id="160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629400" y="548640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161" name="Line 7"/>
          <p:cNvSpPr/>
          <p:nvPr/>
        </p:nvSpPr>
        <p:spPr>
          <a:xfrm flipH="1" flipV="1">
            <a:off x="5456160" y="4638600"/>
            <a:ext cx="1347840" cy="977760"/>
          </a:xfrm>
          <a:prstGeom prst="line">
            <a:avLst/>
          </a:prstGeom>
          <a:ln w="5472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162" name="CustomShape 8"/>
          <p:cNvSpPr/>
          <p:nvPr/>
        </p:nvSpPr>
        <p:spPr>
          <a:xfrm>
            <a:off x="2244240" y="4125960"/>
            <a:ext cx="1715760" cy="45684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</p:sp>
      <p:sp>
        <p:nvSpPr>
          <p:cNvPr id="163" name="CustomShape 9"/>
          <p:cNvSpPr/>
          <p:nvPr/>
        </p:nvSpPr>
        <p:spPr>
          <a:xfrm>
            <a:off x="4608360" y="4114800"/>
            <a:ext cx="360000" cy="45684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</p:sp>
      <p:sp>
        <p:nvSpPr>
          <p:cNvPr id="164" name="CustomShape 10"/>
          <p:cNvSpPr/>
          <p:nvPr/>
        </p:nvSpPr>
        <p:spPr>
          <a:xfrm>
            <a:off x="1592280" y="4114800"/>
            <a:ext cx="639360" cy="45684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</p:sp>
    </p:spTree>
  </p:cSld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nodeType="clickEffect" fill="hold">
                      <p:stCondLst>
                        <p:cond delay="indefinite"/>
                      </p:stCondLst>
                      <p:childTnLst>
                        <p:par>
                          <p:cTn id="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614520" y="-25560"/>
            <a:ext cx="7515000" cy="114264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3600">
                <a:solidFill>
                  <a:srgbClr val="775f55"/>
                </a:solidFill>
                <a:latin typeface="Comic Sans MS"/>
                <a:ea typeface="ＭＳ Ｐゴシック"/>
              </a:rPr>
              <a:t>Overview of Features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433440" y="1284120"/>
            <a:ext cx="9358920" cy="6167520"/>
          </a:xfrm>
          <a:prstGeom prst="rect">
            <a:avLst/>
          </a:prstGeom>
        </p:spPr>
        <p:txBody>
          <a:bodyPr lIns="100800" rIns="100800" tIns="50400" bIns="504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60000"/>
              <a:buFont typeface="Wingdings" charset="2"/>
              <a:buChar char=""/>
            </a:pPr>
            <a:r>
              <a:rPr lang="en-GB" sz="2800" u="sng">
                <a:solidFill>
                  <a:srgbClr val="000000"/>
                </a:solidFill>
                <a:latin typeface="Comic Sans MS"/>
                <a:ea typeface="ＭＳ Ｐゴシック"/>
              </a:rPr>
              <a:t>Host-Based features</a:t>
            </a:r>
            <a:endParaRPr/>
          </a:p>
          <a:p>
            <a:pPr lvl="1" algn="just">
              <a:lnSpc>
                <a:spcPct val="100000"/>
              </a:lnSpc>
              <a:buSzPct val="70000"/>
              <a:buFont typeface="Wingdings" charset="2"/>
              <a:buChar char=""/>
            </a:pPr>
            <a:r>
              <a:rPr lang="en-GB" sz="2800">
                <a:solidFill>
                  <a:srgbClr val="000000"/>
                </a:solidFill>
                <a:latin typeface="Comic Sans MS"/>
                <a:ea typeface="ＭＳ Ｐゴシック"/>
              </a:rPr>
              <a:t>IP address of the URL – A Record</a:t>
            </a:r>
            <a:endParaRPr/>
          </a:p>
          <a:p>
            <a:pPr lvl="1" algn="just">
              <a:lnSpc>
                <a:spcPct val="100000"/>
              </a:lnSpc>
              <a:buSzPct val="70000"/>
              <a:buFont typeface="Wingdings" charset="2"/>
              <a:buChar char=""/>
            </a:pPr>
            <a:r>
              <a:rPr lang="en-GB" sz="2800">
                <a:solidFill>
                  <a:srgbClr val="000000"/>
                </a:solidFill>
                <a:latin typeface="Comic Sans MS"/>
                <a:ea typeface="ＭＳ Ｐゴシック"/>
              </a:rPr>
              <a:t> </a:t>
            </a:r>
            <a:r>
              <a:rPr lang="en-GB" sz="2800">
                <a:solidFill>
                  <a:srgbClr val="000000"/>
                </a:solidFill>
                <a:latin typeface="Comic Sans MS"/>
                <a:ea typeface="ＭＳ Ｐゴシック"/>
              </a:rPr>
              <a:t>IP address of the Mail Exchanger – MX Record</a:t>
            </a:r>
            <a:endParaRPr/>
          </a:p>
          <a:p>
            <a:pPr lvl="1" algn="just">
              <a:lnSpc>
                <a:spcPct val="100000"/>
              </a:lnSpc>
              <a:buSzPct val="70000"/>
              <a:buFont typeface="Wingdings" charset="2"/>
              <a:buChar char=""/>
            </a:pPr>
            <a:r>
              <a:rPr lang="en-GB" sz="2800">
                <a:solidFill>
                  <a:srgbClr val="000000"/>
                </a:solidFill>
                <a:latin typeface="Comic Sans MS"/>
                <a:ea typeface="ＭＳ Ｐゴシック"/>
              </a:rPr>
              <a:t>IP address of the Name Server – NS Record</a:t>
            </a:r>
            <a:endParaRPr/>
          </a:p>
          <a:p>
            <a:pPr lvl="1" algn="just">
              <a:lnSpc>
                <a:spcPct val="100000"/>
              </a:lnSpc>
              <a:buSzPct val="70000"/>
              <a:buFont typeface="Wingdings" charset="2"/>
              <a:buChar char=""/>
            </a:pPr>
            <a:r>
              <a:rPr lang="en-GB" sz="2800">
                <a:solidFill>
                  <a:srgbClr val="000000"/>
                </a:solidFill>
                <a:latin typeface="Comic Sans MS"/>
                <a:ea typeface="ＭＳ Ｐゴシック"/>
              </a:rPr>
              <a:t>PTR Record</a:t>
            </a:r>
            <a:endParaRPr/>
          </a:p>
          <a:p>
            <a:pPr lvl="1" algn="just">
              <a:lnSpc>
                <a:spcPct val="100000"/>
              </a:lnSpc>
              <a:buSzPct val="70000"/>
              <a:buFont typeface="Wingdings" charset="2"/>
              <a:buChar char=""/>
            </a:pPr>
            <a:r>
              <a:rPr lang="en-GB" sz="2800">
                <a:solidFill>
                  <a:srgbClr val="000000"/>
                </a:solidFill>
                <a:latin typeface="Comic Sans MS"/>
                <a:ea typeface="ＭＳ Ｐゴシック"/>
              </a:rPr>
              <a:t>AS number</a:t>
            </a:r>
            <a:endParaRPr/>
          </a:p>
          <a:p>
            <a:pPr lvl="1" algn="just">
              <a:lnSpc>
                <a:spcPct val="100000"/>
              </a:lnSpc>
              <a:buSzPct val="70000"/>
              <a:buFont typeface="Wingdings" charset="2"/>
              <a:buChar char=""/>
            </a:pPr>
            <a:r>
              <a:rPr lang="en-GB" sz="2800">
                <a:solidFill>
                  <a:srgbClr val="000000"/>
                </a:solidFill>
                <a:latin typeface="Comic Sans MS"/>
                <a:ea typeface="ＭＳ Ｐゴシック"/>
              </a:rPr>
              <a:t>IP Prefix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03280" y="345960"/>
            <a:ext cx="9070560" cy="11710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Comic Sans MS"/>
              </a:rPr>
              <a:t>Host-Based Features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400">
                <a:solidFill>
                  <a:srgbClr val="280099"/>
                </a:solidFill>
                <a:latin typeface="Comic Sans MS"/>
              </a:rPr>
              <a:t>Blacklisted?</a:t>
            </a:r>
            <a:r>
              <a:rPr lang="en-GB" sz="2400">
                <a:solidFill>
                  <a:srgbClr val="000000"/>
                </a:solidFill>
                <a:latin typeface="Comic Sans MS"/>
              </a:rPr>
              <a:t>  (SORBS, URIBL, SURBL, Spamhaus)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400">
                <a:solidFill>
                  <a:srgbClr val="280099"/>
                </a:solidFill>
                <a:latin typeface="Comic Sans MS"/>
              </a:rPr>
              <a:t>WHOIS:</a:t>
            </a:r>
            <a:r>
              <a:rPr lang="en-GB" sz="2400">
                <a:solidFill>
                  <a:srgbClr val="000000"/>
                </a:solidFill>
                <a:latin typeface="Comic Sans MS"/>
              </a:rPr>
              <a:t> registrar, registrant, dates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400">
                <a:solidFill>
                  <a:srgbClr val="280099"/>
                </a:solidFill>
                <a:latin typeface="Comic Sans MS"/>
              </a:rPr>
              <a:t>IP address:</a:t>
            </a:r>
            <a:r>
              <a:rPr lang="en-GB" sz="2400">
                <a:solidFill>
                  <a:srgbClr val="000000"/>
                </a:solidFill>
                <a:latin typeface="Comic Sans MS"/>
              </a:rPr>
              <a:t>  Which ASes/IP prefixes?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400">
                <a:solidFill>
                  <a:srgbClr val="280099"/>
                </a:solidFill>
                <a:latin typeface="Comic Sans MS"/>
              </a:rPr>
              <a:t>DNS:</a:t>
            </a:r>
            <a:r>
              <a:rPr lang="en-GB" sz="2400">
                <a:solidFill>
                  <a:srgbClr val="000000"/>
                </a:solidFill>
                <a:latin typeface="Comic Sans MS"/>
              </a:rPr>
              <a:t>  TTL?  PTR record exists/resolves?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400">
                <a:solidFill>
                  <a:srgbClr val="280099"/>
                </a:solidFill>
                <a:latin typeface="Comic Sans MS"/>
              </a:rPr>
              <a:t>Geography-related:</a:t>
            </a:r>
            <a:r>
              <a:rPr lang="en-GB" sz="2400">
                <a:solidFill>
                  <a:srgbClr val="000000"/>
                </a:solidFill>
                <a:latin typeface="Comic Sans MS"/>
              </a:rPr>
              <a:t>  Locale?  Connection speed?</a:t>
            </a:r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6629400" y="6261120"/>
            <a:ext cx="2128320" cy="36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2000"/>
              </a:lnSpc>
            </a:pPr>
            <a:r>
              <a:rPr lang="en-IN">
                <a:solidFill>
                  <a:srgbClr val="c5000b"/>
                </a:solidFill>
                <a:latin typeface="Comic Sans MS"/>
                <a:ea typeface="ＭＳ Ｐゴシック"/>
              </a:rPr>
              <a:t>75.102.60.0/22</a:t>
            </a:r>
            <a:endParaRPr/>
          </a:p>
        </p:txBody>
      </p:sp>
      <p:sp>
        <p:nvSpPr>
          <p:cNvPr id="170" name="CustomShape 4"/>
          <p:cNvSpPr/>
          <p:nvPr/>
        </p:nvSpPr>
        <p:spPr>
          <a:xfrm>
            <a:off x="1071720" y="6261120"/>
            <a:ext cx="2128320" cy="36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2000"/>
              </a:lnSpc>
            </a:pPr>
            <a:r>
              <a:rPr lang="en-IN">
                <a:solidFill>
                  <a:srgbClr val="00ae00"/>
                </a:solidFill>
                <a:latin typeface="Comic Sans MS"/>
                <a:ea typeface="ＭＳ Ｐゴシック"/>
              </a:rPr>
              <a:t>69.63.176.0/20</a:t>
            </a:r>
            <a:endParaRPr/>
          </a:p>
        </p:txBody>
      </p:sp>
      <p:pic>
        <p:nvPicPr>
          <p:cNvPr id="171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0" y="5092560"/>
            <a:ext cx="1828440" cy="850680"/>
          </a:xfrm>
          <a:prstGeom prst="rect">
            <a:avLst/>
          </a:prstGeom>
          <a:ln>
            <a:noFill/>
          </a:ln>
        </p:spPr>
      </p:pic>
      <p:pic>
        <p:nvPicPr>
          <p:cNvPr id="172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973840" y="5065560"/>
            <a:ext cx="1828440" cy="914040"/>
          </a:xfrm>
          <a:prstGeom prst="rect">
            <a:avLst/>
          </a:prstGeom>
          <a:ln>
            <a:noFill/>
          </a:ln>
        </p:spPr>
      </p:pic>
      <p:sp>
        <p:nvSpPr>
          <p:cNvPr id="173" name="CustomShape 5"/>
          <p:cNvSpPr/>
          <p:nvPr/>
        </p:nvSpPr>
        <p:spPr>
          <a:xfrm>
            <a:off x="1828800" y="4660920"/>
            <a:ext cx="1771200" cy="367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2000"/>
              </a:lnSpc>
            </a:pPr>
            <a:r>
              <a:rPr lang="en-IN">
                <a:solidFill>
                  <a:srgbClr val="00ae00"/>
                </a:solidFill>
                <a:latin typeface="Comic Sans MS"/>
                <a:ea typeface="ＭＳ Ｐゴシック"/>
              </a:rPr>
              <a:t>facebook.com</a:t>
            </a:r>
            <a:endParaRPr/>
          </a:p>
        </p:txBody>
      </p:sp>
      <p:sp>
        <p:nvSpPr>
          <p:cNvPr id="174" name="CustomShape 6"/>
          <p:cNvSpPr/>
          <p:nvPr/>
        </p:nvSpPr>
        <p:spPr>
          <a:xfrm>
            <a:off x="6172200" y="4660920"/>
            <a:ext cx="1468080" cy="367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2000"/>
              </a:lnSpc>
            </a:pPr>
            <a:r>
              <a:rPr lang="en-IN">
                <a:solidFill>
                  <a:srgbClr val="c5000b"/>
                </a:solidFill>
                <a:latin typeface="Comic Sans MS"/>
                <a:ea typeface="ＭＳ Ｐゴシック"/>
              </a:rPr>
              <a:t>fblight.com</a:t>
            </a:r>
            <a:endParaRPr/>
          </a:p>
        </p:txBody>
      </p:sp>
      <p:pic>
        <p:nvPicPr>
          <p:cNvPr id="175" name="Picture 9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571500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76" name="Picture 10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8686800" y="571500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177" name="Line 7"/>
          <p:cNvSpPr/>
          <p:nvPr/>
        </p:nvSpPr>
        <p:spPr>
          <a:xfrm flipV="1">
            <a:off x="1143000" y="5484600"/>
            <a:ext cx="685800" cy="460440"/>
          </a:xfrm>
          <a:prstGeom prst="line">
            <a:avLst/>
          </a:prstGeom>
          <a:ln w="54720">
            <a:solidFill>
              <a:srgbClr val="94006b"/>
            </a:solidFill>
            <a:round/>
            <a:tailEnd len="med" type="triangle" w="med"/>
          </a:ln>
        </p:spPr>
      </p:sp>
      <p:sp>
        <p:nvSpPr>
          <p:cNvPr id="178" name="Line 8"/>
          <p:cNvSpPr/>
          <p:nvPr/>
        </p:nvSpPr>
        <p:spPr>
          <a:xfrm flipH="1" flipV="1">
            <a:off x="7770600" y="5713200"/>
            <a:ext cx="917640" cy="231840"/>
          </a:xfrm>
          <a:prstGeom prst="line">
            <a:avLst/>
          </a:prstGeom>
          <a:ln w="54720">
            <a:solidFill>
              <a:srgbClr val="94006b"/>
            </a:solidFill>
            <a:round/>
            <a:tailEnd len="med" type="triangle" w="med"/>
          </a:ln>
        </p:spPr>
      </p:sp>
      <p:pic>
        <p:nvPicPr>
          <p:cNvPr id="179" name="Picture 1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943600" y="4343400"/>
            <a:ext cx="3657240" cy="276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nodeType="clickEffect" fill="hold">
                      <p:stCondLst>
                        <p:cond delay="indefinite"/>
                      </p:stCondLst>
                      <p:childTnLst>
                        <p:par>
                          <p:cTn id="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75640" y="141120"/>
            <a:ext cx="9288720" cy="114264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3600">
                <a:solidFill>
                  <a:srgbClr val="775f55"/>
                </a:solidFill>
                <a:latin typeface="Comic Sans MS"/>
                <a:ea typeface="ＭＳ Ｐゴシック"/>
              </a:rPr>
              <a:t>Overview of Features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433440" y="1284120"/>
            <a:ext cx="9431280" cy="6239520"/>
          </a:xfrm>
          <a:prstGeom prst="rect">
            <a:avLst/>
          </a:prstGeom>
        </p:spPr>
        <p:txBody>
          <a:bodyPr lIns="100800" rIns="100800" tIns="50400" bIns="50400"/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  <a:buSzPct val="60000"/>
              <a:buFont typeface="Wingdings" charset="2"/>
              <a:buChar char=""/>
            </a:pPr>
            <a:r>
              <a:rPr lang="en-GB" sz="2800">
                <a:solidFill>
                  <a:srgbClr val="000000"/>
                </a:solidFill>
                <a:latin typeface="Comic Sans MS"/>
                <a:ea typeface="ＭＳ Ｐゴシック"/>
              </a:rPr>
              <a:t>Malicious websites have exhibited a pattern of being hosted in a particular “bad” portion of the Internet </a:t>
            </a:r>
            <a:endParaRPr/>
          </a:p>
          <a:p>
            <a:pPr lvl="1" algn="just">
              <a:lnSpc>
                <a:spcPct val="150000"/>
              </a:lnSpc>
              <a:buSzPct val="70000"/>
              <a:buFont typeface="Wingdings" charset="2"/>
              <a:buChar char=""/>
            </a:pPr>
            <a:r>
              <a:rPr lang="en-GB" sz="2000">
                <a:solidFill>
                  <a:srgbClr val="000000"/>
                </a:solidFill>
                <a:latin typeface="Comic Sans MS"/>
                <a:ea typeface="ＭＳ Ｐゴシック"/>
              </a:rPr>
              <a:t>Example: McColo provided hosting for major botnets, which in turn were responsible for sending 41% of the world’s spam just before McColo’s takedown in November 2008. McColo’s AS number was 26780</a:t>
            </a:r>
            <a:endParaRPr/>
          </a:p>
          <a:p>
            <a:pPr algn="just">
              <a:lnSpc>
                <a:spcPct val="150000"/>
              </a:lnSpc>
              <a:buSzPct val="60000"/>
              <a:buFont typeface="Wingdings" charset="2"/>
              <a:buChar char=""/>
            </a:pPr>
            <a:r>
              <a:rPr lang="en-GB" sz="2800">
                <a:solidFill>
                  <a:srgbClr val="000000"/>
                </a:solidFill>
                <a:latin typeface="Comic Sans MS"/>
                <a:ea typeface="ＭＳ Ｐゴシック"/>
              </a:rPr>
              <a:t>These portions of the internet can be characterized on a regular basis by retraining on the predictor variables</a:t>
            </a:r>
            <a:endParaRPr/>
          </a:p>
          <a:p>
            <a:pPr algn="just">
              <a:lnSpc>
                <a:spcPct val="150000"/>
              </a:lnSpc>
              <a:buSzPct val="60000"/>
              <a:buFont typeface="Wingdings" charset="2"/>
              <a:buChar char=""/>
            </a:pPr>
            <a:r>
              <a:rPr lang="en-GB" sz="2800">
                <a:solidFill>
                  <a:srgbClr val="000000"/>
                </a:solidFill>
                <a:latin typeface="Comic Sans MS"/>
                <a:ea typeface="ＭＳ Ｐゴシック"/>
              </a:rPr>
              <a:t>This allows keeping track of concept drift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503280" y="301680"/>
            <a:ext cx="9070560" cy="126180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Comic Sans MS"/>
              </a:rPr>
              <a:t>URL Classification System</a:t>
            </a:r>
            <a:endParaRPr/>
          </a:p>
        </p:txBody>
      </p:sp>
      <p:pic>
        <p:nvPicPr>
          <p:cNvPr id="183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920" y="1835640"/>
            <a:ext cx="9829440" cy="4847760"/>
          </a:xfrm>
          <a:prstGeom prst="rect">
            <a:avLst/>
          </a:prstGeom>
          <a:ln>
            <a:noFill/>
          </a:ln>
        </p:spPr>
      </p:pic>
      <p:pic>
        <p:nvPicPr>
          <p:cNvPr id="184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00600" y="6178680"/>
            <a:ext cx="561600" cy="409320"/>
          </a:xfrm>
          <a:prstGeom prst="rect">
            <a:avLst/>
          </a:prstGeom>
          <a:ln>
            <a:noFill/>
          </a:ln>
        </p:spPr>
      </p:pic>
      <p:pic>
        <p:nvPicPr>
          <p:cNvPr id="185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6067440"/>
            <a:ext cx="2742840" cy="520200"/>
          </a:xfrm>
          <a:prstGeom prst="rect">
            <a:avLst/>
          </a:prstGeom>
          <a:ln>
            <a:noFill/>
          </a:ln>
        </p:spPr>
      </p:pic>
      <p:pic>
        <p:nvPicPr>
          <p:cNvPr id="186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772400" y="5861160"/>
            <a:ext cx="1142640" cy="539280"/>
          </a:xfrm>
          <a:prstGeom prst="rect">
            <a:avLst/>
          </a:prstGeom>
          <a:ln>
            <a:noFill/>
          </a:ln>
        </p:spPr>
      </p:pic>
      <p:sp>
        <p:nvSpPr>
          <p:cNvPr id="187" name="CustomShape 2"/>
          <p:cNvSpPr/>
          <p:nvPr/>
        </p:nvSpPr>
        <p:spPr>
          <a:xfrm>
            <a:off x="685800" y="5623560"/>
            <a:ext cx="1828440" cy="46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2000"/>
              </a:lnSpc>
            </a:pPr>
            <a:r>
              <a:rPr lang="en-IN" sz="2400">
                <a:solidFill>
                  <a:srgbClr val="0000ff"/>
                </a:solidFill>
                <a:latin typeface="Comic Sans MS"/>
                <a:ea typeface="ＭＳ Ｐゴシック"/>
              </a:rPr>
              <a:t>Label</a:t>
            </a:r>
            <a:endParaRPr/>
          </a:p>
        </p:txBody>
      </p:sp>
      <p:pic>
        <p:nvPicPr>
          <p:cNvPr id="188" name="Picture 7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400800" y="6031080"/>
            <a:ext cx="3657240" cy="556920"/>
          </a:xfrm>
          <a:prstGeom prst="rect">
            <a:avLst/>
          </a:prstGeom>
          <a:ln>
            <a:noFill/>
          </a:ln>
        </p:spPr>
      </p:pic>
      <p:sp>
        <p:nvSpPr>
          <p:cNvPr id="189" name="CustomShape 3"/>
          <p:cNvSpPr/>
          <p:nvPr/>
        </p:nvSpPr>
        <p:spPr>
          <a:xfrm>
            <a:off x="4114800" y="5623560"/>
            <a:ext cx="1828440" cy="46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2000"/>
              </a:lnSpc>
            </a:pPr>
            <a:r>
              <a:rPr lang="en-IN" sz="2400">
                <a:solidFill>
                  <a:srgbClr val="0000ff"/>
                </a:solidFill>
                <a:latin typeface="Comic Sans MS"/>
                <a:ea typeface="ＭＳ Ｐゴシック"/>
              </a:rPr>
              <a:t>Example</a:t>
            </a:r>
            <a:endParaRPr/>
          </a:p>
        </p:txBody>
      </p:sp>
      <p:sp>
        <p:nvSpPr>
          <p:cNvPr id="190" name="CustomShape 4"/>
          <p:cNvSpPr/>
          <p:nvPr/>
        </p:nvSpPr>
        <p:spPr>
          <a:xfrm>
            <a:off x="7315200" y="5623560"/>
            <a:ext cx="2057040" cy="46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2000"/>
              </a:lnSpc>
            </a:pPr>
            <a:r>
              <a:rPr lang="en-IN" sz="2400">
                <a:solidFill>
                  <a:srgbClr val="0000ff"/>
                </a:solidFill>
                <a:latin typeface="Comic Sans MS"/>
                <a:ea typeface="ＭＳ Ｐゴシック"/>
              </a:rPr>
              <a:t>Hypothesis</a:t>
            </a:r>
            <a:endParaRPr/>
          </a:p>
        </p:txBody>
      </p:sp>
      <p:sp>
        <p:nvSpPr>
          <p:cNvPr id="191" name="CustomShape 5"/>
          <p:cNvSpPr/>
          <p:nvPr/>
        </p:nvSpPr>
        <p:spPr>
          <a:xfrm>
            <a:off x="287640" y="2555640"/>
            <a:ext cx="3200040" cy="4571640"/>
          </a:xfrm>
          <a:prstGeom prst="rect">
            <a:avLst/>
          </a:prstGeom>
          <a:noFill/>
          <a:ln w="54720">
            <a:solidFill>
              <a:srgbClr val="9966cc"/>
            </a:solidFill>
            <a:round/>
          </a:ln>
        </p:spPr>
      </p:sp>
      <p:sp>
        <p:nvSpPr>
          <p:cNvPr id="192" name="CustomShape 6"/>
          <p:cNvSpPr/>
          <p:nvPr/>
        </p:nvSpPr>
        <p:spPr>
          <a:xfrm>
            <a:off x="6696360" y="2555640"/>
            <a:ext cx="3200040" cy="4571640"/>
          </a:xfrm>
          <a:prstGeom prst="rect">
            <a:avLst/>
          </a:prstGeom>
          <a:noFill/>
          <a:ln w="54720">
            <a:solidFill>
              <a:srgbClr val="9966cc"/>
            </a:solidFill>
            <a:round/>
          </a:ln>
        </p:spPr>
      </p:sp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nodeType="clickEffect" fill="hold">
                      <p:stCondLst>
                        <p:cond delay="indefinite"/>
                      </p:stCondLst>
                      <p:childTnLst>
                        <p:par>
                          <p:cTn id="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nodeType="clickEffect" fill="hold">
                      <p:stCondLst>
                        <p:cond delay="indefinite"/>
                      </p:stCondLst>
                      <p:childTnLst>
                        <p:par>
                          <p:cTn id="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nodeType="clickEffect" fill="hold">
                      <p:stCondLst>
                        <p:cond delay="indefinite"/>
                      </p:stCondLst>
                      <p:childTnLst>
                        <p:par>
                          <p:cTn id="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nodeType="clickEffect" fill="hold">
                      <p:stCondLst>
                        <p:cond delay="indefinite"/>
                      </p:stCondLst>
                      <p:childTnLst>
                        <p:par>
                          <p:cTn id="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nodeType="clickEffect" fill="hold">
                      <p:stCondLst>
                        <p:cond delay="indefinite"/>
                      </p:stCondLst>
                      <p:childTnLst>
                        <p:par>
                          <p:cTn id="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nodeType="clickEffect" fill="hold">
                      <p:stCondLst>
                        <p:cond delay="indefinite"/>
                      </p:stCondLst>
                      <p:childTnLst>
                        <p:par>
                          <p:cTn id="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nodeType="clickEffect" fill="hold">
                      <p:stCondLst>
                        <p:cond delay="indefinite"/>
                      </p:stCondLst>
                      <p:childTnLst>
                        <p:par>
                          <p:cTn id="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nodeType="clickEffect" fill="hold">
                      <p:stCondLst>
                        <p:cond delay="indefinite"/>
                      </p:stCondLst>
                      <p:childTnLst>
                        <p:par>
                          <p:cTn id="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nodeType="clickEffect" fill="hold">
                      <p:stCondLst>
                        <p:cond delay="indefinite"/>
                      </p:stCondLst>
                      <p:childTnLst>
                        <p:par>
                          <p:cTn id="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75360" y="252000"/>
            <a:ext cx="8988120" cy="109152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Comic Sans MS"/>
              </a:rPr>
              <a:t>What we want ?</a:t>
            </a:r>
            <a:endParaRPr/>
          </a:p>
        </p:txBody>
      </p:sp>
      <p:pic>
        <p:nvPicPr>
          <p:cNvPr id="194" name="Content Placeholder 3" descr=""/>
          <p:cNvPicPr/>
          <p:nvPr/>
        </p:nvPicPr>
        <p:blipFill>
          <a:blip r:embed="rId1"/>
          <a:srcRect l="0" t="13340" r="0" b="13340"/>
          <a:stretch>
            <a:fillRect/>
          </a:stretch>
        </p:blipFill>
        <p:spPr>
          <a:xfrm>
            <a:off x="648000" y="1763640"/>
            <a:ext cx="9118800" cy="502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03280" y="151560"/>
            <a:ext cx="9070560" cy="11710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Comic Sans MS"/>
              </a:rPr>
              <a:t>Problem in a Nutshell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45D2BB07-BBCD-47BD-A64C-46D1CA69F0F7}" type="slidenum">
              <a:rPr b="1" lang="en-IN" sz="15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97" name="TextShape 3"/>
          <p:cNvSpPr txBox="1"/>
          <p:nvPr/>
        </p:nvSpPr>
        <p:spPr>
          <a:xfrm>
            <a:off x="503280" y="1600200"/>
            <a:ext cx="9070560" cy="515736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800">
                <a:solidFill>
                  <a:srgbClr val="000000"/>
                </a:solidFill>
                <a:latin typeface="Comic Sans MS"/>
              </a:rPr>
              <a:t>URL </a:t>
            </a:r>
            <a:r>
              <a:rPr lang="en-GB" sz="2800">
                <a:solidFill>
                  <a:srgbClr val="94006b"/>
                </a:solidFill>
                <a:latin typeface="Comic Sans MS"/>
              </a:rPr>
              <a:t>features</a:t>
            </a:r>
            <a:r>
              <a:rPr lang="en-GB" sz="2800">
                <a:solidFill>
                  <a:srgbClr val="000000"/>
                </a:solidFill>
                <a:latin typeface="Comic Sans MS"/>
              </a:rPr>
              <a:t> to </a:t>
            </a:r>
            <a:r>
              <a:rPr lang="en-GB" sz="2800">
                <a:solidFill>
                  <a:srgbClr val="94006b"/>
                </a:solidFill>
                <a:latin typeface="Comic Sans MS"/>
              </a:rPr>
              <a:t>identify </a:t>
            </a:r>
            <a:r>
              <a:rPr lang="en-GB" sz="2800">
                <a:solidFill>
                  <a:srgbClr val="000000"/>
                </a:solidFill>
                <a:latin typeface="Comic Sans MS"/>
              </a:rPr>
              <a:t>malicious Web sites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800">
                <a:solidFill>
                  <a:srgbClr val="000000"/>
                </a:solidFill>
                <a:latin typeface="Comic Sans MS"/>
              </a:rPr>
              <a:t>No context, no content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800">
                <a:solidFill>
                  <a:srgbClr val="000000"/>
                </a:solidFill>
                <a:latin typeface="Comic Sans MS"/>
              </a:rPr>
              <a:t>Different classes of URLs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800">
                <a:solidFill>
                  <a:srgbClr val="00ae00"/>
                </a:solidFill>
                <a:latin typeface="Comic Sans MS"/>
              </a:rPr>
              <a:t>Benign</a:t>
            </a:r>
            <a:r>
              <a:rPr lang="en-GB" sz="2800">
                <a:solidFill>
                  <a:srgbClr val="000000"/>
                </a:solidFill>
                <a:latin typeface="Comic Sans MS"/>
              </a:rPr>
              <a:t>,</a:t>
            </a:r>
            <a:r>
              <a:rPr lang="en-GB" sz="2800">
                <a:solidFill>
                  <a:srgbClr val="c5000b"/>
                </a:solidFill>
                <a:latin typeface="Comic Sans MS"/>
              </a:rPr>
              <a:t> spam</a:t>
            </a:r>
            <a:r>
              <a:rPr lang="en-GB" sz="2800">
                <a:solidFill>
                  <a:srgbClr val="000000"/>
                </a:solidFill>
                <a:latin typeface="Comic Sans MS"/>
              </a:rPr>
              <a:t>, </a:t>
            </a:r>
            <a:r>
              <a:rPr lang="en-GB" sz="2800">
                <a:solidFill>
                  <a:srgbClr val="c5000b"/>
                </a:solidFill>
                <a:latin typeface="Comic Sans MS"/>
              </a:rPr>
              <a:t>phishing</a:t>
            </a:r>
            <a:r>
              <a:rPr lang="en-GB" sz="2800">
                <a:solidFill>
                  <a:srgbClr val="000000"/>
                </a:solidFill>
                <a:latin typeface="Comic Sans MS"/>
              </a:rPr>
              <a:t>, </a:t>
            </a:r>
            <a:r>
              <a:rPr lang="en-GB" sz="2800">
                <a:solidFill>
                  <a:srgbClr val="c5000b"/>
                </a:solidFill>
                <a:latin typeface="Comic Sans MS"/>
              </a:rPr>
              <a:t>exploits</a:t>
            </a:r>
            <a:r>
              <a:rPr lang="en-GB" sz="2800">
                <a:solidFill>
                  <a:srgbClr val="000000"/>
                </a:solidFill>
                <a:latin typeface="Comic Sans MS"/>
              </a:rPr>
              <a:t>, </a:t>
            </a:r>
            <a:r>
              <a:rPr lang="en-GB" sz="2800">
                <a:solidFill>
                  <a:srgbClr val="c5000b"/>
                </a:solidFill>
                <a:latin typeface="Comic Sans MS"/>
              </a:rPr>
              <a:t>scams</a:t>
            </a:r>
            <a:r>
              <a:rPr lang="en-GB" sz="2800">
                <a:solidFill>
                  <a:srgbClr val="000000"/>
                </a:solidFill>
                <a:latin typeface="Comic Sans MS"/>
              </a:rPr>
              <a:t>...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800">
                <a:solidFill>
                  <a:srgbClr val="000000"/>
                </a:solidFill>
                <a:latin typeface="Comic Sans MS"/>
              </a:rPr>
              <a:t>For now, distinguish </a:t>
            </a:r>
            <a:r>
              <a:rPr lang="en-GB" sz="2800">
                <a:solidFill>
                  <a:srgbClr val="00ae00"/>
                </a:solidFill>
                <a:latin typeface="Comic Sans MS"/>
              </a:rPr>
              <a:t>benign</a:t>
            </a:r>
            <a:r>
              <a:rPr lang="en-GB" sz="2800">
                <a:solidFill>
                  <a:srgbClr val="000000"/>
                </a:solidFill>
                <a:latin typeface="Comic Sans MS"/>
              </a:rPr>
              <a:t> vs. </a:t>
            </a:r>
            <a:r>
              <a:rPr lang="en-GB" sz="2800">
                <a:solidFill>
                  <a:srgbClr val="c5000b"/>
                </a:solidFill>
                <a:latin typeface="Comic Sans MS"/>
              </a:rPr>
              <a:t>malicious</a:t>
            </a:r>
            <a:endParaRPr/>
          </a:p>
        </p:txBody>
      </p:sp>
      <p:pic>
        <p:nvPicPr>
          <p:cNvPr id="19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03240" y="4929120"/>
            <a:ext cx="3657240" cy="1699920"/>
          </a:xfrm>
          <a:prstGeom prst="rect">
            <a:avLst/>
          </a:prstGeom>
          <a:ln>
            <a:noFill/>
          </a:ln>
        </p:spPr>
      </p:pic>
      <p:pic>
        <p:nvPicPr>
          <p:cNvPr id="199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46640" y="4919760"/>
            <a:ext cx="3657240" cy="1837800"/>
          </a:xfrm>
          <a:prstGeom prst="rect">
            <a:avLst/>
          </a:prstGeom>
          <a:ln>
            <a:noFill/>
          </a:ln>
        </p:spPr>
      </p:pic>
      <p:sp>
        <p:nvSpPr>
          <p:cNvPr id="200" name="CustomShape 4"/>
          <p:cNvSpPr/>
          <p:nvPr/>
        </p:nvSpPr>
        <p:spPr>
          <a:xfrm>
            <a:off x="1795320" y="4471920"/>
            <a:ext cx="1771200" cy="367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2000"/>
              </a:lnSpc>
            </a:pPr>
            <a:r>
              <a:rPr lang="en-IN">
                <a:solidFill>
                  <a:srgbClr val="00ae00"/>
                </a:solidFill>
                <a:latin typeface="Verdana"/>
                <a:ea typeface="ＭＳ Ｐゴシック"/>
              </a:rPr>
              <a:t>facebook.com</a:t>
            </a:r>
            <a:endParaRPr/>
          </a:p>
        </p:txBody>
      </p:sp>
      <p:sp>
        <p:nvSpPr>
          <p:cNvPr id="201" name="CustomShape 5"/>
          <p:cNvSpPr/>
          <p:nvPr/>
        </p:nvSpPr>
        <p:spPr>
          <a:xfrm>
            <a:off x="6292800" y="4471920"/>
            <a:ext cx="1468080" cy="367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2000"/>
              </a:lnSpc>
            </a:pPr>
            <a:r>
              <a:rPr lang="en-IN">
                <a:solidFill>
                  <a:srgbClr val="c5000b"/>
                </a:solidFill>
                <a:latin typeface="Verdana"/>
                <a:ea typeface="ＭＳ Ｐゴシック"/>
              </a:rPr>
              <a:t>fblight.com</a:t>
            </a:r>
            <a:endParaRPr/>
          </a:p>
        </p:txBody>
      </p:sp>
      <p:pic>
        <p:nvPicPr>
          <p:cNvPr id="202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257800" y="4316400"/>
            <a:ext cx="3657240" cy="276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nodeType="clickEffect" fill="hold">
                      <p:stCondLst>
                        <p:cond delay="indefinite"/>
                      </p:stCondLst>
                      <p:childTnLst>
                        <p:par>
                          <p:cTn id="9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675360" y="252000"/>
            <a:ext cx="8988120" cy="109152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Information about new websites</a:t>
            </a:r>
            <a:endParaRPr/>
          </a:p>
        </p:txBody>
      </p:sp>
      <p:pic>
        <p:nvPicPr>
          <p:cNvPr id="204" name="Content Placeholder 7" descr=""/>
          <p:cNvPicPr/>
          <p:nvPr/>
        </p:nvPicPr>
        <p:blipFill>
          <a:blip r:embed="rId1"/>
          <a:srcRect l="0" t="9540" r="0" b="9540"/>
          <a:stretch>
            <a:fillRect/>
          </a:stretch>
        </p:blipFill>
        <p:spPr>
          <a:xfrm>
            <a:off x="648000" y="1979640"/>
            <a:ext cx="8988120" cy="495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503280" y="345960"/>
            <a:ext cx="9070560" cy="11710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Comic Sans MS"/>
              </a:rPr>
              <a:t>State of the Practice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400">
                <a:solidFill>
                  <a:srgbClr val="000000"/>
                </a:solidFill>
                <a:latin typeface="Comic Sans MS"/>
              </a:rPr>
              <a:t>Current approaches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400">
                <a:solidFill>
                  <a:srgbClr val="000000"/>
                </a:solidFill>
                <a:latin typeface="Comic Sans MS"/>
              </a:rPr>
              <a:t>Blacklists </a:t>
            </a:r>
            <a:r>
              <a:rPr lang="en-GB" sz="2400">
                <a:solidFill>
                  <a:srgbClr val="94006b"/>
                </a:solidFill>
                <a:latin typeface="Comic Sans MS"/>
              </a:rPr>
              <a:t>[SORBS, URIBL, SURBL, Spamhaus]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400">
                <a:solidFill>
                  <a:srgbClr val="000000"/>
                </a:solidFill>
                <a:latin typeface="Comic Sans MS"/>
              </a:rPr>
              <a:t>Learning on hand-tuned features </a:t>
            </a:r>
            <a:r>
              <a:rPr lang="en-GB" sz="2400">
                <a:solidFill>
                  <a:srgbClr val="94006b"/>
                </a:solidFill>
                <a:latin typeface="Comic Sans MS"/>
              </a:rPr>
              <a:t>[Garera et al, 2007]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400">
                <a:solidFill>
                  <a:srgbClr val="000000"/>
                </a:solidFill>
                <a:latin typeface="Comic Sans MS"/>
              </a:rPr>
              <a:t>Limitations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400">
                <a:solidFill>
                  <a:srgbClr val="000000"/>
                </a:solidFill>
                <a:latin typeface="Comic Sans MS"/>
              </a:rPr>
              <a:t>Cannot predict </a:t>
            </a:r>
            <a:r>
              <a:rPr lang="en-GB" sz="2400">
                <a:solidFill>
                  <a:srgbClr val="280099"/>
                </a:solidFill>
                <a:latin typeface="Comic Sans MS"/>
              </a:rPr>
              <a:t>unlisted sites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400">
                <a:solidFill>
                  <a:srgbClr val="000000"/>
                </a:solidFill>
                <a:latin typeface="Comic Sans MS"/>
              </a:rPr>
              <a:t>Cannot account for </a:t>
            </a:r>
            <a:r>
              <a:rPr lang="en-GB" sz="2400">
                <a:solidFill>
                  <a:srgbClr val="280099"/>
                </a:solidFill>
                <a:latin typeface="Comic Sans MS"/>
              </a:rPr>
              <a:t>new features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400">
                <a:solidFill>
                  <a:srgbClr val="000000"/>
                </a:solidFill>
                <a:latin typeface="Comic Sans MS"/>
              </a:rPr>
              <a:t>Arms race: Fast feedback cycle is critical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7" name="CustomShape 3"/>
          <p:cNvSpPr/>
          <p:nvPr/>
        </p:nvSpPr>
        <p:spPr>
          <a:xfrm>
            <a:off x="1224000" y="5580000"/>
            <a:ext cx="6857640" cy="58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2000"/>
              </a:lnSpc>
            </a:pPr>
            <a:r>
              <a:rPr b="1" lang="en-IN" sz="3200">
                <a:solidFill>
                  <a:srgbClr val="0000ff"/>
                </a:solidFill>
                <a:latin typeface="Comic Sans MS"/>
                <a:ea typeface="ＭＳ Ｐゴシック"/>
              </a:rPr>
              <a:t>More automated approach?</a:t>
            </a:r>
            <a:endParaRPr/>
          </a:p>
        </p:txBody>
      </p:sp>
      <p:pic>
        <p:nvPicPr>
          <p:cNvPr id="20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704720" y="3708000"/>
            <a:ext cx="2095200" cy="202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nodeType="clickEffect" fill="hold">
                      <p:stCondLst>
                        <p:cond delay="indefinite"/>
                      </p:stCondLst>
                      <p:childTnLst>
                        <p:par>
                          <p:cTn id="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89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nodeType="clickEffect" fill="hold">
                      <p:stCondLst>
                        <p:cond delay="indefinite"/>
                      </p:stCondLst>
                      <p:childTnLst>
                        <p:par>
                          <p:cTn id="10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503280" y="301680"/>
            <a:ext cx="9070560" cy="126180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Comic Sans MS"/>
              </a:rPr>
              <a:t>Data Sets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3200">
                <a:solidFill>
                  <a:srgbClr val="280099"/>
                </a:solidFill>
                <a:latin typeface="Comic Sans MS"/>
              </a:rPr>
              <a:t>Malicious URLs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900">
                <a:solidFill>
                  <a:srgbClr val="c5000b"/>
                </a:solidFill>
                <a:latin typeface="Comic Sans MS"/>
              </a:rPr>
              <a:t>5,000</a:t>
            </a:r>
            <a:r>
              <a:rPr lang="en-GB" sz="2900">
                <a:solidFill>
                  <a:srgbClr val="000000"/>
                </a:solidFill>
                <a:latin typeface="Comic Sans MS"/>
              </a:rPr>
              <a:t> from PhishTank (phishing)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900">
                <a:solidFill>
                  <a:srgbClr val="c5000b"/>
                </a:solidFill>
                <a:latin typeface="Comic Sans MS"/>
              </a:rPr>
              <a:t>15,000</a:t>
            </a:r>
            <a:r>
              <a:rPr lang="en-GB" sz="2900">
                <a:solidFill>
                  <a:srgbClr val="000000"/>
                </a:solidFill>
                <a:latin typeface="Comic Sans MS"/>
              </a:rPr>
              <a:t> from Spamscatter (spam, phishing, etc)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3200">
                <a:solidFill>
                  <a:srgbClr val="280099"/>
                </a:solidFill>
                <a:latin typeface="Comic Sans MS"/>
              </a:rPr>
              <a:t>Benign URLs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900">
                <a:solidFill>
                  <a:srgbClr val="00ae00"/>
                </a:solidFill>
                <a:latin typeface="Comic Sans MS"/>
              </a:rPr>
              <a:t>15,000</a:t>
            </a:r>
            <a:r>
              <a:rPr lang="en-GB" sz="2900">
                <a:solidFill>
                  <a:srgbClr val="000000"/>
                </a:solidFill>
                <a:latin typeface="Comic Sans MS"/>
              </a:rPr>
              <a:t> from Yahoo Web directory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900">
                <a:solidFill>
                  <a:srgbClr val="00ae00"/>
                </a:solidFill>
                <a:latin typeface="Comic Sans MS"/>
              </a:rPr>
              <a:t>15,000</a:t>
            </a:r>
            <a:r>
              <a:rPr lang="en-GB" sz="2900">
                <a:solidFill>
                  <a:srgbClr val="000000"/>
                </a:solidFill>
                <a:latin typeface="Comic Sans MS"/>
              </a:rPr>
              <a:t> from DMOZ directory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3200">
                <a:solidFill>
                  <a:srgbClr val="000000"/>
                </a:solidFill>
                <a:latin typeface="Comic Sans MS"/>
              </a:rPr>
              <a:t>Malicious x Benign → </a:t>
            </a:r>
            <a:r>
              <a:rPr lang="en-GB" sz="3200">
                <a:solidFill>
                  <a:srgbClr val="0000ff"/>
                </a:solidFill>
                <a:latin typeface="Comic Sans MS"/>
              </a:rPr>
              <a:t>4 Data Sets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900">
                <a:solidFill>
                  <a:srgbClr val="94006b"/>
                </a:solidFill>
                <a:latin typeface="Comic Sans MS"/>
              </a:rPr>
              <a:t>30,000 – 55,000</a:t>
            </a:r>
            <a:r>
              <a:rPr lang="en-GB" sz="2900">
                <a:solidFill>
                  <a:srgbClr val="000000"/>
                </a:solidFill>
                <a:latin typeface="Comic Sans MS"/>
              </a:rPr>
              <a:t> features per data set</a:t>
            </a:r>
            <a:endParaRPr/>
          </a:p>
        </p:txBody>
      </p:sp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75640" y="50400"/>
            <a:ext cx="9432720" cy="130932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000">
                <a:solidFill>
                  <a:srgbClr val="775f55"/>
                </a:solidFill>
                <a:latin typeface="Comic Sans MS"/>
                <a:ea typeface="ＭＳ Ｐゴシック"/>
              </a:rPr>
              <a:t>Motivation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71640" y="1691640"/>
            <a:ext cx="9792720" cy="4824000"/>
          </a:xfrm>
          <a:prstGeom prst="rect">
            <a:avLst/>
          </a:prstGeom>
        </p:spPr>
        <p:txBody>
          <a:bodyPr lIns="100800" rIns="100800" tIns="50400" bIns="50400"/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  <a:buSzPct val="60000"/>
              <a:buFont typeface="Wingdings" charset="2"/>
              <a:buChar char=""/>
            </a:pPr>
            <a:r>
              <a:rPr lang="en-GB" sz="2600">
                <a:solidFill>
                  <a:srgbClr val="000000"/>
                </a:solidFill>
                <a:latin typeface="Comic Sans MS"/>
              </a:rPr>
              <a:t>Web services drive new opportunities for people to interact, they also create new opportunities for criminals</a:t>
            </a:r>
            <a:endParaRPr/>
          </a:p>
          <a:p>
            <a:pPr algn="just">
              <a:lnSpc>
                <a:spcPct val="150000"/>
              </a:lnSpc>
              <a:buSzPct val="60000"/>
              <a:buFont typeface="Wingdings" charset="2"/>
              <a:buChar char=""/>
            </a:pPr>
            <a:r>
              <a:rPr lang="en-GB" sz="2600">
                <a:solidFill>
                  <a:srgbClr val="000000"/>
                </a:solidFill>
                <a:latin typeface="Comic Sans MS"/>
              </a:rPr>
              <a:t>Google detects about 300,000 malicious websites per month, this is a clear indication that these opportunities are being used by criminals</a:t>
            </a:r>
            <a:endParaRPr/>
          </a:p>
          <a:p>
            <a:pPr algn="just">
              <a:lnSpc>
                <a:spcPct val="150000"/>
              </a:lnSpc>
              <a:buSzPct val="60000"/>
              <a:buFont typeface="Wingdings" charset="2"/>
              <a:buChar char=""/>
            </a:pPr>
            <a:r>
              <a:rPr lang="en-GB" sz="2600">
                <a:solidFill>
                  <a:srgbClr val="000000"/>
                </a:solidFill>
                <a:latin typeface="Comic Sans MS"/>
              </a:rPr>
              <a:t>Almost all online threats have something in common, they all require the user to click on a hyperlink or type in a  website address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503280" y="301680"/>
            <a:ext cx="9070560" cy="126180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Comic Sans MS"/>
              </a:rPr>
              <a:t>Algorithms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503280" y="1768320"/>
            <a:ext cx="9070560" cy="326052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3200">
                <a:solidFill>
                  <a:srgbClr val="280099"/>
                </a:solidFill>
                <a:latin typeface="Comic Sans MS"/>
              </a:rPr>
              <a:t>Logistic regression w/ L1-norm regularization</a:t>
            </a:r>
            <a:endParaRPr/>
          </a:p>
        </p:txBody>
      </p:sp>
      <p:sp>
        <p:nvSpPr>
          <p:cNvPr id="213" name="CustomShape 3"/>
          <p:cNvSpPr/>
          <p:nvPr/>
        </p:nvSpPr>
        <p:spPr>
          <a:xfrm>
            <a:off x="504720" y="4800600"/>
            <a:ext cx="9070560" cy="182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2000"/>
              </a:lnSpc>
              <a:buSzPct val="45000"/>
              <a:buFont typeface="Wingdings" charset="2"/>
              <a:buChar char=""/>
            </a:pPr>
            <a:r>
              <a:rPr lang="en-IN" sz="2800">
                <a:solidFill>
                  <a:srgbClr val="280099"/>
                </a:solidFill>
                <a:latin typeface="Comic Sans MS"/>
                <a:ea typeface="ＭＳ Ｐゴシック"/>
              </a:rPr>
              <a:t>Other models</a:t>
            </a:r>
            <a:endParaRPr/>
          </a:p>
          <a:p>
            <a:pPr lvl="1">
              <a:lnSpc>
                <a:spcPct val="102000"/>
              </a:lnSpc>
              <a:buSzPct val="45000"/>
              <a:buFont typeface="Wingdings" charset="2"/>
              <a:buChar char=""/>
            </a:pPr>
            <a:r>
              <a:rPr lang="en-IN" sz="2400">
                <a:solidFill>
                  <a:srgbClr val="000000"/>
                </a:solidFill>
                <a:latin typeface="Comic Sans MS"/>
                <a:ea typeface="ＭＳ Ｐゴシック"/>
              </a:rPr>
              <a:t>Naive Bayes</a:t>
            </a:r>
            <a:endParaRPr/>
          </a:p>
          <a:p>
            <a:pPr lvl="1">
              <a:lnSpc>
                <a:spcPct val="102000"/>
              </a:lnSpc>
              <a:buSzPct val="45000"/>
              <a:buFont typeface="Wingdings" charset="2"/>
              <a:buChar char=""/>
            </a:pPr>
            <a:r>
              <a:rPr lang="en-IN" sz="2400">
                <a:solidFill>
                  <a:srgbClr val="000000"/>
                </a:solidFill>
                <a:latin typeface="Comic Sans MS"/>
                <a:ea typeface="ＭＳ Ｐゴシック"/>
              </a:rPr>
              <a:t>Support vector machines (linear, RBF kernels)</a:t>
            </a:r>
            <a:endParaRPr/>
          </a:p>
        </p:txBody>
      </p:sp>
      <p:sp>
        <p:nvSpPr>
          <p:cNvPr id="214" name="CustomShape 4"/>
          <p:cNvSpPr/>
          <p:nvPr/>
        </p:nvSpPr>
        <p:spPr>
          <a:xfrm>
            <a:off x="504720" y="3429000"/>
            <a:ext cx="9070560" cy="91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>
              <a:lnSpc>
                <a:spcPct val="102000"/>
              </a:lnSpc>
              <a:buSzPct val="45000"/>
              <a:buFont typeface="Wingdings" charset="2"/>
              <a:buChar char=""/>
            </a:pPr>
            <a:r>
              <a:rPr lang="en-IN" sz="2400">
                <a:solidFill>
                  <a:srgbClr val="000000"/>
                </a:solidFill>
                <a:latin typeface="Comic Sans MS"/>
                <a:ea typeface="ＭＳ Ｐゴシック"/>
              </a:rPr>
              <a:t>Implicit feature selection</a:t>
            </a:r>
            <a:endParaRPr/>
          </a:p>
          <a:p>
            <a:pPr lvl="1">
              <a:lnSpc>
                <a:spcPct val="102000"/>
              </a:lnSpc>
              <a:buSzPct val="45000"/>
              <a:buFont typeface="Wingdings" charset="2"/>
              <a:buChar char=""/>
            </a:pPr>
            <a:r>
              <a:rPr lang="en-IN" sz="2400">
                <a:solidFill>
                  <a:srgbClr val="000000"/>
                </a:solidFill>
                <a:latin typeface="Comic Sans MS"/>
                <a:ea typeface="ＭＳ Ｐゴシック"/>
              </a:rPr>
              <a:t>Easier to interpret</a:t>
            </a:r>
            <a:endParaRPr/>
          </a:p>
        </p:txBody>
      </p:sp>
      <p:pic>
        <p:nvPicPr>
          <p:cNvPr id="215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2286000"/>
            <a:ext cx="5486040" cy="102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675360" y="252000"/>
            <a:ext cx="8988120" cy="109152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Comic Sans MS"/>
              </a:rPr>
              <a:t>Feature vector construction</a:t>
            </a:r>
            <a:endParaRPr/>
          </a:p>
        </p:txBody>
      </p:sp>
      <p:pic>
        <p:nvPicPr>
          <p:cNvPr id="217" name="Content Placeholder 5" descr=""/>
          <p:cNvPicPr/>
          <p:nvPr/>
        </p:nvPicPr>
        <p:blipFill>
          <a:blip r:embed="rId1"/>
          <a:srcRect l="765" t="0" r="765" b="0"/>
          <a:stretch>
            <a:fillRect/>
          </a:stretch>
        </p:blipFill>
        <p:spPr>
          <a:xfrm>
            <a:off x="675360" y="1764000"/>
            <a:ext cx="8988120" cy="495540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503280" y="107280"/>
            <a:ext cx="9070560" cy="126180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Comic Sans MS"/>
              </a:rPr>
              <a:t>Today's Focus</a:t>
            </a:r>
            <a:endParaRPr/>
          </a:p>
        </p:txBody>
      </p:sp>
      <p:pic>
        <p:nvPicPr>
          <p:cNvPr id="219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" y="2051640"/>
            <a:ext cx="9829440" cy="4847760"/>
          </a:xfrm>
          <a:prstGeom prst="rect">
            <a:avLst/>
          </a:prstGeom>
          <a:ln>
            <a:noFill/>
          </a:ln>
        </p:spPr>
      </p:pic>
      <p:pic>
        <p:nvPicPr>
          <p:cNvPr id="220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80360" y="5890680"/>
            <a:ext cx="561600" cy="409320"/>
          </a:xfrm>
          <a:prstGeom prst="rect">
            <a:avLst/>
          </a:prstGeom>
          <a:ln>
            <a:noFill/>
          </a:ln>
        </p:spPr>
      </p:pic>
      <p:sp>
        <p:nvSpPr>
          <p:cNvPr id="221" name="CustomShape 2"/>
          <p:cNvSpPr/>
          <p:nvPr/>
        </p:nvSpPr>
        <p:spPr>
          <a:xfrm>
            <a:off x="4114800" y="5335560"/>
            <a:ext cx="1828440" cy="46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2000"/>
              </a:lnSpc>
            </a:pPr>
            <a:r>
              <a:rPr lang="en-IN" sz="2400">
                <a:solidFill>
                  <a:srgbClr val="0000ff"/>
                </a:solidFill>
                <a:latin typeface="Comic Sans MS"/>
                <a:ea typeface="ＭＳ Ｐゴシック"/>
              </a:rPr>
              <a:t>Example</a:t>
            </a:r>
            <a:endParaRPr/>
          </a:p>
        </p:txBody>
      </p:sp>
      <p:sp>
        <p:nvSpPr>
          <p:cNvPr id="222" name="CustomShape 3"/>
          <p:cNvSpPr/>
          <p:nvPr/>
        </p:nvSpPr>
        <p:spPr>
          <a:xfrm>
            <a:off x="2760120" y="1691640"/>
            <a:ext cx="4800240" cy="5257440"/>
          </a:xfrm>
          <a:prstGeom prst="rect">
            <a:avLst/>
          </a:prstGeom>
          <a:noFill/>
          <a:ln w="54720">
            <a:solidFill>
              <a:srgbClr val="9966cc"/>
            </a:solidFill>
            <a:round/>
          </a:ln>
        </p:spPr>
      </p:sp>
    </p:spTree>
  </p:cSld>
  <p:timing>
    <p:tnLst>
      <p:par>
        <p:cTn id="111" dur="indefinite" restart="never" nodeType="tmRoot">
          <p:childTnLst>
            <p:seq>
              <p:cTn id="112" dur="indefinite" nodeType="mainSeq">
                <p:childTnLst>
                  <p:par>
                    <p:cTn id="113" nodeType="clickEffect" fill="hold">
                      <p:stCondLst>
                        <p:cond delay="indefinite"/>
                      </p:stCondLst>
                      <p:childTnLst>
                        <p:par>
                          <p:cTn id="1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503280" y="345960"/>
            <a:ext cx="9070560" cy="11710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Comic Sans MS"/>
              </a:rPr>
              <a:t>Features to consider?</a:t>
            </a:r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60000"/>
              <a:buFont typeface="Times New Roman"/>
              <a:buAutoNum type="arabicParenR"/>
            </a:pPr>
            <a:r>
              <a:rPr lang="en-GB" sz="3200">
                <a:solidFill>
                  <a:srgbClr val="000000"/>
                </a:solidFill>
                <a:latin typeface="Comic Sans MS"/>
              </a:rPr>
              <a:t>Blacklists</a:t>
            </a:r>
            <a:endParaRPr/>
          </a:p>
          <a:p>
            <a:pPr>
              <a:lnSpc>
                <a:spcPct val="100000"/>
              </a:lnSpc>
              <a:buSzPct val="60000"/>
              <a:buFont typeface="Times New Roman"/>
              <a:buAutoNum type="arabicParenR"/>
            </a:pPr>
            <a:r>
              <a:rPr lang="en-GB" sz="3200">
                <a:solidFill>
                  <a:srgbClr val="000000"/>
                </a:solidFill>
                <a:latin typeface="Comic Sans MS"/>
              </a:rPr>
              <a:t>Simple heuristics</a:t>
            </a:r>
            <a:endParaRPr/>
          </a:p>
          <a:p>
            <a:pPr>
              <a:lnSpc>
                <a:spcPct val="100000"/>
              </a:lnSpc>
              <a:buSzPct val="60000"/>
              <a:buFont typeface="Times New Roman"/>
              <a:buAutoNum type="arabicParenR"/>
            </a:pPr>
            <a:r>
              <a:rPr lang="en-GB" sz="3200">
                <a:solidFill>
                  <a:srgbClr val="000000"/>
                </a:solidFill>
                <a:latin typeface="Comic Sans MS"/>
              </a:rPr>
              <a:t>Domain name registration</a:t>
            </a:r>
            <a:endParaRPr/>
          </a:p>
          <a:p>
            <a:pPr>
              <a:lnSpc>
                <a:spcPct val="100000"/>
              </a:lnSpc>
              <a:buSzPct val="60000"/>
              <a:buFont typeface="Times New Roman"/>
              <a:buAutoNum type="arabicParenR"/>
            </a:pPr>
            <a:r>
              <a:rPr lang="en-GB" sz="3200">
                <a:solidFill>
                  <a:srgbClr val="000000"/>
                </a:solidFill>
                <a:latin typeface="Comic Sans MS"/>
              </a:rPr>
              <a:t>Host properties</a:t>
            </a:r>
            <a:endParaRPr/>
          </a:p>
          <a:p>
            <a:pPr>
              <a:lnSpc>
                <a:spcPct val="100000"/>
              </a:lnSpc>
              <a:buSzPct val="60000"/>
              <a:buFont typeface="Times New Roman"/>
              <a:buAutoNum type="arabicParenR"/>
            </a:pPr>
            <a:r>
              <a:rPr lang="en-GB" sz="3200">
                <a:solidFill>
                  <a:srgbClr val="000000"/>
                </a:solidFill>
                <a:latin typeface="Comic Sans MS"/>
              </a:rPr>
              <a:t>Lexical</a:t>
            </a:r>
            <a:endParaRPr/>
          </a:p>
        </p:txBody>
      </p:sp>
      <p:pic>
        <p:nvPicPr>
          <p:cNvPr id="22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31280" y="1805760"/>
            <a:ext cx="612360" cy="456840"/>
          </a:xfrm>
          <a:prstGeom prst="rect">
            <a:avLst/>
          </a:prstGeom>
          <a:ln>
            <a:noFill/>
          </a:ln>
        </p:spPr>
      </p:pic>
      <p:pic>
        <p:nvPicPr>
          <p:cNvPr id="226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18720" y="2297160"/>
            <a:ext cx="593280" cy="549000"/>
          </a:xfrm>
          <a:prstGeom prst="rect">
            <a:avLst/>
          </a:prstGeom>
          <a:ln>
            <a:noFill/>
          </a:ln>
        </p:spPr>
      </p:pic>
      <p:pic>
        <p:nvPicPr>
          <p:cNvPr id="227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046200" y="2938320"/>
            <a:ext cx="721800" cy="639360"/>
          </a:xfrm>
          <a:prstGeom prst="rect">
            <a:avLst/>
          </a:prstGeom>
          <a:ln>
            <a:noFill/>
          </a:ln>
        </p:spPr>
      </p:pic>
      <p:pic>
        <p:nvPicPr>
          <p:cNvPr id="228" name="Picture 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214520" y="3530160"/>
            <a:ext cx="609120" cy="609120"/>
          </a:xfrm>
          <a:prstGeom prst="rect">
            <a:avLst/>
          </a:prstGeom>
          <a:ln>
            <a:noFill/>
          </a:ln>
        </p:spPr>
      </p:pic>
      <p:pic>
        <p:nvPicPr>
          <p:cNvPr id="229" name="Picture 7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558520" y="4124160"/>
            <a:ext cx="609120" cy="60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503280" y="345960"/>
            <a:ext cx="9070560" cy="11710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Comic Sans MS"/>
              </a:rPr>
              <a:t>(1) Blacklist Queries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503280" y="1501920"/>
            <a:ext cx="9070560" cy="489852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3200">
                <a:solidFill>
                  <a:srgbClr val="000000"/>
                </a:solidFill>
                <a:latin typeface="Comic Sans MS"/>
              </a:rPr>
              <a:t>List of known malicious sites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3200">
                <a:solidFill>
                  <a:srgbClr val="000000"/>
                </a:solidFill>
                <a:latin typeface="Comic Sans MS"/>
              </a:rPr>
              <a:t>Providers: SORBS, URIBL, SURBL, Spamhaus</a:t>
            </a:r>
            <a:endParaRPr/>
          </a:p>
        </p:txBody>
      </p:sp>
      <p:sp>
        <p:nvSpPr>
          <p:cNvPr id="232" name="CustomShape 3"/>
          <p:cNvSpPr/>
          <p:nvPr/>
        </p:nvSpPr>
        <p:spPr>
          <a:xfrm>
            <a:off x="446040" y="3989520"/>
            <a:ext cx="4571640" cy="39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2000"/>
              </a:lnSpc>
            </a:pPr>
            <a:r>
              <a:rPr lang="en-IN">
                <a:solidFill>
                  <a:srgbClr val="94006b"/>
                </a:solidFill>
                <a:latin typeface="Comic Sans MS"/>
                <a:ea typeface="ＭＳ Ｐゴシック"/>
              </a:rPr>
              <a:t>http://www.bfuduuioo1fp.mobi</a:t>
            </a:r>
            <a:endParaRPr/>
          </a:p>
        </p:txBody>
      </p:sp>
      <p:sp>
        <p:nvSpPr>
          <p:cNvPr id="233" name="CustomShape 4"/>
          <p:cNvSpPr/>
          <p:nvPr/>
        </p:nvSpPr>
        <p:spPr>
          <a:xfrm>
            <a:off x="7532640" y="4218120"/>
            <a:ext cx="2057040" cy="1828440"/>
          </a:xfrm>
          <a:prstGeom prst="verticalScroll">
            <a:avLst>
              <a:gd name="adj" fmla="val 12500"/>
            </a:avLst>
          </a:prstGeom>
          <a:gradFill>
            <a:gsLst>
              <a:gs pos="0">
                <a:srgbClr val="000000"/>
              </a:gs>
              <a:gs pos="100000">
                <a:srgbClr val="ffffff"/>
              </a:gs>
            </a:gsLst>
            <a:lin ang="54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234" name="Line 5"/>
          <p:cNvSpPr/>
          <p:nvPr/>
        </p:nvSpPr>
        <p:spPr>
          <a:xfrm>
            <a:off x="5018040" y="4217760"/>
            <a:ext cx="2286000" cy="180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5" name="Line 6"/>
          <p:cNvSpPr/>
          <p:nvPr/>
        </p:nvSpPr>
        <p:spPr>
          <a:xfrm flipH="1">
            <a:off x="5016240" y="4674960"/>
            <a:ext cx="2289240" cy="180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6" name="CustomShape 7"/>
          <p:cNvSpPr/>
          <p:nvPr/>
        </p:nvSpPr>
        <p:spPr>
          <a:xfrm>
            <a:off x="5018040" y="3760920"/>
            <a:ext cx="1828440" cy="39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2000"/>
              </a:lnSpc>
            </a:pPr>
            <a:r>
              <a:rPr lang="en-IN">
                <a:solidFill>
                  <a:srgbClr val="000000"/>
                </a:solidFill>
                <a:latin typeface="Comic Sans MS"/>
                <a:ea typeface="ＭＳ Ｐゴシック"/>
              </a:rPr>
              <a:t>In blacklist?</a:t>
            </a:r>
            <a:endParaRPr/>
          </a:p>
        </p:txBody>
      </p:sp>
      <p:sp>
        <p:nvSpPr>
          <p:cNvPr id="237" name="CustomShape 8"/>
          <p:cNvSpPr/>
          <p:nvPr/>
        </p:nvSpPr>
        <p:spPr>
          <a:xfrm>
            <a:off x="5703840" y="4732200"/>
            <a:ext cx="914040" cy="456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2000"/>
              </a:lnSpc>
            </a:pPr>
            <a:r>
              <a:rPr lang="en-IN">
                <a:solidFill>
                  <a:srgbClr val="c5000b"/>
                </a:solidFill>
                <a:latin typeface="Comic Sans MS"/>
                <a:ea typeface="ＭＳ Ｐゴシック"/>
              </a:rPr>
              <a:t>Yes</a:t>
            </a:r>
            <a:endParaRPr/>
          </a:p>
        </p:txBody>
      </p:sp>
      <p:sp>
        <p:nvSpPr>
          <p:cNvPr id="238" name="CustomShape 9"/>
          <p:cNvSpPr/>
          <p:nvPr/>
        </p:nvSpPr>
        <p:spPr>
          <a:xfrm>
            <a:off x="446040" y="5589720"/>
            <a:ext cx="4571640" cy="39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2000"/>
              </a:lnSpc>
            </a:pPr>
            <a:r>
              <a:rPr lang="en-IN">
                <a:solidFill>
                  <a:srgbClr val="94006b"/>
                </a:solidFill>
                <a:latin typeface="Comic Sans MS"/>
                <a:ea typeface="ＭＳ Ｐゴシック"/>
              </a:rPr>
              <a:t>http://fblight.com</a:t>
            </a:r>
            <a:endParaRPr/>
          </a:p>
        </p:txBody>
      </p:sp>
      <p:sp>
        <p:nvSpPr>
          <p:cNvPr id="239" name="Line 10"/>
          <p:cNvSpPr/>
          <p:nvPr/>
        </p:nvSpPr>
        <p:spPr>
          <a:xfrm>
            <a:off x="5018040" y="5589360"/>
            <a:ext cx="2286000" cy="180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40" name="Line 11"/>
          <p:cNvSpPr/>
          <p:nvPr/>
        </p:nvSpPr>
        <p:spPr>
          <a:xfrm flipH="1">
            <a:off x="5016240" y="6046560"/>
            <a:ext cx="2289240" cy="180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41" name="CustomShape 12"/>
          <p:cNvSpPr/>
          <p:nvPr/>
        </p:nvSpPr>
        <p:spPr>
          <a:xfrm>
            <a:off x="5703840" y="6103800"/>
            <a:ext cx="914040" cy="39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2000"/>
              </a:lnSpc>
            </a:pPr>
            <a:r>
              <a:rPr lang="en-IN">
                <a:solidFill>
                  <a:srgbClr val="00ae00"/>
                </a:solidFill>
                <a:latin typeface="Comic Sans MS"/>
                <a:ea typeface="ＭＳ Ｐゴシック"/>
              </a:rPr>
              <a:t>No</a:t>
            </a:r>
            <a:endParaRPr/>
          </a:p>
        </p:txBody>
      </p:sp>
      <p:sp>
        <p:nvSpPr>
          <p:cNvPr id="242" name="CustomShape 13"/>
          <p:cNvSpPr/>
          <p:nvPr/>
        </p:nvSpPr>
        <p:spPr>
          <a:xfrm>
            <a:off x="5018040" y="3760920"/>
            <a:ext cx="1828440" cy="39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2000"/>
              </a:lnSpc>
            </a:pPr>
            <a:r>
              <a:rPr lang="en-IN">
                <a:solidFill>
                  <a:srgbClr val="000000"/>
                </a:solidFill>
                <a:latin typeface="Comic Sans MS"/>
                <a:ea typeface="ＭＳ Ｐゴシック"/>
              </a:rPr>
              <a:t>In blacklist?</a:t>
            </a:r>
            <a:endParaRPr/>
          </a:p>
        </p:txBody>
      </p:sp>
      <p:sp>
        <p:nvSpPr>
          <p:cNvPr id="243" name="CustomShape 14"/>
          <p:cNvSpPr/>
          <p:nvPr/>
        </p:nvSpPr>
        <p:spPr>
          <a:xfrm>
            <a:off x="7304040" y="4675320"/>
            <a:ext cx="2514240" cy="19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2000"/>
              </a:lnSpc>
            </a:pPr>
            <a:r>
              <a:rPr lang="en-IN" sz="700">
                <a:solidFill>
                  <a:srgbClr val="ffff99"/>
                </a:solidFill>
                <a:latin typeface="Comic Sans MS"/>
                <a:ea typeface="ＭＳ Ｐゴシック"/>
              </a:rPr>
              <a:t>http://www.bfuduuioo1fp.mobi</a:t>
            </a:r>
            <a:endParaRPr/>
          </a:p>
        </p:txBody>
      </p:sp>
      <p:sp>
        <p:nvSpPr>
          <p:cNvPr id="244" name="CustomShape 15"/>
          <p:cNvSpPr/>
          <p:nvPr/>
        </p:nvSpPr>
        <p:spPr>
          <a:xfrm>
            <a:off x="357120" y="3386160"/>
            <a:ext cx="4571640" cy="4600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102000"/>
              </a:lnSpc>
            </a:pPr>
            <a:r>
              <a:rPr lang="en-IN" sz="2400">
                <a:solidFill>
                  <a:srgbClr val="000000"/>
                </a:solidFill>
                <a:latin typeface="Comic Sans MS"/>
                <a:ea typeface="ＭＳ Ｐゴシック"/>
              </a:rPr>
              <a:t>Blacklist queries as features</a:t>
            </a:r>
            <a:endParaRPr/>
          </a:p>
        </p:txBody>
      </p:sp>
      <p:sp>
        <p:nvSpPr>
          <p:cNvPr id="245" name="CustomShape 16"/>
          <p:cNvSpPr/>
          <p:nvPr/>
        </p:nvSpPr>
        <p:spPr>
          <a:xfrm>
            <a:off x="7281720" y="4989600"/>
            <a:ext cx="2514240" cy="19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2000"/>
              </a:lnSpc>
            </a:pPr>
            <a:r>
              <a:rPr lang="en-IN" sz="700">
                <a:solidFill>
                  <a:srgbClr val="ffff99"/>
                </a:solidFill>
                <a:latin typeface="Comic Sans MS"/>
                <a:ea typeface="ＭＳ Ｐゴシック"/>
              </a:rPr>
              <a:t>........................................</a:t>
            </a:r>
            <a:endParaRPr/>
          </a:p>
        </p:txBody>
      </p:sp>
      <p:sp>
        <p:nvSpPr>
          <p:cNvPr id="246" name="CustomShape 17"/>
          <p:cNvSpPr/>
          <p:nvPr/>
        </p:nvSpPr>
        <p:spPr>
          <a:xfrm>
            <a:off x="7281720" y="5280120"/>
            <a:ext cx="2514240" cy="19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2000"/>
              </a:lnSpc>
            </a:pPr>
            <a:r>
              <a:rPr lang="en-IN" sz="700">
                <a:solidFill>
                  <a:srgbClr val="ffff99"/>
                </a:solidFill>
                <a:latin typeface="Comic Sans MS"/>
                <a:ea typeface="ＭＳ Ｐゴシック"/>
              </a:rPr>
              <a:t>........................................</a:t>
            </a:r>
            <a:endParaRPr/>
          </a:p>
        </p:txBody>
      </p:sp>
    </p:spTree>
  </p:cSld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503280" y="345960"/>
            <a:ext cx="9070560" cy="11710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Comic Sans MS"/>
              </a:rPr>
              <a:t>(2) Manually-Selected Features</a:t>
            </a:r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503280" y="1828800"/>
            <a:ext cx="9070560" cy="457164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3200">
                <a:solidFill>
                  <a:srgbClr val="000000"/>
                </a:solidFill>
                <a:latin typeface="Comic Sans MS"/>
              </a:rPr>
              <a:t>Considered by previous studies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900">
                <a:solidFill>
                  <a:srgbClr val="000000"/>
                </a:solidFill>
                <a:latin typeface="Comic Sans MS"/>
              </a:rPr>
              <a:t>IP address in hostname?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900">
                <a:solidFill>
                  <a:srgbClr val="000000"/>
                </a:solidFill>
                <a:latin typeface="Comic Sans MS"/>
              </a:rPr>
              <a:t>Number of dots in URL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900">
                <a:solidFill>
                  <a:srgbClr val="000000"/>
                </a:solidFill>
                <a:latin typeface="Comic Sans MS"/>
              </a:rPr>
              <a:t>WHOIS (domain name) registration date</a:t>
            </a:r>
            <a:endParaRPr/>
          </a:p>
        </p:txBody>
      </p:sp>
      <p:sp>
        <p:nvSpPr>
          <p:cNvPr id="249" name="CustomShape 3"/>
          <p:cNvSpPr/>
          <p:nvPr/>
        </p:nvSpPr>
        <p:spPr>
          <a:xfrm>
            <a:off x="2880000" y="6294960"/>
            <a:ext cx="3200040" cy="941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2000"/>
              </a:lnSpc>
            </a:pPr>
            <a:r>
              <a:rPr lang="en-IN">
                <a:solidFill>
                  <a:srgbClr val="000000"/>
                </a:solidFill>
                <a:latin typeface="Comic Sans MS"/>
                <a:ea typeface="ＭＳ Ｐゴシック"/>
              </a:rPr>
              <a:t>stopgap.cn registered </a:t>
            </a:r>
            <a:r>
              <a:rPr lang="en-IN">
                <a:solidFill>
                  <a:srgbClr val="c5000b"/>
                </a:solidFill>
                <a:latin typeface="Comic Sans MS"/>
                <a:ea typeface="ＭＳ Ｐゴシック"/>
              </a:rPr>
              <a:t>28 June 2009</a:t>
            </a:r>
            <a:endParaRPr/>
          </a:p>
        </p:txBody>
      </p:sp>
      <p:sp>
        <p:nvSpPr>
          <p:cNvPr id="250" name="CustomShape 4"/>
          <p:cNvSpPr/>
          <p:nvPr/>
        </p:nvSpPr>
        <p:spPr>
          <a:xfrm>
            <a:off x="1228680" y="1163520"/>
            <a:ext cx="7543440" cy="367920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CustomShape 5"/>
          <p:cNvSpPr/>
          <p:nvPr/>
        </p:nvSpPr>
        <p:spPr>
          <a:xfrm>
            <a:off x="1600200" y="4343400"/>
            <a:ext cx="6400440" cy="39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2000"/>
              </a:lnSpc>
            </a:pPr>
            <a:r>
              <a:rPr lang="en-IN">
                <a:solidFill>
                  <a:srgbClr val="94006b"/>
                </a:solidFill>
                <a:latin typeface="Comic Sans MS"/>
                <a:ea typeface="ＭＳ Ｐゴシック"/>
              </a:rPr>
              <a:t>http://72.23.5.122/www.bankofamerica.com/</a:t>
            </a:r>
            <a:endParaRPr/>
          </a:p>
        </p:txBody>
      </p:sp>
      <p:sp>
        <p:nvSpPr>
          <p:cNvPr id="252" name="CustomShape 6"/>
          <p:cNvSpPr/>
          <p:nvPr/>
        </p:nvSpPr>
        <p:spPr>
          <a:xfrm>
            <a:off x="1143000" y="5257800"/>
            <a:ext cx="7772040" cy="39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2000"/>
              </a:lnSpc>
            </a:pPr>
            <a:r>
              <a:rPr lang="en-IN">
                <a:solidFill>
                  <a:srgbClr val="94006b"/>
                </a:solidFill>
                <a:latin typeface="Comic Sans MS"/>
                <a:ea typeface="ＭＳ Ｐゴシック"/>
              </a:rPr>
              <a:t>http://www.bankofamerica.com.qytrpbcw.stopgap.cn/</a:t>
            </a:r>
            <a:endParaRPr/>
          </a:p>
        </p:txBody>
      </p:sp>
      <p:sp>
        <p:nvSpPr>
          <p:cNvPr id="253" name="Line 7"/>
          <p:cNvSpPr/>
          <p:nvPr/>
        </p:nvSpPr>
        <p:spPr>
          <a:xfrm flipH="1">
            <a:off x="4403880" y="5842080"/>
            <a:ext cx="12600" cy="46044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</p:sp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503280" y="345960"/>
            <a:ext cx="9070560" cy="11710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Comic Sans MS"/>
              </a:rPr>
              <a:t>(3) WHOIS Features</a:t>
            </a:r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503280" y="1828800"/>
            <a:ext cx="9070560" cy="457164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3200">
                <a:solidFill>
                  <a:srgbClr val="000000"/>
                </a:solidFill>
                <a:latin typeface="Comic Sans MS"/>
              </a:rPr>
              <a:t>Domain name registration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900">
                <a:solidFill>
                  <a:srgbClr val="000000"/>
                </a:solidFill>
                <a:latin typeface="Comic Sans MS"/>
              </a:rPr>
              <a:t>Date of registration, update, expiration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900">
                <a:solidFill>
                  <a:srgbClr val="000000"/>
                </a:solidFill>
                <a:latin typeface="Comic Sans MS"/>
              </a:rPr>
              <a:t>Registrant:  Who registered domain?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900">
                <a:solidFill>
                  <a:srgbClr val="000000"/>
                </a:solidFill>
                <a:latin typeface="Comic Sans MS"/>
              </a:rPr>
              <a:t>Registrar:  Who manages registration?</a:t>
            </a:r>
            <a:endParaRPr/>
          </a:p>
        </p:txBody>
      </p:sp>
      <p:sp>
        <p:nvSpPr>
          <p:cNvPr id="256" name="CustomShape 3"/>
          <p:cNvSpPr/>
          <p:nvPr/>
        </p:nvSpPr>
        <p:spPr>
          <a:xfrm>
            <a:off x="290520" y="5473800"/>
            <a:ext cx="3657240" cy="39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2000"/>
              </a:lnSpc>
            </a:pPr>
            <a:r>
              <a:rPr lang="en-IN">
                <a:solidFill>
                  <a:srgbClr val="94006b"/>
                </a:solidFill>
                <a:latin typeface="Comic Sans MS"/>
                <a:ea typeface="ＭＳ Ｐゴシック"/>
              </a:rPr>
              <a:t>http://sleazysalmon.com</a:t>
            </a:r>
            <a:endParaRPr/>
          </a:p>
        </p:txBody>
      </p:sp>
      <p:sp>
        <p:nvSpPr>
          <p:cNvPr id="257" name="CustomShape 4"/>
          <p:cNvSpPr/>
          <p:nvPr/>
        </p:nvSpPr>
        <p:spPr>
          <a:xfrm>
            <a:off x="290520" y="5075280"/>
            <a:ext cx="3657240" cy="39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2000"/>
              </a:lnSpc>
            </a:pPr>
            <a:r>
              <a:rPr lang="en-IN">
                <a:solidFill>
                  <a:srgbClr val="94006b"/>
                </a:solidFill>
                <a:latin typeface="Comic Sans MS"/>
                <a:ea typeface="ＭＳ Ｐゴシック"/>
              </a:rPr>
              <a:t>http://angryalbacore.com</a:t>
            </a:r>
            <a:endParaRPr/>
          </a:p>
        </p:txBody>
      </p:sp>
      <p:sp>
        <p:nvSpPr>
          <p:cNvPr id="258" name="CustomShape 5"/>
          <p:cNvSpPr/>
          <p:nvPr/>
        </p:nvSpPr>
        <p:spPr>
          <a:xfrm>
            <a:off x="290520" y="5931000"/>
            <a:ext cx="3885840" cy="39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2000"/>
              </a:lnSpc>
            </a:pPr>
            <a:r>
              <a:rPr lang="en-IN">
                <a:solidFill>
                  <a:srgbClr val="94006b"/>
                </a:solidFill>
                <a:latin typeface="Comic Sans MS"/>
                <a:ea typeface="ＭＳ Ｐゴシック"/>
              </a:rPr>
              <a:t>http://mangymackerel.com</a:t>
            </a:r>
            <a:endParaRPr/>
          </a:p>
        </p:txBody>
      </p:sp>
      <p:sp>
        <p:nvSpPr>
          <p:cNvPr id="259" name="CustomShape 6"/>
          <p:cNvSpPr/>
          <p:nvPr/>
        </p:nvSpPr>
        <p:spPr>
          <a:xfrm>
            <a:off x="61920" y="4618080"/>
            <a:ext cx="4571640" cy="39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2000"/>
              </a:lnSpc>
            </a:pPr>
            <a:r>
              <a:rPr lang="en-IN">
                <a:solidFill>
                  <a:srgbClr val="94006b"/>
                </a:solidFill>
                <a:latin typeface="Comic Sans MS"/>
                <a:ea typeface="ＭＳ Ｐゴシック"/>
              </a:rPr>
              <a:t>http://yammeringyellowtail.com</a:t>
            </a:r>
            <a:endParaRPr/>
          </a:p>
        </p:txBody>
      </p:sp>
      <p:sp>
        <p:nvSpPr>
          <p:cNvPr id="260" name="CustomShape 7"/>
          <p:cNvSpPr/>
          <p:nvPr/>
        </p:nvSpPr>
        <p:spPr>
          <a:xfrm>
            <a:off x="4572000" y="4800600"/>
            <a:ext cx="456840" cy="1599840"/>
          </a:xfrm>
          <a:prstGeom prst="rightBrace">
            <a:avLst>
              <a:gd name="adj1" fmla="val 29167"/>
              <a:gd name="adj2" fmla="val 49838"/>
            </a:avLst>
          </a:prstGeom>
          <a:noFill/>
          <a:ln w="36720">
            <a:solidFill>
              <a:srgbClr val="000000"/>
            </a:solidFill>
            <a:round/>
          </a:ln>
        </p:spPr>
      </p:sp>
      <p:sp>
        <p:nvSpPr>
          <p:cNvPr id="261" name="CustomShape 8"/>
          <p:cNvSpPr/>
          <p:nvPr/>
        </p:nvSpPr>
        <p:spPr>
          <a:xfrm>
            <a:off x="5029200" y="5029200"/>
            <a:ext cx="2742840" cy="1371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2000"/>
              </a:lnSpc>
            </a:pPr>
            <a:r>
              <a:rPr lang="en-IN">
                <a:solidFill>
                  <a:srgbClr val="000000"/>
                </a:solidFill>
                <a:latin typeface="Comic Sans MS"/>
                <a:ea typeface="ＭＳ Ｐゴシック"/>
              </a:rPr>
              <a:t>Registered on</a:t>
            </a:r>
            <a:endParaRPr/>
          </a:p>
          <a:p>
            <a:pPr algn="ctr">
              <a:lnSpc>
                <a:spcPct val="102000"/>
              </a:lnSpc>
            </a:pPr>
            <a:r>
              <a:rPr lang="en-IN">
                <a:solidFill>
                  <a:srgbClr val="c5000b"/>
                </a:solidFill>
                <a:latin typeface="Comic Sans MS"/>
                <a:ea typeface="ＭＳ Ｐゴシック"/>
              </a:rPr>
              <a:t>29 June 2009</a:t>
            </a:r>
            <a:endParaRPr/>
          </a:p>
          <a:p>
            <a:pPr algn="ctr">
              <a:lnSpc>
                <a:spcPct val="102000"/>
              </a:lnSpc>
            </a:pPr>
            <a:r>
              <a:rPr lang="en-IN">
                <a:solidFill>
                  <a:srgbClr val="000000"/>
                </a:solidFill>
                <a:latin typeface="Comic Sans MS"/>
                <a:ea typeface="ＭＳ Ｐゴシック"/>
              </a:rPr>
              <a:t>By </a:t>
            </a:r>
            <a:r>
              <a:rPr lang="en-IN">
                <a:solidFill>
                  <a:srgbClr val="0000ff"/>
                </a:solidFill>
                <a:latin typeface="Comic Sans MS"/>
                <a:ea typeface="ＭＳ Ｐゴシック"/>
              </a:rPr>
              <a:t>SpamMedia</a:t>
            </a:r>
            <a:r>
              <a:rPr lang="en-IN">
                <a:solidFill>
                  <a:srgbClr val="000000"/>
                </a:solidFill>
                <a:latin typeface="Comic Sans MS"/>
                <a:ea typeface="ＭＳ Ｐゴシック"/>
              </a:rPr>
              <a:t> </a:t>
            </a:r>
            <a:endParaRPr/>
          </a:p>
        </p:txBody>
      </p:sp>
      <p:pic>
        <p:nvPicPr>
          <p:cNvPr id="262" name="Picture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001000" y="4362480"/>
            <a:ext cx="1828440" cy="226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3" dur="indefinite" restart="never" nodeType="tmRoot">
          <p:childTnLst>
            <p:seq>
              <p:cTn id="124" dur="indefinite" nodeType="mainSeq">
                <p:childTnLst>
                  <p:par>
                    <p:cTn id="125" nodeType="clickEffect" fill="hold">
                      <p:stCondLst>
                        <p:cond delay="indefinite"/>
                      </p:stCondLst>
                      <p:childTnLst>
                        <p:par>
                          <p:cTn id="1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503280" y="345960"/>
            <a:ext cx="9070560" cy="11710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Comic Sans MS"/>
              </a:rPr>
              <a:t>Which feature sets?</a:t>
            </a:r>
            <a:endParaRPr/>
          </a:p>
        </p:txBody>
      </p:sp>
      <p:pic>
        <p:nvPicPr>
          <p:cNvPr id="26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1828800"/>
            <a:ext cx="6400440" cy="4717800"/>
          </a:xfrm>
          <a:prstGeom prst="rect">
            <a:avLst/>
          </a:prstGeom>
          <a:ln>
            <a:noFill/>
          </a:ln>
        </p:spPr>
      </p:pic>
      <p:sp>
        <p:nvSpPr>
          <p:cNvPr id="265" name="CustomShape 2"/>
          <p:cNvSpPr/>
          <p:nvPr/>
        </p:nvSpPr>
        <p:spPr>
          <a:xfrm>
            <a:off x="1295280" y="1638360"/>
            <a:ext cx="1666440" cy="45622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66" name="CustomShape 3"/>
          <p:cNvSpPr/>
          <p:nvPr/>
        </p:nvSpPr>
        <p:spPr>
          <a:xfrm>
            <a:off x="1314360" y="2031840"/>
            <a:ext cx="1545840" cy="460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 algn="r">
              <a:lnSpc>
                <a:spcPct val="102000"/>
              </a:lnSpc>
            </a:pPr>
            <a:r>
              <a:rPr lang="en-IN" sz="2400">
                <a:solidFill>
                  <a:srgbClr val="000000"/>
                </a:solidFill>
                <a:latin typeface="Comic Sans MS"/>
                <a:ea typeface="ＭＳ Ｐゴシック"/>
              </a:rPr>
              <a:t>Blacklist</a:t>
            </a:r>
            <a:endParaRPr/>
          </a:p>
        </p:txBody>
      </p:sp>
      <p:sp>
        <p:nvSpPr>
          <p:cNvPr id="267" name="CustomShape 4"/>
          <p:cNvSpPr/>
          <p:nvPr/>
        </p:nvSpPr>
        <p:spPr>
          <a:xfrm>
            <a:off x="1316160" y="2625840"/>
            <a:ext cx="1545840" cy="460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 algn="r">
              <a:lnSpc>
                <a:spcPct val="102000"/>
              </a:lnSpc>
            </a:pPr>
            <a:r>
              <a:rPr lang="en-IN" sz="2400">
                <a:solidFill>
                  <a:srgbClr val="000000"/>
                </a:solidFill>
                <a:latin typeface="Comic Sans MS"/>
                <a:ea typeface="ＭＳ Ｐゴシック"/>
              </a:rPr>
              <a:t>Manual</a:t>
            </a:r>
            <a:endParaRPr/>
          </a:p>
        </p:txBody>
      </p:sp>
      <p:sp>
        <p:nvSpPr>
          <p:cNvPr id="268" name="CustomShape 5"/>
          <p:cNvSpPr/>
          <p:nvPr/>
        </p:nvSpPr>
        <p:spPr>
          <a:xfrm>
            <a:off x="1316160" y="3255840"/>
            <a:ext cx="1545840" cy="460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 algn="r">
              <a:lnSpc>
                <a:spcPct val="102000"/>
              </a:lnSpc>
            </a:pPr>
            <a:r>
              <a:rPr lang="en-IN" sz="2400">
                <a:solidFill>
                  <a:srgbClr val="000000"/>
                </a:solidFill>
                <a:latin typeface="Comic Sans MS"/>
                <a:ea typeface="ＭＳ Ｐゴシック"/>
              </a:rPr>
              <a:t>WHOIS</a:t>
            </a:r>
            <a:endParaRPr/>
          </a:p>
        </p:txBody>
      </p:sp>
      <p:sp>
        <p:nvSpPr>
          <p:cNvPr id="269" name="CustomShape 6"/>
          <p:cNvSpPr/>
          <p:nvPr/>
        </p:nvSpPr>
        <p:spPr>
          <a:xfrm>
            <a:off x="844560" y="3849840"/>
            <a:ext cx="2017440" cy="460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 algn="r">
              <a:lnSpc>
                <a:spcPct val="102000"/>
              </a:lnSpc>
            </a:pPr>
            <a:r>
              <a:rPr lang="en-IN" sz="2400">
                <a:solidFill>
                  <a:srgbClr val="280099"/>
                </a:solidFill>
                <a:latin typeface="Comic Sans MS"/>
                <a:ea typeface="ＭＳ Ｐゴシック"/>
              </a:rPr>
              <a:t>Host-based</a:t>
            </a:r>
            <a:endParaRPr/>
          </a:p>
        </p:txBody>
      </p:sp>
      <p:sp>
        <p:nvSpPr>
          <p:cNvPr id="270" name="CustomShape 7"/>
          <p:cNvSpPr/>
          <p:nvPr/>
        </p:nvSpPr>
        <p:spPr>
          <a:xfrm>
            <a:off x="1316160" y="4443480"/>
            <a:ext cx="1545840" cy="460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 algn="r">
              <a:lnSpc>
                <a:spcPct val="102000"/>
              </a:lnSpc>
            </a:pPr>
            <a:r>
              <a:rPr lang="en-IN" sz="2400">
                <a:solidFill>
                  <a:srgbClr val="c5000b"/>
                </a:solidFill>
                <a:latin typeface="Comic Sans MS"/>
                <a:ea typeface="ＭＳ Ｐゴシック"/>
              </a:rPr>
              <a:t>Lexical</a:t>
            </a:r>
            <a:endParaRPr/>
          </a:p>
        </p:txBody>
      </p:sp>
      <p:sp>
        <p:nvSpPr>
          <p:cNvPr id="271" name="CustomShape 8"/>
          <p:cNvSpPr/>
          <p:nvPr/>
        </p:nvSpPr>
        <p:spPr>
          <a:xfrm>
            <a:off x="1316160" y="5049720"/>
            <a:ext cx="1545840" cy="460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 algn="r">
              <a:lnSpc>
                <a:spcPct val="102000"/>
              </a:lnSpc>
            </a:pPr>
            <a:r>
              <a:rPr b="1" lang="en-IN" sz="2400">
                <a:solidFill>
                  <a:srgbClr val="00ae00"/>
                </a:solidFill>
                <a:latin typeface="Comic Sans MS"/>
                <a:ea typeface="ＭＳ Ｐゴシック"/>
              </a:rPr>
              <a:t>Full</a:t>
            </a:r>
            <a:endParaRPr/>
          </a:p>
        </p:txBody>
      </p:sp>
      <p:sp>
        <p:nvSpPr>
          <p:cNvPr id="272" name="CustomShape 9"/>
          <p:cNvSpPr/>
          <p:nvPr/>
        </p:nvSpPr>
        <p:spPr>
          <a:xfrm>
            <a:off x="227160" y="5668920"/>
            <a:ext cx="2647440" cy="367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 algn="r">
              <a:lnSpc>
                <a:spcPct val="102000"/>
              </a:lnSpc>
            </a:pPr>
            <a:r>
              <a:rPr i="1" lang="en-IN">
                <a:solidFill>
                  <a:srgbClr val="00ae00"/>
                </a:solidFill>
                <a:latin typeface="Comic Sans MS"/>
                <a:ea typeface="ＭＳ Ｐゴシック"/>
              </a:rPr>
              <a:t>w/o WHOIS/Blacklist</a:t>
            </a:r>
            <a:endParaRPr/>
          </a:p>
        </p:txBody>
      </p:sp>
      <p:sp>
        <p:nvSpPr>
          <p:cNvPr id="273" name="CustomShape 10"/>
          <p:cNvSpPr/>
          <p:nvPr/>
        </p:nvSpPr>
        <p:spPr>
          <a:xfrm>
            <a:off x="2844720" y="4935600"/>
            <a:ext cx="693360" cy="1422000"/>
          </a:xfrm>
          <a:prstGeom prst="rect">
            <a:avLst/>
          </a:prstGeom>
          <a:noFill/>
          <a:ln w="54720">
            <a:solidFill>
              <a:srgbClr val="0000ff"/>
            </a:solidFill>
            <a:round/>
          </a:ln>
        </p:spPr>
      </p:sp>
      <p:sp>
        <p:nvSpPr>
          <p:cNvPr id="274" name="CustomShape 11"/>
          <p:cNvSpPr/>
          <p:nvPr/>
        </p:nvSpPr>
        <p:spPr>
          <a:xfrm>
            <a:off x="8229600" y="3292560"/>
            <a:ext cx="1163160" cy="39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 algn="r">
              <a:lnSpc>
                <a:spcPct val="102000"/>
              </a:lnSpc>
            </a:pPr>
            <a:r>
              <a:rPr lang="en-IN">
                <a:solidFill>
                  <a:srgbClr val="000000"/>
                </a:solidFill>
                <a:latin typeface="Comic Sans MS"/>
                <a:ea typeface="ＭＳ Ｐゴシック"/>
              </a:rPr>
              <a:t>4,000</a:t>
            </a:r>
            <a:endParaRPr/>
          </a:p>
        </p:txBody>
      </p:sp>
      <p:sp>
        <p:nvSpPr>
          <p:cNvPr id="275" name="CustomShape 12"/>
          <p:cNvSpPr/>
          <p:nvPr/>
        </p:nvSpPr>
        <p:spPr>
          <a:xfrm>
            <a:off x="7772400" y="1600200"/>
            <a:ext cx="2077560" cy="39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2000"/>
              </a:lnSpc>
            </a:pPr>
            <a:r>
              <a:rPr lang="en-IN" u="sng">
                <a:solidFill>
                  <a:srgbClr val="000000"/>
                </a:solidFill>
                <a:latin typeface="Comic Sans MS"/>
                <a:ea typeface="ＭＳ Ｐゴシック"/>
              </a:rPr>
              <a:t># Features</a:t>
            </a:r>
            <a:endParaRPr/>
          </a:p>
        </p:txBody>
      </p:sp>
      <p:sp>
        <p:nvSpPr>
          <p:cNvPr id="276" name="CustomShape 13"/>
          <p:cNvSpPr/>
          <p:nvPr/>
        </p:nvSpPr>
        <p:spPr>
          <a:xfrm>
            <a:off x="8231040" y="3886200"/>
            <a:ext cx="1163160" cy="39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 algn="r">
              <a:lnSpc>
                <a:spcPct val="102000"/>
              </a:lnSpc>
            </a:pPr>
            <a:r>
              <a:rPr lang="en-IN">
                <a:solidFill>
                  <a:srgbClr val="000000"/>
                </a:solidFill>
                <a:latin typeface="Comic Sans MS"/>
                <a:ea typeface="ＭＳ Ｐゴシック"/>
              </a:rPr>
              <a:t>13,000</a:t>
            </a:r>
            <a:endParaRPr/>
          </a:p>
        </p:txBody>
      </p:sp>
      <p:sp>
        <p:nvSpPr>
          <p:cNvPr id="277" name="CustomShape 14"/>
          <p:cNvSpPr/>
          <p:nvPr/>
        </p:nvSpPr>
        <p:spPr>
          <a:xfrm>
            <a:off x="8231040" y="2684520"/>
            <a:ext cx="1163160" cy="39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 algn="r">
              <a:lnSpc>
                <a:spcPct val="102000"/>
              </a:lnSpc>
            </a:pPr>
            <a:r>
              <a:rPr lang="en-IN">
                <a:solidFill>
                  <a:srgbClr val="000000"/>
                </a:solidFill>
                <a:latin typeface="Comic Sans MS"/>
                <a:ea typeface="ＭＳ Ｐゴシック"/>
              </a:rPr>
              <a:t>4</a:t>
            </a:r>
            <a:endParaRPr/>
          </a:p>
        </p:txBody>
      </p:sp>
      <p:sp>
        <p:nvSpPr>
          <p:cNvPr id="278" name="CustomShape 15"/>
          <p:cNvSpPr/>
          <p:nvPr/>
        </p:nvSpPr>
        <p:spPr>
          <a:xfrm>
            <a:off x="8231040" y="2057400"/>
            <a:ext cx="1163160" cy="39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 algn="r">
              <a:lnSpc>
                <a:spcPct val="102000"/>
              </a:lnSpc>
            </a:pPr>
            <a:r>
              <a:rPr lang="en-IN">
                <a:solidFill>
                  <a:srgbClr val="000000"/>
                </a:solidFill>
                <a:latin typeface="Comic Sans MS"/>
                <a:ea typeface="ＭＳ Ｐゴシック"/>
              </a:rPr>
              <a:t>3</a:t>
            </a:r>
            <a:endParaRPr/>
          </a:p>
        </p:txBody>
      </p:sp>
      <p:sp>
        <p:nvSpPr>
          <p:cNvPr id="279" name="CustomShape 16"/>
          <p:cNvSpPr/>
          <p:nvPr/>
        </p:nvSpPr>
        <p:spPr>
          <a:xfrm>
            <a:off x="8231040" y="4457880"/>
            <a:ext cx="1163160" cy="39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 algn="r">
              <a:lnSpc>
                <a:spcPct val="102000"/>
              </a:lnSpc>
            </a:pPr>
            <a:r>
              <a:rPr lang="en-IN">
                <a:solidFill>
                  <a:srgbClr val="000000"/>
                </a:solidFill>
                <a:latin typeface="Comic Sans MS"/>
                <a:ea typeface="ＭＳ Ｐゴシック"/>
              </a:rPr>
              <a:t>17,000</a:t>
            </a:r>
            <a:endParaRPr/>
          </a:p>
        </p:txBody>
      </p:sp>
      <p:sp>
        <p:nvSpPr>
          <p:cNvPr id="280" name="CustomShape 17"/>
          <p:cNvSpPr/>
          <p:nvPr/>
        </p:nvSpPr>
        <p:spPr>
          <a:xfrm>
            <a:off x="8231040" y="5029200"/>
            <a:ext cx="1163160" cy="39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 algn="r">
              <a:lnSpc>
                <a:spcPct val="102000"/>
              </a:lnSpc>
            </a:pPr>
            <a:r>
              <a:rPr lang="en-IN">
                <a:solidFill>
                  <a:srgbClr val="000000"/>
                </a:solidFill>
                <a:latin typeface="Comic Sans MS"/>
                <a:ea typeface="ＭＳ Ｐゴシック"/>
              </a:rPr>
              <a:t>30,000</a:t>
            </a:r>
            <a:endParaRPr/>
          </a:p>
        </p:txBody>
      </p:sp>
      <p:sp>
        <p:nvSpPr>
          <p:cNvPr id="281" name="CustomShape 18"/>
          <p:cNvSpPr/>
          <p:nvPr/>
        </p:nvSpPr>
        <p:spPr>
          <a:xfrm>
            <a:off x="8220240" y="5589720"/>
            <a:ext cx="1163160" cy="474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 algn="r">
              <a:lnSpc>
                <a:spcPct val="102000"/>
              </a:lnSpc>
            </a:pPr>
            <a:r>
              <a:rPr lang="en-IN">
                <a:solidFill>
                  <a:srgbClr val="000000"/>
                </a:solidFill>
                <a:latin typeface="Comic Sans MS"/>
                <a:ea typeface="ＭＳ Ｐゴシック"/>
              </a:rPr>
              <a:t>26,000</a:t>
            </a:r>
            <a:endParaRPr/>
          </a:p>
        </p:txBody>
      </p:sp>
    </p:spTree>
  </p:cSld>
  <p:timing>
    <p:tnLst>
      <p:par>
        <p:cTn id="129" dur="indefinite" restart="never" nodeType="tmRoot">
          <p:childTnLst>
            <p:seq>
              <p:cTn id="130" dur="indefinite" nodeType="mainSeq">
                <p:childTnLst>
                  <p:par>
                    <p:cTn id="131" nodeType="clickEffect" fill="hold">
                      <p:stCondLst>
                        <p:cond delay="indefinite"/>
                      </p:stCondLst>
                      <p:childTnLst>
                        <p:par>
                          <p:cTn id="1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503280" y="345960"/>
            <a:ext cx="9070560" cy="11710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Comic Sans MS"/>
              </a:rPr>
              <a:t>Beyond Blacklists</a:t>
            </a:r>
            <a:endParaRPr/>
          </a:p>
        </p:txBody>
      </p:sp>
      <p:pic>
        <p:nvPicPr>
          <p:cNvPr id="28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0880" y="1778040"/>
            <a:ext cx="6451200" cy="4012920"/>
          </a:xfrm>
          <a:prstGeom prst="rect">
            <a:avLst/>
          </a:prstGeom>
          <a:ln>
            <a:noFill/>
          </a:ln>
        </p:spPr>
      </p:pic>
      <p:sp>
        <p:nvSpPr>
          <p:cNvPr id="284" name="CustomShape 2"/>
          <p:cNvSpPr/>
          <p:nvPr/>
        </p:nvSpPr>
        <p:spPr>
          <a:xfrm>
            <a:off x="6216480" y="3294000"/>
            <a:ext cx="1323720" cy="5821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85" name="CustomShape 3"/>
          <p:cNvSpPr/>
          <p:nvPr/>
        </p:nvSpPr>
        <p:spPr>
          <a:xfrm>
            <a:off x="2932200" y="2201760"/>
            <a:ext cx="1410840" cy="7696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86" name="CustomShape 4"/>
          <p:cNvSpPr/>
          <p:nvPr/>
        </p:nvSpPr>
        <p:spPr>
          <a:xfrm>
            <a:off x="5051520" y="3868560"/>
            <a:ext cx="2514240" cy="46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2000"/>
              </a:lnSpc>
            </a:pPr>
            <a:r>
              <a:rPr lang="en-IN" sz="2400">
                <a:solidFill>
                  <a:srgbClr val="00ae00"/>
                </a:solidFill>
                <a:latin typeface="Comic Sans MS"/>
                <a:ea typeface="ＭＳ Ｐゴシック"/>
              </a:rPr>
              <a:t>Blacklist</a:t>
            </a:r>
            <a:endParaRPr/>
          </a:p>
        </p:txBody>
      </p:sp>
      <p:sp>
        <p:nvSpPr>
          <p:cNvPr id="287" name="CustomShape 5"/>
          <p:cNvSpPr/>
          <p:nvPr/>
        </p:nvSpPr>
        <p:spPr>
          <a:xfrm>
            <a:off x="5100480" y="2062080"/>
            <a:ext cx="2514240" cy="46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2000"/>
              </a:lnSpc>
            </a:pPr>
            <a:r>
              <a:rPr lang="en-IN" sz="2400">
                <a:solidFill>
                  <a:srgbClr val="0000ff"/>
                </a:solidFill>
                <a:latin typeface="Comic Sans MS"/>
                <a:ea typeface="ＭＳ Ｐゴシック"/>
              </a:rPr>
              <a:t>Full features</a:t>
            </a:r>
            <a:endParaRPr/>
          </a:p>
        </p:txBody>
      </p:sp>
      <p:sp>
        <p:nvSpPr>
          <p:cNvPr id="288" name="CustomShape 6"/>
          <p:cNvSpPr/>
          <p:nvPr/>
        </p:nvSpPr>
        <p:spPr>
          <a:xfrm>
            <a:off x="1143000" y="1828800"/>
            <a:ext cx="460080" cy="365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 vert="vert"/>
          <a:p>
            <a:pPr algn="ctr">
              <a:lnSpc>
                <a:spcPct val="102000"/>
              </a:lnSpc>
            </a:pPr>
            <a:r>
              <a:rPr b="1" lang="en-IN" sz="2400">
                <a:solidFill>
                  <a:srgbClr val="9966cc"/>
                </a:solidFill>
                <a:latin typeface="Comic Sans MS"/>
                <a:ea typeface="ＭＳ Ｐゴシック"/>
              </a:rPr>
              <a:t>Yahoo-PhishTank</a:t>
            </a:r>
            <a:endParaRPr/>
          </a:p>
        </p:txBody>
      </p:sp>
      <p:sp>
        <p:nvSpPr>
          <p:cNvPr id="289" name="CustomShape 7"/>
          <p:cNvSpPr/>
          <p:nvPr/>
        </p:nvSpPr>
        <p:spPr>
          <a:xfrm>
            <a:off x="2870280" y="3624120"/>
            <a:ext cx="1323720" cy="76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90" name="CustomShape 8"/>
          <p:cNvSpPr/>
          <p:nvPr/>
        </p:nvSpPr>
        <p:spPr>
          <a:xfrm>
            <a:off x="3038400" y="1917720"/>
            <a:ext cx="1080" cy="3369960"/>
          </a:xfrm>
          <a:prstGeom prst="rect">
            <a:avLst/>
          </a:prstGeom>
          <a:noFill/>
          <a:ln cap="rnd" w="36720">
            <a:solidFill>
              <a:srgbClr val="ff0000"/>
            </a:solidFill>
            <a:custDash>
              <a:ds d="102000" sp="102000"/>
            </a:custDash>
            <a:round/>
          </a:ln>
        </p:spPr>
      </p:sp>
      <p:sp>
        <p:nvSpPr>
          <p:cNvPr id="291" name="CustomShape 9"/>
          <p:cNvSpPr/>
          <p:nvPr/>
        </p:nvSpPr>
        <p:spPr>
          <a:xfrm>
            <a:off x="3182760" y="5491080"/>
            <a:ext cx="604440" cy="65052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292" name="CustomShape 10"/>
          <p:cNvSpPr/>
          <p:nvPr/>
        </p:nvSpPr>
        <p:spPr>
          <a:xfrm>
            <a:off x="3854520" y="5996160"/>
            <a:ext cx="4303440" cy="83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2000"/>
              </a:lnSpc>
            </a:pPr>
            <a:r>
              <a:rPr lang="en-IN" sz="2400">
                <a:solidFill>
                  <a:srgbClr val="ff0000"/>
                </a:solidFill>
                <a:latin typeface="Comic Sans MS"/>
                <a:ea typeface="ＭＳ Ｐゴシック"/>
              </a:rPr>
              <a:t>Higher detection rate for given false positive rate</a:t>
            </a:r>
            <a:endParaRPr/>
          </a:p>
        </p:txBody>
      </p:sp>
    </p:spTree>
  </p:cSld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nodeType="clickEffect" fill="hold">
                      <p:stCondLst>
                        <p:cond delay="indefinite"/>
                      </p:stCondLst>
                      <p:childTnLst>
                        <p:par>
                          <p:cTn id="1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503280" y="345960"/>
            <a:ext cx="9070560" cy="11710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Comic Sans MS"/>
              </a:rPr>
              <a:t>Limitations</a:t>
            </a:r>
            <a:endParaRPr/>
          </a:p>
        </p:txBody>
      </p:sp>
      <p:sp>
        <p:nvSpPr>
          <p:cNvPr id="294" name="TextShape 2"/>
          <p:cNvSpPr txBox="1"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3200">
                <a:solidFill>
                  <a:srgbClr val="94006b"/>
                </a:solidFill>
                <a:latin typeface="Comic Sans MS"/>
              </a:rPr>
              <a:t>False positives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900">
                <a:solidFill>
                  <a:srgbClr val="000000"/>
                </a:solidFill>
                <a:latin typeface="Comic Sans MS"/>
              </a:rPr>
              <a:t>Sites hosted in disreputable ISP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900">
                <a:solidFill>
                  <a:srgbClr val="000000"/>
                </a:solidFill>
                <a:latin typeface="Comic Sans MS"/>
              </a:rPr>
              <a:t>Guilt by association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3200">
                <a:solidFill>
                  <a:srgbClr val="94006b"/>
                </a:solidFill>
                <a:latin typeface="Comic Sans MS"/>
              </a:rPr>
              <a:t>False negatives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900">
                <a:solidFill>
                  <a:srgbClr val="000000"/>
                </a:solidFill>
                <a:latin typeface="Comic Sans MS"/>
              </a:rPr>
              <a:t>Compromised sites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900">
                <a:solidFill>
                  <a:srgbClr val="000000"/>
                </a:solidFill>
                <a:latin typeface="Comic Sans MS"/>
              </a:rPr>
              <a:t>Free hosting sites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900">
                <a:solidFill>
                  <a:srgbClr val="000000"/>
                </a:solidFill>
                <a:latin typeface="Comic Sans MS"/>
              </a:rPr>
              <a:t>Hosted in reputable ISP</a:t>
            </a:r>
            <a:endParaRPr/>
          </a:p>
        </p:txBody>
      </p:sp>
    </p:spTree>
  </p:cSld>
  <p:timing>
    <p:tnLst>
      <p:par>
        <p:cTn id="145" dur="indefinite" restart="never" nodeType="tmRoot">
          <p:childTnLst>
            <p:seq>
              <p:cTn id="1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40720" y="50400"/>
            <a:ext cx="7515000" cy="13528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000">
                <a:solidFill>
                  <a:srgbClr val="775f55"/>
                </a:solidFill>
                <a:latin typeface="Tw Cen MT"/>
                <a:ea typeface="ＭＳ Ｐゴシック"/>
              </a:rPr>
              <a:t>Motivation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359640" y="1360080"/>
            <a:ext cx="8287920" cy="515592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"/>
            </a:pPr>
            <a:r>
              <a:rPr lang="en-GB" sz="2800">
                <a:solidFill>
                  <a:srgbClr val="000000"/>
                </a:solidFill>
                <a:latin typeface="Tw Cen MT"/>
              </a:rPr>
              <a:t>The user needs to perform sanity checks and assessing the risk of visiting a URL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"/>
            </a:pPr>
            <a:r>
              <a:rPr lang="en-GB" sz="2800">
                <a:solidFill>
                  <a:srgbClr val="000000"/>
                </a:solidFill>
                <a:latin typeface="Tw Cen MT"/>
              </a:rPr>
              <a:t>Performing such an evaluation might be impossible for a novice user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"/>
            </a:pPr>
            <a:r>
              <a:rPr lang="en-GB" sz="2800">
                <a:solidFill>
                  <a:srgbClr val="000000"/>
                </a:solidFill>
                <a:latin typeface="Tw Cen MT"/>
              </a:rPr>
              <a:t>As a result, users often end up clicking links without paying close attention to the URLs – this further makes them vulnerable to malicious websites on the web which in turn exploit them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503280" y="301680"/>
            <a:ext cx="9070560" cy="126180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Comic Sans MS"/>
              </a:rPr>
              <a:t>Conclusion</a:t>
            </a:r>
            <a:endParaRPr/>
          </a:p>
        </p:txBody>
      </p:sp>
      <p:sp>
        <p:nvSpPr>
          <p:cNvPr id="296" name="TextShape 2"/>
          <p:cNvSpPr txBox="1"/>
          <p:nvPr/>
        </p:nvSpPr>
        <p:spPr>
          <a:xfrm>
            <a:off x="503280" y="1768320"/>
            <a:ext cx="9433080" cy="575532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3200">
                <a:solidFill>
                  <a:srgbClr val="280099"/>
                </a:solidFill>
                <a:latin typeface="Comic Sans MS"/>
              </a:rPr>
              <a:t>Detect malicious URLs with high accuracy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900">
                <a:solidFill>
                  <a:srgbClr val="000000"/>
                </a:solidFill>
                <a:latin typeface="Comic Sans MS"/>
              </a:rPr>
              <a:t>Only using URL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900">
                <a:solidFill>
                  <a:srgbClr val="000000"/>
                </a:solidFill>
                <a:latin typeface="Comic Sans MS"/>
              </a:rPr>
              <a:t>Diverse feature set helps: 86.5% w/ 18,000+ features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900">
                <a:solidFill>
                  <a:srgbClr val="000000"/>
                </a:solidFill>
                <a:latin typeface="Comic Sans MS"/>
              </a:rPr>
              <a:t>Proof concept working in lab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3200">
                <a:solidFill>
                  <a:srgbClr val="00ae00"/>
                </a:solidFill>
                <a:latin typeface="Comic Sans MS"/>
              </a:rPr>
              <a:t>Future work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900">
                <a:solidFill>
                  <a:srgbClr val="000000"/>
                </a:solidFill>
                <a:latin typeface="Comic Sans MS"/>
              </a:rPr>
              <a:t>Assessing malicious content on website.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900">
                <a:solidFill>
                  <a:srgbClr val="000000"/>
                </a:solidFill>
                <a:latin typeface="Comic Sans MS"/>
              </a:rPr>
              <a:t>Assessing JavaScript code for malware detection.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2900">
                <a:solidFill>
                  <a:srgbClr val="000000"/>
                </a:solidFill>
                <a:latin typeface="Comic Sans MS"/>
              </a:rPr>
              <a:t>Detection of downloaded malware using DNS information</a:t>
            </a:r>
            <a:endParaRPr/>
          </a:p>
        </p:txBody>
      </p:sp>
    </p:spTree>
  </p:cSld>
  <p:timing>
    <p:tnLst>
      <p:par>
        <p:cTn id="147" dur="indefinite" restart="never" nodeType="tmRoot">
          <p:childTnLst>
            <p:seq>
              <p:cTn id="1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675360" y="252000"/>
            <a:ext cx="9333000" cy="109152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Comic Sans MS"/>
              </a:rPr>
              <a:t>References</a:t>
            </a:r>
            <a:endParaRPr/>
          </a:p>
        </p:txBody>
      </p:sp>
      <p:sp>
        <p:nvSpPr>
          <p:cNvPr id="298" name="TextShape 2"/>
          <p:cNvSpPr txBox="1"/>
          <p:nvPr/>
        </p:nvSpPr>
        <p:spPr>
          <a:xfrm>
            <a:off x="675360" y="1764000"/>
            <a:ext cx="9333000" cy="568800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60000"/>
              <a:buFont typeface="Wingdings" charset="2"/>
              <a:buChar char=""/>
            </a:pPr>
            <a:r>
              <a:rPr lang="en-GB" sz="2050">
                <a:solidFill>
                  <a:srgbClr val="000000"/>
                </a:solidFill>
                <a:latin typeface="Comic Sans MS"/>
              </a:rPr>
              <a:t>[1] Learning based Malicious Web Sites Detection using, "http:// users.eecs.northwestern.edu/ ~hlc720/349/HTXPZYQ.pdf" 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"/>
            </a:pPr>
            <a:r>
              <a:rPr lang="en-GB" sz="2050">
                <a:solidFill>
                  <a:srgbClr val="000000"/>
                </a:solidFill>
                <a:latin typeface="Comic Sans MS"/>
              </a:rPr>
              <a:t>[2] Beyond Blacklists: Learning to Detect Malicious Web Sites from Suspicious URLs, "https:// cseweb.ucsd.edu/~voelker/pubs/ mal-url-kdd09.pdf" 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"/>
            </a:pPr>
            <a:r>
              <a:rPr lang="en-GB" sz="2050">
                <a:solidFill>
                  <a:srgbClr val="000000"/>
                </a:solidFill>
                <a:latin typeface="Comic Sans MS"/>
              </a:rPr>
              <a:t>[3] Identifying suspicious URLs: an application of large-scale online learning, “http://dl.acm.org/ citation.cfm?id=1553462" 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"/>
            </a:pPr>
            <a:r>
              <a:rPr lang="en-GB" sz="2050">
                <a:solidFill>
                  <a:srgbClr val="000000"/>
                </a:solidFill>
                <a:latin typeface="Comic Sans MS"/>
              </a:rPr>
              <a:t>[4] Learning to detect malicious URLs, “http://dl.acm.org/ citation.cfm?id=1961202" 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"/>
            </a:pPr>
            <a:r>
              <a:rPr lang="en-GB" sz="2050">
                <a:solidFill>
                  <a:srgbClr val="000000"/>
                </a:solidFill>
                <a:latin typeface="Comic Sans MS"/>
              </a:rPr>
              <a:t>[5] Detecting and characterizing social spam campaigns, “http:// dl.acm.org/citation.cfm? id=1879147" 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"/>
            </a:pPr>
            <a:r>
              <a:rPr lang="en-GB" sz="2050">
                <a:solidFill>
                  <a:srgbClr val="000000"/>
                </a:solidFill>
                <a:latin typeface="Comic Sans MS"/>
              </a:rPr>
              <a:t>[6] Detection and analysis of driveby-download attacks and malicious JavaScript code, “http://dl.acm.org/ citation.cfm?id=1772720" 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"/>
            </a:pPr>
            <a:r>
              <a:rPr lang="en-GB" sz="2050">
                <a:solidFill>
                  <a:srgbClr val="000000"/>
                </a:solidFill>
                <a:latin typeface="Comic Sans MS"/>
              </a:rPr>
              <a:t>[7] Stack Overflow, “http:// stackoverflow.com/" 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"/>
            </a:pPr>
            <a:r>
              <a:rPr lang="en-GB" sz="2050">
                <a:solidFill>
                  <a:srgbClr val="000000"/>
                </a:solidFill>
                <a:latin typeface="Comic Sans MS"/>
              </a:rPr>
              <a:t>[8] Python Documentation Webpage, “https://www.python.org/ doc/“ 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3312000" y="2771640"/>
            <a:ext cx="2682360" cy="2755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>
              <a:lnSpc>
                <a:spcPct val="90000"/>
              </a:lnSpc>
            </a:pPr>
            <a:r>
              <a:rPr i="1" lang="en-IN" sz="2400">
                <a:solidFill>
                  <a:srgbClr val="000000"/>
                </a:solidFill>
                <a:latin typeface="Arial"/>
                <a:ea typeface="ＭＳ Ｐゴシック"/>
              </a:rPr>
              <a:t>
</a:t>
            </a:r>
            <a:r>
              <a:rPr i="1" lang="en-IN" sz="2400">
                <a:solidFill>
                  <a:srgbClr val="000000"/>
                </a:solidFill>
                <a:latin typeface="Arial"/>
                <a:ea typeface="ＭＳ Ｐゴシック"/>
              </a:rPr>
              <a:t>     </a:t>
            </a:r>
            <a:r>
              <a:rPr i="1" lang="en-IN" sz="3600">
                <a:solidFill>
                  <a:srgbClr val="000000"/>
                </a:solidFill>
                <a:latin typeface="Arial"/>
                <a:ea typeface="ＭＳ Ｐゴシック"/>
              </a:rPr>
              <a:t>Questions</a:t>
            </a:r>
            <a:r>
              <a:rPr i="1" lang="en-IN" sz="3600">
                <a:solidFill>
                  <a:srgbClr val="000000"/>
                </a:solidFill>
                <a:latin typeface="Arial"/>
                <a:ea typeface="ＭＳ Ｐゴシック"/>
              </a:rPr>
              <a:t>
</a:t>
            </a:r>
            <a:r>
              <a:rPr i="1" lang="en-IN" sz="3600">
                <a:solidFill>
                  <a:srgbClr val="000000"/>
                </a:solidFill>
                <a:latin typeface="Arial"/>
                <a:ea typeface="ＭＳ Ｐゴシック"/>
              </a:rPr>
              <a:t>          </a:t>
            </a:r>
            <a:r>
              <a:rPr i="1" lang="en-IN" sz="5000">
                <a:solidFill>
                  <a:srgbClr val="000000"/>
                </a:solidFill>
                <a:latin typeface="Arial"/>
                <a:ea typeface="ＭＳ Ｐゴシック"/>
              </a:rPr>
              <a:t>?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14520" y="194400"/>
            <a:ext cx="9250200" cy="114264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3600">
                <a:solidFill>
                  <a:srgbClr val="775f55"/>
                </a:solidFill>
                <a:latin typeface="Comic Sans MS"/>
                <a:ea typeface="ＭＳ Ｐゴシック"/>
              </a:rPr>
              <a:t>Introduction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33440" y="1504080"/>
            <a:ext cx="9358920" cy="5155920"/>
          </a:xfrm>
          <a:prstGeom prst="rect">
            <a:avLst/>
          </a:prstGeom>
        </p:spPr>
        <p:txBody>
          <a:bodyPr lIns="100800" rIns="100800" tIns="50400" bIns="504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60000"/>
              <a:buFont typeface="Wingdings" charset="2"/>
              <a:buChar char=""/>
            </a:pPr>
            <a:r>
              <a:rPr lang="en-GB" sz="2800">
                <a:solidFill>
                  <a:srgbClr val="000000"/>
                </a:solidFill>
                <a:latin typeface="Comic Sans MS"/>
              </a:rPr>
              <a:t>Openness of the web exposes opportunities for criminals to upload malicious content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60000"/>
              <a:buFont typeface="Wingdings" charset="2"/>
              <a:buChar char=""/>
            </a:pPr>
            <a:r>
              <a:rPr lang="en-GB" sz="2800">
                <a:solidFill>
                  <a:srgbClr val="000000"/>
                </a:solidFill>
                <a:latin typeface="Comic Sans MS"/>
              </a:rPr>
              <a:t>Do techniques exist to prevent malicious content from entering the web?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75360" y="252000"/>
            <a:ext cx="8988120" cy="109152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Comic Sans MS"/>
              </a:rPr>
              <a:t>Malicious websites</a:t>
            </a:r>
            <a:endParaRPr/>
          </a:p>
        </p:txBody>
      </p:sp>
      <p:pic>
        <p:nvPicPr>
          <p:cNvPr id="143" name="Content Placeholder 3" descr=""/>
          <p:cNvPicPr/>
          <p:nvPr/>
        </p:nvPicPr>
        <p:blipFill>
          <a:blip r:embed="rId1"/>
          <a:srcRect l="0" t="12027" r="0" b="12027"/>
          <a:stretch>
            <a:fillRect/>
          </a:stretch>
        </p:blipFill>
        <p:spPr>
          <a:xfrm>
            <a:off x="648000" y="1691640"/>
            <a:ext cx="8988120" cy="4955400"/>
          </a:xfrm>
          <a:prstGeom prst="rect">
            <a:avLst/>
          </a:prstGeom>
          <a:ln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2880000" y="6876360"/>
            <a:ext cx="460800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IN" sz="2000">
                <a:solidFill>
                  <a:srgbClr val="000090"/>
                </a:solidFill>
                <a:latin typeface="Comic Sans MS"/>
                <a:ea typeface="ＭＳ Ｐゴシック"/>
              </a:rPr>
              <a:t>Phishing : which one is real ??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75360" y="252000"/>
            <a:ext cx="8988120" cy="109152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b95b22"/>
                </a:solidFill>
                <a:latin typeface="Comic Sans MS"/>
              </a:rPr>
              <a:t>Visiting</a:t>
            </a:r>
            <a:r>
              <a:rPr lang="en-GB" sz="4900">
                <a:solidFill>
                  <a:srgbClr val="775f55"/>
                </a:solidFill>
                <a:latin typeface="Comic Sans MS"/>
              </a:rPr>
              <a:t> Malicious Websites </a:t>
            </a:r>
            <a:endParaRPr/>
          </a:p>
        </p:txBody>
      </p:sp>
      <p:pic>
        <p:nvPicPr>
          <p:cNvPr id="146" name="Content Placeholder 3" descr=""/>
          <p:cNvPicPr/>
          <p:nvPr/>
        </p:nvPicPr>
        <p:blipFill>
          <a:blip r:embed="rId1"/>
          <a:srcRect l="0" t="11783" r="0" b="11783"/>
          <a:stretch>
            <a:fillRect/>
          </a:stretch>
        </p:blipFill>
        <p:spPr>
          <a:xfrm>
            <a:off x="675360" y="1764000"/>
            <a:ext cx="8988120" cy="495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75640" y="107280"/>
            <a:ext cx="7515000" cy="114264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3600">
                <a:solidFill>
                  <a:srgbClr val="775f55"/>
                </a:solidFill>
                <a:latin typeface="Comic Sans MS"/>
                <a:ea typeface="ＭＳ Ｐゴシック"/>
              </a:rPr>
              <a:t>Current Techniques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394920" y="1115640"/>
            <a:ext cx="9541800" cy="4752000"/>
          </a:xfrm>
          <a:prstGeom prst="rect">
            <a:avLst/>
          </a:prstGeom>
        </p:spPr>
        <p:txBody>
          <a:bodyPr lIns="100800" rIns="100800" tIns="50400" bIns="50400"/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  <a:buSzPct val="60000"/>
              <a:buFont typeface="Wingdings" charset="2"/>
              <a:buChar char=""/>
            </a:pPr>
            <a:r>
              <a:rPr lang="en-GB" sz="2600">
                <a:solidFill>
                  <a:srgbClr val="000000"/>
                </a:solidFill>
                <a:latin typeface="Comic Sans MS"/>
              </a:rPr>
              <a:t>Security practitioners have developed techniques such as blacklisting in order to protect users from malicious websites</a:t>
            </a:r>
            <a:endParaRPr/>
          </a:p>
          <a:p>
            <a:pPr algn="just">
              <a:lnSpc>
                <a:spcPct val="150000"/>
              </a:lnSpc>
              <a:buSzPct val="60000"/>
              <a:buFont typeface="Wingdings" charset="2"/>
              <a:buChar char=""/>
            </a:pPr>
            <a:r>
              <a:rPr lang="en-GB" sz="2600">
                <a:solidFill>
                  <a:srgbClr val="000000"/>
                </a:solidFill>
                <a:latin typeface="Comic Sans MS"/>
              </a:rPr>
              <a:t>Although this approach has minimal overhead, it does not provide complete protection as about only 55% of the malicious URLs are present in blacklists</a:t>
            </a:r>
            <a:endParaRPr/>
          </a:p>
          <a:p>
            <a:pPr algn="just">
              <a:lnSpc>
                <a:spcPct val="150000"/>
              </a:lnSpc>
              <a:buSzPct val="60000"/>
              <a:buFont typeface="Wingdings" charset="2"/>
              <a:buChar char=""/>
            </a:pPr>
            <a:r>
              <a:rPr lang="en-GB" sz="2600">
                <a:solidFill>
                  <a:srgbClr val="000000"/>
                </a:solidFill>
                <a:latin typeface="Comic Sans MS"/>
              </a:rPr>
              <a:t>Another drawback of this approach is that malicious websites are not a part of the blacklist during the period before their detection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14520" y="-25560"/>
            <a:ext cx="9034200" cy="14284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3600">
                <a:solidFill>
                  <a:srgbClr val="775f55"/>
                </a:solidFill>
                <a:latin typeface="Comic Sans MS"/>
                <a:ea typeface="ＭＳ Ｐゴシック"/>
              </a:rPr>
              <a:t>Current Techniques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289440" y="1619640"/>
            <a:ext cx="9503280" cy="5155920"/>
          </a:xfrm>
          <a:prstGeom prst="rect">
            <a:avLst/>
          </a:prstGeom>
        </p:spPr>
        <p:txBody>
          <a:bodyPr lIns="100800" rIns="100800" tIns="50400" bIns="50400"/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  <a:buSzPct val="60000"/>
              <a:buFont typeface="Wingdings" charset="2"/>
              <a:buChar char=""/>
            </a:pPr>
            <a:r>
              <a:rPr lang="en-GB" sz="2800">
                <a:solidFill>
                  <a:srgbClr val="000000"/>
                </a:solidFill>
                <a:latin typeface="Comic Sans MS"/>
              </a:rPr>
              <a:t>Security researchers have done extensive research in order to detect accounts on social networks that are used for spreading messages that are malicious</a:t>
            </a:r>
            <a:endParaRPr/>
          </a:p>
          <a:p>
            <a:pPr algn="just">
              <a:lnSpc>
                <a:spcPct val="150000"/>
              </a:lnSpc>
              <a:buSzPct val="60000"/>
              <a:buFont typeface="Wingdings" charset="2"/>
              <a:buChar char=""/>
            </a:pPr>
            <a:r>
              <a:rPr lang="en-GB" sz="2800">
                <a:solidFill>
                  <a:srgbClr val="000000"/>
                </a:solidFill>
                <a:latin typeface="Comic Sans MS"/>
              </a:rPr>
              <a:t>The approach still does not provide thorough protection for users in areas such as social networks where the interaction is in real-time because there is a need to build a profile of malicious activity and the process can take  a considerable amount of time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503640" y="147960"/>
            <a:ext cx="9432720" cy="114264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3600">
                <a:solidFill>
                  <a:srgbClr val="775f55"/>
                </a:solidFill>
                <a:latin typeface="Comic Sans MS"/>
                <a:ea typeface="ＭＳ Ｐゴシック"/>
              </a:rPr>
              <a:t>Overview of Features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433440" y="1284120"/>
            <a:ext cx="9503280" cy="6239520"/>
          </a:xfrm>
          <a:prstGeom prst="rect">
            <a:avLst/>
          </a:prstGeom>
        </p:spPr>
        <p:txBody>
          <a:bodyPr lIns="100800" rIns="100800" tIns="50400" bIns="504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60000"/>
              <a:buFont typeface="Wingdings" charset="2"/>
              <a:buChar char=""/>
            </a:pPr>
            <a:r>
              <a:rPr lang="en-GB" sz="2800" u="sng">
                <a:solidFill>
                  <a:srgbClr val="000000"/>
                </a:solidFill>
                <a:latin typeface="Comic Sans MS"/>
              </a:rPr>
              <a:t>Lexical features</a:t>
            </a:r>
            <a:endParaRPr/>
          </a:p>
          <a:p>
            <a:pPr algn="just">
              <a:lnSpc>
                <a:spcPct val="100000"/>
              </a:lnSpc>
              <a:buSzPct val="60000"/>
              <a:buFont typeface="Wingdings" charset="2"/>
              <a:buChar char=""/>
            </a:pPr>
            <a:r>
              <a:rPr lang="en-GB" sz="2800">
                <a:solidFill>
                  <a:srgbClr val="000000"/>
                </a:solidFill>
                <a:latin typeface="Comic Sans MS"/>
              </a:rPr>
              <a:t>These features have values of both types-</a:t>
            </a:r>
            <a:r>
              <a:rPr i="1" lang="en-GB" sz="2800">
                <a:solidFill>
                  <a:srgbClr val="000000"/>
                </a:solidFill>
                <a:latin typeface="Comic Sans MS"/>
              </a:rPr>
              <a:t>binary and continuous</a:t>
            </a:r>
            <a:endParaRPr/>
          </a:p>
          <a:p>
            <a:pPr algn="just">
              <a:lnSpc>
                <a:spcPct val="100000"/>
              </a:lnSpc>
              <a:buSzPct val="60000"/>
              <a:buFont typeface="Wingdings" charset="2"/>
              <a:buChar char=""/>
            </a:pPr>
            <a:r>
              <a:rPr lang="en-GB" sz="2800">
                <a:solidFill>
                  <a:srgbClr val="000000"/>
                </a:solidFill>
                <a:latin typeface="Comic Sans MS"/>
              </a:rPr>
              <a:t>These features include</a:t>
            </a:r>
            <a:endParaRPr/>
          </a:p>
          <a:p>
            <a:pPr lvl="1" algn="just">
              <a:lnSpc>
                <a:spcPct val="100000"/>
              </a:lnSpc>
              <a:buSzPct val="70000"/>
              <a:buFont typeface="Wingdings" charset="2"/>
              <a:buChar char=""/>
            </a:pPr>
            <a:r>
              <a:rPr lang="en-GB" sz="2000">
                <a:solidFill>
                  <a:srgbClr val="000000"/>
                </a:solidFill>
                <a:latin typeface="Comic Sans MS"/>
              </a:rPr>
              <a:t>Length of the URL</a:t>
            </a:r>
            <a:endParaRPr/>
          </a:p>
          <a:p>
            <a:pPr lvl="1" algn="just">
              <a:lnSpc>
                <a:spcPct val="100000"/>
              </a:lnSpc>
              <a:buSzPct val="70000"/>
              <a:buFont typeface="Wingdings" charset="2"/>
              <a:buChar char=""/>
            </a:pPr>
            <a:r>
              <a:rPr lang="en-GB" sz="2000">
                <a:solidFill>
                  <a:srgbClr val="000000"/>
                </a:solidFill>
                <a:latin typeface="Comic Sans MS"/>
              </a:rPr>
              <a:t>Number of dots in the URL</a:t>
            </a:r>
            <a:endParaRPr/>
          </a:p>
          <a:p>
            <a:pPr lvl="1" algn="just">
              <a:lnSpc>
                <a:spcPct val="100000"/>
              </a:lnSpc>
              <a:buSzPct val="70000"/>
              <a:buFont typeface="Wingdings" charset="2"/>
              <a:buChar char=""/>
            </a:pPr>
            <a:r>
              <a:rPr lang="en-GB" sz="2000">
                <a:solidFill>
                  <a:srgbClr val="000000"/>
                </a:solidFill>
                <a:latin typeface="Comic Sans MS"/>
              </a:rPr>
              <a:t>Tokens present in the hostname, primary domain, and path parts of a URL</a:t>
            </a:r>
            <a:endParaRPr/>
          </a:p>
          <a:p>
            <a:pPr lvl="1" algn="just">
              <a:lnSpc>
                <a:spcPct val="100000"/>
              </a:lnSpc>
              <a:buSzPct val="70000"/>
              <a:buFont typeface="Wingdings" charset="2"/>
              <a:buChar char=""/>
            </a:pPr>
            <a:r>
              <a:rPr lang="en-GB" sz="2000">
                <a:solidFill>
                  <a:srgbClr val="000000"/>
                </a:solidFill>
                <a:latin typeface="Comic Sans MS"/>
              </a:rPr>
              <a:t>Features in the hostname are further characterized as bigrams</a:t>
            </a:r>
            <a:endParaRPr/>
          </a:p>
          <a:p>
            <a:pPr lvl="2" algn="just">
              <a:lnSpc>
                <a:spcPct val="100000"/>
              </a:lnSpc>
              <a:buSzPct val="75000"/>
              <a:buFont typeface="Wingdings" charset="2"/>
              <a:buChar char=""/>
            </a:pPr>
            <a:r>
              <a:rPr lang="en-GB" sz="1400">
                <a:solidFill>
                  <a:srgbClr val="000000"/>
                </a:solidFill>
                <a:latin typeface="Comic Sans MS"/>
              </a:rPr>
              <a:t>Bigrams are able to capture a certain pattern on character strings permuted randomly and occurring in certain combinations</a:t>
            </a:r>
            <a:endParaRPr/>
          </a:p>
          <a:p>
            <a:pPr lvl="2" algn="just">
              <a:lnSpc>
                <a:spcPct val="100000"/>
              </a:lnSpc>
              <a:buSzPct val="75000"/>
              <a:buFont typeface="Wingdings" charset="2"/>
              <a:buChar char=""/>
            </a:pPr>
            <a:r>
              <a:rPr lang="en-GB" sz="1400">
                <a:solidFill>
                  <a:srgbClr val="000000"/>
                </a:solidFill>
                <a:latin typeface="Comic Sans MS"/>
              </a:rPr>
              <a:t>Example: www.depts.ttu.edu  </a:t>
            </a:r>
            <a:r>
              <a:rPr lang="en-GB" sz="1400">
                <a:solidFill>
                  <a:srgbClr val="000000"/>
                </a:solidFill>
                <a:latin typeface="Wingdings"/>
              </a:rPr>
              <a:t></a:t>
            </a:r>
            <a:r>
              <a:rPr lang="en-GB" sz="1400">
                <a:solidFill>
                  <a:srgbClr val="000000"/>
                </a:solidFill>
                <a:latin typeface="Comic Sans MS"/>
              </a:rPr>
              <a:t> Bigrams: depts ttu, ttu edu</a:t>
            </a:r>
            <a:endParaRPr/>
          </a:p>
          <a:p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