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  <p:sldMasterId id="2147483691" r:id="rId2"/>
    <p:sldMasterId id="2147483692" r:id="rId3"/>
    <p:sldMasterId id="2147483693" r:id="rId4"/>
    <p:sldMasterId id="2147483694" r:id="rId5"/>
    <p:sldMasterId id="2147483695" r:id="rId6"/>
    <p:sldMasterId id="2147483696" r:id="rId7"/>
  </p:sldMasterIdLst>
  <p:notesMasterIdLst>
    <p:notesMasterId r:id="rId16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05">
          <p15:clr>
            <a:srgbClr val="A4A3A4"/>
          </p15:clr>
        </p15:guide>
        <p15:guide id="2" orient="horz" pos="204">
          <p15:clr>
            <a:srgbClr val="A4A3A4"/>
          </p15:clr>
        </p15:guide>
        <p15:guide id="3" orient="horz" pos="3116">
          <p15:clr>
            <a:srgbClr val="A4A3A4"/>
          </p15:clr>
        </p15:guide>
        <p15:guide id="4" pos="302">
          <p15:clr>
            <a:srgbClr val="A4A3A4"/>
          </p15:clr>
        </p15:guide>
        <p15:guide id="5" pos="5478">
          <p15:clr>
            <a:srgbClr val="A4A3A4"/>
          </p15:clr>
        </p15:guide>
        <p15:guide id="6" pos="40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F74951-A5D7-47B4-99BA-99C14DFC5730}">
  <a:tblStyle styleId="{E9F74951-A5D7-47B4-99BA-99C14DFC573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AF6"/>
          </a:solidFill>
        </a:fill>
      </a:tcStyle>
    </a:wholeTbl>
    <a:band1H>
      <a:tcTxStyle/>
      <a:tcStyle>
        <a:tcBdr/>
        <a:fill>
          <a:solidFill>
            <a:srgbClr val="CAD2E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2E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805"/>
        <p:guide orient="horz" pos="204"/>
        <p:guide orient="horz" pos="3116"/>
        <p:guide pos="302"/>
        <p:guide pos="5478"/>
        <p:guide pos="40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83728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825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6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7" name="Google Shape;2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16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5" name="Google Shape;2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854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3" name="Google Shape;2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9328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873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9" name="Google Shape;2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1061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793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 Slide">
  <p:cSld name="Cover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9144000" cy="256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noFill/>
          <a:ln>
            <a:noFill/>
          </a:ln>
          <a:effectLst>
            <a:outerShdw blurRad="444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91425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−"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2" descr="Creditandfraudrisk_logo-RG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96105" y="4652689"/>
            <a:ext cx="1654233" cy="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Divider Slide">
  <p:cSld name="1_Divider Slide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412749" y="1"/>
            <a:ext cx="831850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" name="Google Shape;53;p12" descr="Creditandfraudrisk_logo-RG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77017" y="4533626"/>
            <a:ext cx="1654233" cy="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Divider Slide">
  <p:cSld name="3_Divider Slide">
    <p:bg>
      <p:bgPr>
        <a:solidFill>
          <a:schemeClr val="l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12749" y="1"/>
            <a:ext cx="831850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/>
        <p:spPr>
          <a:xfrm>
            <a:off x="8087426" y="4085409"/>
            <a:ext cx="529920" cy="529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Divider Slide">
  <p:cSld name="4_Divider Slide">
    <p:bg>
      <p:bgPr>
        <a:solidFill>
          <a:srgbClr val="C4C9C9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412749" y="1"/>
            <a:ext cx="831850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/>
        <p:spPr>
          <a:xfrm>
            <a:off x="8087426" y="4085409"/>
            <a:ext cx="529920" cy="529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solidFill>
          <a:srgbClr val="F2F2F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 Slide">
  <p:cSld name="Cover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9144000" cy="256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noFill/>
          <a:ln>
            <a:noFill/>
          </a:ln>
          <a:effectLst>
            <a:outerShdw blurRad="444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91425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−"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8" descr="Creditandfraudrisk_logo-RG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77017" y="4533626"/>
            <a:ext cx="1654233" cy="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Divider Slide">
  <p:cSld name="1_Divider Slide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412749" y="1"/>
            <a:ext cx="831850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9" name="Google Shape;79;p19" descr="Creditandfraudrisk_logo-RG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77017" y="4533626"/>
            <a:ext cx="1654233" cy="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Divider Slide">
  <p:cSld name="3_Divider Slide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12749" y="1"/>
            <a:ext cx="831850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2" name="Google Shape;82;p20"/>
          <p:cNvPicPr preferRelativeResize="0"/>
          <p:nvPr/>
        </p:nvPicPr>
        <p:blipFill/>
        <p:spPr>
          <a:xfrm>
            <a:off x="8087426" y="4085409"/>
            <a:ext cx="529920" cy="529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Divider Slide">
  <p:cSld name="4_Divider Slide">
    <p:bg>
      <p:bgPr>
        <a:solidFill>
          <a:srgbClr val="C4C9C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412749" y="1"/>
            <a:ext cx="831850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5" name="Google Shape;85;p21"/>
          <p:cNvPicPr preferRelativeResize="0"/>
          <p:nvPr/>
        </p:nvPicPr>
        <p:blipFill/>
        <p:spPr>
          <a:xfrm>
            <a:off x="8087426" y="4085409"/>
            <a:ext cx="529920" cy="529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 Slide">
  <p:cSld name="Cover Slid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9144000" cy="256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noFill/>
          <a:ln>
            <a:noFill/>
          </a:ln>
          <a:effectLst>
            <a:outerShdw blurRad="444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91425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−"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2" name="Google Shape;102;p25" descr="Creditandfraudrisk_logo-RG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77017" y="4533626"/>
            <a:ext cx="1654233" cy="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Divider Slide">
  <p:cSld name="1_Divider Slide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412749" y="1"/>
            <a:ext cx="831850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5" name="Google Shape;105;p26" descr="Creditandfraudrisk_logo-RG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77017" y="4533626"/>
            <a:ext cx="1654233" cy="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Divider Slide">
  <p:cSld name="3_Divider Slide">
    <p:bg>
      <p:bgPr>
        <a:solidFill>
          <a:schemeClr val="lt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>
            <a:spLocks noGrp="1"/>
          </p:cNvSpPr>
          <p:nvPr>
            <p:ph type="title"/>
          </p:nvPr>
        </p:nvSpPr>
        <p:spPr>
          <a:xfrm>
            <a:off x="412749" y="1"/>
            <a:ext cx="831850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8" name="Google Shape;108;p27"/>
          <p:cNvPicPr preferRelativeResize="0"/>
          <p:nvPr/>
        </p:nvPicPr>
        <p:blipFill/>
        <p:spPr>
          <a:xfrm>
            <a:off x="8087426" y="4085409"/>
            <a:ext cx="529920" cy="529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Divider Slide">
  <p:cSld name="4_Divider Slide">
    <p:bg>
      <p:bgPr>
        <a:solidFill>
          <a:srgbClr val="C4C9C9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>
            <a:spLocks noGrp="1"/>
          </p:cNvSpPr>
          <p:nvPr>
            <p:ph type="title"/>
          </p:nvPr>
        </p:nvSpPr>
        <p:spPr>
          <a:xfrm>
            <a:off x="412749" y="1"/>
            <a:ext cx="831850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8"/>
          <p:cNvPicPr preferRelativeResize="0"/>
          <p:nvPr/>
        </p:nvPicPr>
        <p:blipFill/>
        <p:spPr>
          <a:xfrm>
            <a:off x="8087426" y="4085409"/>
            <a:ext cx="529920" cy="529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>
            <a:spLocks noGrp="1"/>
          </p:cNvSpPr>
          <p:nvPr>
            <p:ph type="sldNum" idx="12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body" idx="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solidFill>
          <a:srgbClr val="F2F2F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sldNum" idx="12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body" idx="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 Slide">
  <p:cSld name="Cover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9144000" cy="256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body" idx="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noFill/>
          <a:ln>
            <a:noFill/>
          </a:ln>
          <a:effectLst>
            <a:outerShdw blurRad="444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91425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−"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8" name="Google Shape;128;p32" descr="Creditandfraudrisk_logo-RG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77017" y="4533626"/>
            <a:ext cx="1654233" cy="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Divider Slide">
  <p:cSld name="1_Divider Slide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>
            <a:spLocks noGrp="1"/>
          </p:cNvSpPr>
          <p:nvPr>
            <p:ph type="title"/>
          </p:nvPr>
        </p:nvSpPr>
        <p:spPr>
          <a:xfrm>
            <a:off x="412749" y="1"/>
            <a:ext cx="831850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1" name="Google Shape;131;p33" descr="Creditandfraudrisk_logo-RG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77017" y="4533626"/>
            <a:ext cx="1654233" cy="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Divider Slide">
  <p:cSld name="3_Divider Slide">
    <p:bg>
      <p:bgPr>
        <a:solidFill>
          <a:schemeClr val="l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>
            <a:spLocks noGrp="1"/>
          </p:cNvSpPr>
          <p:nvPr>
            <p:ph type="title"/>
          </p:nvPr>
        </p:nvSpPr>
        <p:spPr>
          <a:xfrm>
            <a:off x="412749" y="1"/>
            <a:ext cx="831850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4" name="Google Shape;134;p34"/>
          <p:cNvPicPr preferRelativeResize="0"/>
          <p:nvPr/>
        </p:nvPicPr>
        <p:blipFill/>
        <p:spPr>
          <a:xfrm>
            <a:off x="8087426" y="4085409"/>
            <a:ext cx="529920" cy="529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solidFill>
          <a:srgbClr val="F2F2F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Divider Slide">
  <p:cSld name="4_Divider Slide">
    <p:bg>
      <p:bgPr>
        <a:solidFill>
          <a:srgbClr val="C4C9C9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412749" y="1"/>
            <a:ext cx="831850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7" name="Google Shape;137;p35"/>
          <p:cNvPicPr preferRelativeResize="0"/>
          <p:nvPr/>
        </p:nvPicPr>
        <p:blipFill/>
        <p:spPr>
          <a:xfrm>
            <a:off x="8087426" y="4085409"/>
            <a:ext cx="529920" cy="529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37"/>
          <p:cNvSpPr txBox="1"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7"/>
          <p:cNvSpPr txBox="1">
            <a:spLocks noGrp="1"/>
          </p:cNvSpPr>
          <p:nvPr>
            <p:ph type="body" idx="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solidFill>
          <a:srgbClr val="F2F2F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"/>
          <p:cNvSpPr txBox="1"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38"/>
          <p:cNvSpPr txBox="1">
            <a:spLocks noGrp="1"/>
          </p:cNvSpPr>
          <p:nvPr>
            <p:ph type="sldNum" idx="12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body" idx="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 Slide">
  <p:cSld name="Cover Slid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9144000" cy="256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39"/>
          <p:cNvSpPr txBox="1">
            <a:spLocks noGrp="1"/>
          </p:cNvSpPr>
          <p:nvPr>
            <p:ph type="body" idx="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noFill/>
          <a:ln>
            <a:noFill/>
          </a:ln>
          <a:effectLst>
            <a:outerShdw blurRad="444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91425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−"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4" name="Google Shape;154;p39" descr="Creditandfraudrisk_logo-RG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77017" y="4533626"/>
            <a:ext cx="1654233" cy="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Divider Slide">
  <p:cSld name="1_Divider Slide"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0"/>
          <p:cNvSpPr txBox="1">
            <a:spLocks noGrp="1"/>
          </p:cNvSpPr>
          <p:nvPr>
            <p:ph type="title"/>
          </p:nvPr>
        </p:nvSpPr>
        <p:spPr>
          <a:xfrm>
            <a:off x="412749" y="1"/>
            <a:ext cx="831850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7" name="Google Shape;157;p40" descr="Creditandfraudrisk_logo-RG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77017" y="4533626"/>
            <a:ext cx="1654233" cy="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Divider Slide">
  <p:cSld name="3_Divider Slide">
    <p:bg>
      <p:bgPr>
        <a:solidFill>
          <a:schemeClr val="lt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1"/>
          <p:cNvSpPr txBox="1">
            <a:spLocks noGrp="1"/>
          </p:cNvSpPr>
          <p:nvPr>
            <p:ph type="title"/>
          </p:nvPr>
        </p:nvSpPr>
        <p:spPr>
          <a:xfrm>
            <a:off x="412749" y="1"/>
            <a:ext cx="831850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0" name="Google Shape;160;p41"/>
          <p:cNvPicPr preferRelativeResize="0"/>
          <p:nvPr/>
        </p:nvPicPr>
        <p:blipFill/>
        <p:spPr>
          <a:xfrm>
            <a:off x="8087426" y="4085409"/>
            <a:ext cx="529920" cy="529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Divider Slide">
  <p:cSld name="4_Divider Slide">
    <p:bg>
      <p:bgPr>
        <a:solidFill>
          <a:srgbClr val="C4C9C9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>
            <a:spLocks noGrp="1"/>
          </p:cNvSpPr>
          <p:nvPr>
            <p:ph type="title"/>
          </p:nvPr>
        </p:nvSpPr>
        <p:spPr>
          <a:xfrm>
            <a:off x="412749" y="1"/>
            <a:ext cx="831850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3" name="Google Shape;163;p42"/>
          <p:cNvPicPr preferRelativeResize="0"/>
          <p:nvPr/>
        </p:nvPicPr>
        <p:blipFill/>
        <p:spPr>
          <a:xfrm>
            <a:off x="8087426" y="4085409"/>
            <a:ext cx="529920" cy="529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4"/>
          <p:cNvSpPr txBox="1">
            <a:spLocks noGrp="1"/>
          </p:cNvSpPr>
          <p:nvPr>
            <p:ph type="sldNum" idx="12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44"/>
          <p:cNvSpPr txBox="1"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44"/>
          <p:cNvSpPr txBox="1">
            <a:spLocks noGrp="1"/>
          </p:cNvSpPr>
          <p:nvPr>
            <p:ph type="body" idx="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Divider Slide">
  <p:cSld name="1_Divider Slide"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5"/>
          <p:cNvSpPr txBox="1">
            <a:spLocks noGrp="1"/>
          </p:cNvSpPr>
          <p:nvPr>
            <p:ph type="title"/>
          </p:nvPr>
        </p:nvSpPr>
        <p:spPr>
          <a:xfrm>
            <a:off x="412749" y="1"/>
            <a:ext cx="831850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5" name="Google Shape;175;p45" descr="Creditandfraudrisk_logo-RG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77017" y="4533626"/>
            <a:ext cx="1654233" cy="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solidFill>
          <a:srgbClr val="F2F2F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6"/>
          <p:cNvSpPr txBox="1"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46"/>
          <p:cNvSpPr txBox="1">
            <a:spLocks noGrp="1"/>
          </p:cNvSpPr>
          <p:nvPr>
            <p:ph type="sldNum" idx="12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46"/>
          <p:cNvSpPr txBox="1">
            <a:spLocks noGrp="1"/>
          </p:cNvSpPr>
          <p:nvPr>
            <p:ph type="body" idx="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Divider Slide">
  <p:cSld name="1_Divider Slide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12749" y="1"/>
            <a:ext cx="831850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" name="Google Shape;27;p5" descr="Creditandfraudrisk_logo-RG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77017" y="4533626"/>
            <a:ext cx="1654233" cy="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 Slide">
  <p:cSld name="Cover Slid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7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9144000" cy="256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47"/>
          <p:cNvSpPr txBox="1">
            <a:spLocks noGrp="1"/>
          </p:cNvSpPr>
          <p:nvPr>
            <p:ph type="body" idx="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noFill/>
          <a:ln>
            <a:noFill/>
          </a:ln>
          <a:effectLst>
            <a:outerShdw blurRad="444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91425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−"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3" name="Google Shape;183;p47" descr="Creditandfraudrisk_logo-RG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77017" y="4533626"/>
            <a:ext cx="1654233" cy="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Divider Slide">
  <p:cSld name="3_Divider Slide">
    <p:bg>
      <p:bgPr>
        <a:solidFill>
          <a:schemeClr val="lt2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8"/>
          <p:cNvSpPr txBox="1">
            <a:spLocks noGrp="1"/>
          </p:cNvSpPr>
          <p:nvPr>
            <p:ph type="title"/>
          </p:nvPr>
        </p:nvSpPr>
        <p:spPr>
          <a:xfrm>
            <a:off x="412749" y="1"/>
            <a:ext cx="831850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6" name="Google Shape;186;p48"/>
          <p:cNvPicPr preferRelativeResize="0"/>
          <p:nvPr/>
        </p:nvPicPr>
        <p:blipFill/>
        <p:spPr>
          <a:xfrm>
            <a:off x="8087426" y="4085409"/>
            <a:ext cx="529920" cy="529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Divider Slide">
  <p:cSld name="4_Divider Slide">
    <p:bg>
      <p:bgPr>
        <a:solidFill>
          <a:srgbClr val="C4C9C9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9"/>
          <p:cNvSpPr txBox="1">
            <a:spLocks noGrp="1"/>
          </p:cNvSpPr>
          <p:nvPr>
            <p:ph type="title"/>
          </p:nvPr>
        </p:nvSpPr>
        <p:spPr>
          <a:xfrm>
            <a:off x="412749" y="1"/>
            <a:ext cx="831850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9" name="Google Shape;189;p49"/>
          <p:cNvPicPr preferRelativeResize="0"/>
          <p:nvPr/>
        </p:nvPicPr>
        <p:blipFill/>
        <p:spPr>
          <a:xfrm>
            <a:off x="8087426" y="4085409"/>
            <a:ext cx="529920" cy="529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Divider Slide">
  <p:cSld name="3_Divider Slide">
    <p:bg>
      <p:bgPr>
        <a:solidFill>
          <a:schemeClr val="lt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2749" y="1"/>
            <a:ext cx="831850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0" name="Google Shape;30;p6"/>
          <p:cNvPicPr preferRelativeResize="0"/>
          <p:nvPr/>
        </p:nvPicPr>
        <p:blipFill/>
        <p:spPr>
          <a:xfrm>
            <a:off x="8087426" y="4085409"/>
            <a:ext cx="529920" cy="529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Divider Slide">
  <p:cSld name="4_Divider Slide">
    <p:bg>
      <p:bgPr>
        <a:solidFill>
          <a:srgbClr val="C4C9C9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2749" y="1"/>
            <a:ext cx="831850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3" name="Google Shape;33;p7"/>
          <p:cNvPicPr preferRelativeResize="0"/>
          <p:nvPr/>
        </p:nvPicPr>
        <p:blipFill/>
        <p:spPr>
          <a:xfrm>
            <a:off x="8087426" y="4085409"/>
            <a:ext cx="529920" cy="529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solidFill>
          <a:srgbClr val="F2F2F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 Slide">
  <p:cSld name="Cover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9144000" cy="256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noFill/>
          <a:ln>
            <a:noFill/>
          </a:ln>
          <a:effectLst>
            <a:outerShdw blurRad="444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91425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−"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0" name="Google Shape;50;p11" descr="Creditandfraudrisk_logo-RG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77017" y="4533626"/>
            <a:ext cx="1654233" cy="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87746" y="1145010"/>
            <a:ext cx="8229600" cy="366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Google Shape;12;p1" descr="Creditandfraudrisk_logo-RGB.ep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69382" y="4757071"/>
            <a:ext cx="1326052" cy="3437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87746" y="130658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87746" y="1145010"/>
            <a:ext cx="8229600" cy="366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345453" y="4917545"/>
            <a:ext cx="789202" cy="22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" name="Google Shape;38;p8" descr="Creditandfraudrisk_logo-RGB.ep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46994" y="4745649"/>
            <a:ext cx="1326052" cy="3437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387746" y="130658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387746" y="1145010"/>
            <a:ext cx="8229600" cy="366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345453" y="4917545"/>
            <a:ext cx="789202" cy="22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15" descr="Creditandfraudrisk_logo-RGB.ep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46994" y="4745649"/>
            <a:ext cx="1326052" cy="3437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387746" y="130658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1"/>
          </p:nvPr>
        </p:nvSpPr>
        <p:spPr>
          <a:xfrm>
            <a:off x="387746" y="1145010"/>
            <a:ext cx="8229600" cy="366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ldNum" idx="12"/>
          </p:nvPr>
        </p:nvSpPr>
        <p:spPr>
          <a:xfrm>
            <a:off x="8345453" y="4917545"/>
            <a:ext cx="789202" cy="22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p22" descr="Creditandfraudrisk_logo-RGB.ep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46994" y="4745649"/>
            <a:ext cx="1326052" cy="3437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>
            <a:spLocks noGrp="1"/>
          </p:cNvSpPr>
          <p:nvPr>
            <p:ph type="title"/>
          </p:nvPr>
        </p:nvSpPr>
        <p:spPr>
          <a:xfrm>
            <a:off x="387746" y="130658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1"/>
          </p:nvPr>
        </p:nvSpPr>
        <p:spPr>
          <a:xfrm>
            <a:off x="387746" y="1145010"/>
            <a:ext cx="8229600" cy="366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sldNum" idx="12"/>
          </p:nvPr>
        </p:nvSpPr>
        <p:spPr>
          <a:xfrm>
            <a:off x="8345453" y="4917545"/>
            <a:ext cx="789202" cy="22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p29" descr="Creditandfraudrisk_logo-RGB.ep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46994" y="4745649"/>
            <a:ext cx="1326052" cy="3437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>
            <a:spLocks noGrp="1"/>
          </p:cNvSpPr>
          <p:nvPr>
            <p:ph type="title"/>
          </p:nvPr>
        </p:nvSpPr>
        <p:spPr>
          <a:xfrm>
            <a:off x="387746" y="130658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body" idx="1"/>
          </p:nvPr>
        </p:nvSpPr>
        <p:spPr>
          <a:xfrm>
            <a:off x="387746" y="1145010"/>
            <a:ext cx="8229600" cy="366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36"/>
          <p:cNvSpPr txBox="1">
            <a:spLocks noGrp="1"/>
          </p:cNvSpPr>
          <p:nvPr>
            <p:ph type="sldNum" idx="12"/>
          </p:nvPr>
        </p:nvSpPr>
        <p:spPr>
          <a:xfrm>
            <a:off x="8345453" y="4917545"/>
            <a:ext cx="789202" cy="22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p36" descr="Creditandfraudrisk_logo-RGB.ep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46994" y="4745649"/>
            <a:ext cx="1326052" cy="3437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3"/>
          <p:cNvSpPr txBox="1">
            <a:spLocks noGrp="1"/>
          </p:cNvSpPr>
          <p:nvPr>
            <p:ph type="title"/>
          </p:nvPr>
        </p:nvSpPr>
        <p:spPr>
          <a:xfrm>
            <a:off x="387746" y="130658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43"/>
          <p:cNvSpPr txBox="1">
            <a:spLocks noGrp="1"/>
          </p:cNvSpPr>
          <p:nvPr>
            <p:ph type="body" idx="1"/>
          </p:nvPr>
        </p:nvSpPr>
        <p:spPr>
          <a:xfrm>
            <a:off x="387746" y="1145010"/>
            <a:ext cx="8229600" cy="366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A5A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rgbClr val="535A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43"/>
          <p:cNvSpPr txBox="1">
            <a:spLocks noGrp="1"/>
          </p:cNvSpPr>
          <p:nvPr>
            <p:ph type="sldNum" idx="12"/>
          </p:nvPr>
        </p:nvSpPr>
        <p:spPr>
          <a:xfrm>
            <a:off x="8345453" y="4917545"/>
            <a:ext cx="789202" cy="22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6A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8" name="Google Shape;168;p43" descr="Creditandfraudrisk_logo-RGB.ep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46994" y="4745649"/>
            <a:ext cx="1326052" cy="3437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package" Target="../embeddings/Microsoft_Excel_Macro-Enabled_Worksheet1.xlsm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0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9144000" cy="256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American Express Campus </a:t>
            </a:r>
            <a:br>
              <a:rPr lang="en-US"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Analyze This 2018</a:t>
            </a:r>
            <a:endParaRPr sz="35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0"/>
          <p:cNvSpPr txBox="1">
            <a:spLocks noGrp="1"/>
          </p:cNvSpPr>
          <p:nvPr>
            <p:ph type="body" idx="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noFill/>
          <a:ln>
            <a:noFill/>
          </a:ln>
          <a:effectLst>
            <a:outerShdw blurRad="444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91425" rIns="0" bIns="0" anchor="t" anchorCtr="0">
            <a:noAutofit/>
          </a:bodyPr>
          <a:lstStyle/>
          <a:p>
            <a:pPr marL="342891" marR="0" lvl="0" indent="-3428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Submission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891" marR="0" lvl="0" indent="-3428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3000" b="1">
                <a:solidFill>
                  <a:schemeClr val="lt2"/>
                </a:solidFill>
              </a:rPr>
              <a:t>Analyzing, IIT Guwahati</a:t>
            </a:r>
            <a:endParaRPr sz="3000"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1"/>
          <p:cNvSpPr txBox="1"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Details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51"/>
          <p:cNvCxnSpPr/>
          <p:nvPr/>
        </p:nvCxnSpPr>
        <p:spPr>
          <a:xfrm>
            <a:off x="0" y="653898"/>
            <a:ext cx="91440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03" name="Google Shape;203;p51"/>
          <p:cNvGraphicFramePr/>
          <p:nvPr/>
        </p:nvGraphicFramePr>
        <p:xfrm>
          <a:off x="584424" y="25304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{E9F74951-A5D7-47B4-99BA-99C14DFC5730}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Name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Campus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Roll No.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Mobile No.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Email Id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Akul Agrawal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IIT Guwahati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160101085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9953618688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akulagrawalll@gmail.com</a:t>
                      </a:r>
                      <a:endParaRPr sz="13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Deepak Kumar Gouda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300"/>
                        <a:t>IIT Guwahati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160123054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7002486762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deepakgouda1729@gmail.com</a:t>
                      </a:r>
                      <a:endParaRPr sz="13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04" name="Google Shape;204;p51"/>
          <p:cNvSpPr txBox="1"/>
          <p:nvPr/>
        </p:nvSpPr>
        <p:spPr>
          <a:xfrm>
            <a:off x="600070" y="1285890"/>
            <a:ext cx="36147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Analyzing</a:t>
            </a:r>
            <a:endParaRPr sz="2400" b="1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2"/>
          <p:cNvSpPr txBox="1"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Estimation Technique Used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52"/>
          <p:cNvCxnSpPr/>
          <p:nvPr/>
        </p:nvCxnSpPr>
        <p:spPr>
          <a:xfrm>
            <a:off x="0" y="653898"/>
            <a:ext cx="91440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2" name="Google Shape;212;p52"/>
          <p:cNvSpPr txBox="1"/>
          <p:nvPr/>
        </p:nvSpPr>
        <p:spPr>
          <a:xfrm>
            <a:off x="197300" y="752497"/>
            <a:ext cx="88053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provide the estimation/modeling technique(s)/approach used to arrive at the solution/equation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skewness of the data was checked based on their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plots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missing values of highly skewed columns were imputed with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values and the others, with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was added to the continuous features as the gradient boosting algorithm XGBoost, used for the task performs poorly with such features.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Cox transformation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was used to normalize the skewed columns.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mvar47 was changed into 1’s and 0’s based on ‘C’ or ‘L’.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3"/>
          <p:cNvSpPr txBox="1"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Strategy to decide final list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53"/>
          <p:cNvCxnSpPr/>
          <p:nvPr/>
        </p:nvCxnSpPr>
        <p:spPr>
          <a:xfrm>
            <a:off x="0" y="653898"/>
            <a:ext cx="91440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53"/>
          <p:cNvSpPr txBox="1"/>
          <p:nvPr/>
        </p:nvSpPr>
        <p:spPr>
          <a:xfrm>
            <a:off x="197300" y="752497"/>
            <a:ext cx="88053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provide the strategy employed to decide the final list for submission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custom cost function was used to give more weight to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positives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 deduction of $5 happens only if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value is 0 and prediction is 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 all other cases, deduction of $10 is done.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cross validation functions used were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ROC_AUC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cost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mentioned above.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values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XGBoost Classifier were used to sort the applications according to least risky application first.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probability of zero implies less risky application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Thus, applications with higher probability of zero are present at the top.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4"/>
          <p:cNvSpPr txBox="1"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Details of each Variable used in the logic/model/strategy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4"/>
          <p:cNvSpPr/>
          <p:nvPr/>
        </p:nvSpPr>
        <p:spPr>
          <a:xfrm>
            <a:off x="573575" y="1068275"/>
            <a:ext cx="78483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provide details of each variable used in the final logic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feature engineering step used were: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mvar4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mvar 5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were dropped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mvar7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Summing up max credit available into a single feature.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mvar16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Summing up number of active credit cards(including revolving) and lines with 100% utilization into a separate feature.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mvar19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Summing up number of active credit cards(including revolving) and lines with 75% utilization into a separate feature.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mvar26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Averaging the tenure of oldest credit card and credit line.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mvar30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Taking the maximum tenure of auto and education loans.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mvar34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Averaging out the number of credit lines over last 6 months on which borrower has missed 1 payment.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mvar40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Averaging out the utilization of active auto and education loans.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mvar45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Averaging out number of mortgage and auto loans on which the borrower had missed 2 payments.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 of the columns were used as it is.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54"/>
          <p:cNvCxnSpPr/>
          <p:nvPr/>
        </p:nvCxnSpPr>
        <p:spPr>
          <a:xfrm>
            <a:off x="0" y="653898"/>
            <a:ext cx="91440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5"/>
          <p:cNvSpPr txBox="1"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Reasons for Technique(s) Used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55"/>
          <p:cNvCxnSpPr/>
          <p:nvPr/>
        </p:nvCxnSpPr>
        <p:spPr>
          <a:xfrm>
            <a:off x="0" y="653898"/>
            <a:ext cx="91440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" name="Google Shape;236;p55"/>
          <p:cNvSpPr txBox="1"/>
          <p:nvPr/>
        </p:nvSpPr>
        <p:spPr>
          <a:xfrm>
            <a:off x="197300" y="752496"/>
            <a:ext cx="8805300" cy="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you think this is the best technique(s) for this particular problem?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a classifier to predict if the borrower will default or not and also give an order of the applications with least risky applications first.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 a straightforward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model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was used for the binary classification which gave an average result.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close to 35 features after feature engineering, an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 with rbf kernel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took a long time to train. Further, the data had a mix of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numerical and categorical features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Thus, a decision tree based approach, specifically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gradient boosting algorithm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was preferred and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was used due to its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execution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6"/>
          <p:cNvSpPr txBox="1"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 Submission File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6"/>
          <p:cNvSpPr txBox="1"/>
          <p:nvPr/>
        </p:nvSpPr>
        <p:spPr>
          <a:xfrm>
            <a:off x="197298" y="1456302"/>
            <a:ext cx="880518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embed your final submission file (.csv) here.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56"/>
          <p:cNvCxnSpPr/>
          <p:nvPr/>
        </p:nvCxnSpPr>
        <p:spPr>
          <a:xfrm>
            <a:off x="0" y="653898"/>
            <a:ext cx="91440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p56"/>
          <p:cNvSpPr txBox="1"/>
          <p:nvPr/>
        </p:nvSpPr>
        <p:spPr>
          <a:xfrm>
            <a:off x="2296200" y="2342125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077052"/>
              </p:ext>
            </p:extLst>
          </p:nvPr>
        </p:nvGraphicFramePr>
        <p:xfrm>
          <a:off x="3502909" y="2405862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acro-Enabled Worksheet" showAsIcon="1" r:id="rId4" imgW="914400" imgH="792360" progId="Excel.SheetMacroEnabled.12">
                  <p:embed/>
                </p:oleObj>
              </mc:Choice>
              <mc:Fallback>
                <p:oleObj name="Macro-Enabled Worksheet" showAsIcon="1" r:id="rId4" imgW="914400" imgH="79236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2909" y="2405862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7"/>
          <p:cNvSpPr txBox="1">
            <a:spLocks noGrp="1"/>
          </p:cNvSpPr>
          <p:nvPr>
            <p:ph type="title"/>
          </p:nvPr>
        </p:nvSpPr>
        <p:spPr>
          <a:xfrm>
            <a:off x="412749" y="1"/>
            <a:ext cx="831850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5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On-screen Show (16:9)</PresentationFormat>
  <Paragraphs>63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Enterprise CorpID version 2</vt:lpstr>
      <vt:lpstr>1_Enterprise CorpID version 2</vt:lpstr>
      <vt:lpstr>2_Enterprise CorpID version 2</vt:lpstr>
      <vt:lpstr>3_Enterprise CorpID version 2</vt:lpstr>
      <vt:lpstr>4_Enterprise CorpID version 2</vt:lpstr>
      <vt:lpstr>5_Enterprise CorpID version 2</vt:lpstr>
      <vt:lpstr>6_Enterprise CorpID version 2</vt:lpstr>
      <vt:lpstr>Microsoft Excel Macro-Enabled Worksheet</vt:lpstr>
      <vt:lpstr>American Express Campus  Analyze This 2018</vt:lpstr>
      <vt:lpstr>Team Details</vt:lpstr>
      <vt:lpstr>Estimation Technique Used</vt:lpstr>
      <vt:lpstr>Strategy to decide final list</vt:lpstr>
      <vt:lpstr>Details of each Variable used in the logic/model/strategy</vt:lpstr>
      <vt:lpstr>Reasons for Technique(s) Used</vt:lpstr>
      <vt:lpstr>Final Submission File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Express Campus  Analyze This 2018</dc:title>
  <cp:lastModifiedBy>epsilondkg97@gmail.com</cp:lastModifiedBy>
  <cp:revision>1</cp:revision>
  <dcterms:modified xsi:type="dcterms:W3CDTF">2018-10-03T18:17:33Z</dcterms:modified>
</cp:coreProperties>
</file>