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8"/>
  </p:notesMasterIdLst>
  <p:sldIdLst>
    <p:sldId id="257" r:id="rId5"/>
    <p:sldId id="261" r:id="rId6"/>
    <p:sldId id="262" r:id="rId7"/>
    <p:sldId id="263" r:id="rId8"/>
    <p:sldId id="266" r:id="rId9"/>
    <p:sldId id="268" r:id="rId10"/>
    <p:sldId id="269" r:id="rId11"/>
    <p:sldId id="271" r:id="rId12"/>
    <p:sldId id="275" r:id="rId13"/>
    <p:sldId id="276"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122CA-941A-4406-8D0D-49A50AFE78C3}" type="datetimeFigureOut">
              <a:rPr lang="en-IN" smtClean="0"/>
              <a:t>28-02-2022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D591C-42FB-42D3-A912-D23B3F702EBD}" type="slidenum">
              <a:rPr lang="en-IN" smtClean="0"/>
              <a:t>‹#›</a:t>
            </a:fld>
            <a:endParaRPr lang="en-IN"/>
          </a:p>
        </p:txBody>
      </p:sp>
    </p:spTree>
    <p:extLst>
      <p:ext uri="{BB962C8B-B14F-4D97-AF65-F5344CB8AC3E}">
        <p14:creationId xmlns:p14="http://schemas.microsoft.com/office/powerpoint/2010/main" val="953099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2/28/2022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2/28/2022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2/28/2022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2/28/2022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2/28/2022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EDA Case </a:t>
            </a:r>
            <a:r>
              <a:rPr lang="en-US" sz="4400" dirty="0" err="1">
                <a:solidFill>
                  <a:schemeClr val="tx1"/>
                </a:solidFill>
              </a:rPr>
              <a:t>StuDy</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40000" lnSpcReduction="20000"/>
          </a:bodyPr>
          <a:lstStyle/>
          <a:p>
            <a:pPr>
              <a:spcAft>
                <a:spcPts val="600"/>
              </a:spcAft>
            </a:pPr>
            <a:r>
              <a:rPr lang="en-US" dirty="0">
                <a:solidFill>
                  <a:schemeClr val="tx1"/>
                </a:solidFill>
              </a:rPr>
              <a:t>Presented By:</a:t>
            </a:r>
          </a:p>
          <a:p>
            <a:pPr>
              <a:spcAft>
                <a:spcPts val="600"/>
              </a:spcAft>
            </a:pPr>
            <a:r>
              <a:rPr lang="en-US" dirty="0">
                <a:solidFill>
                  <a:schemeClr val="tx1"/>
                </a:solidFill>
              </a:rPr>
              <a:t>Deepak Goyal</a:t>
            </a:r>
          </a:p>
          <a:p>
            <a:pPr>
              <a:spcAft>
                <a:spcPts val="600"/>
              </a:spcAft>
            </a:pPr>
            <a:r>
              <a:rPr lang="en-US" dirty="0">
                <a:solidFill>
                  <a:schemeClr val="tx1"/>
                </a:solidFill>
              </a:rPr>
              <a:t>Sushil Singh</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736F99B-29EB-455F-921C-B2325CAE8AF8}"/>
              </a:ext>
            </a:extLst>
          </p:cNvPr>
          <p:cNvSpPr txBox="1"/>
          <p:nvPr/>
        </p:nvSpPr>
        <p:spPr>
          <a:xfrm>
            <a:off x="874445" y="5032342"/>
            <a:ext cx="10676579" cy="2031325"/>
          </a:xfrm>
          <a:prstGeom prst="rect">
            <a:avLst/>
          </a:prstGeom>
          <a:noFill/>
        </p:spPr>
        <p:txBody>
          <a:bodyPr wrap="square" rtlCol="0">
            <a:spAutoFit/>
          </a:bodyPr>
          <a:lstStyle/>
          <a:p>
            <a:r>
              <a:rPr lang="en-IN" b="1" dirty="0"/>
              <a:t>Observations</a:t>
            </a:r>
            <a:r>
              <a:rPr lang="en-IN" dirty="0"/>
              <a:t>: </a:t>
            </a:r>
            <a:r>
              <a:rPr lang="en-US" i="0" dirty="0">
                <a:solidFill>
                  <a:srgbClr val="000000"/>
                </a:solidFill>
                <a:effectLst/>
                <a:latin typeface="Helvetica Neue"/>
              </a:rPr>
              <a:t>High % of  loans granted in Q4 (</a:t>
            </a:r>
            <a:r>
              <a:rPr lang="en-US" i="0" dirty="0" err="1">
                <a:solidFill>
                  <a:srgbClr val="000000"/>
                </a:solidFill>
                <a:effectLst/>
                <a:latin typeface="Helvetica Neue"/>
              </a:rPr>
              <a:t>Dec,Nov</a:t>
            </a:r>
            <a:r>
              <a:rPr lang="en-US" i="0" dirty="0">
                <a:solidFill>
                  <a:srgbClr val="000000"/>
                </a:solidFill>
                <a:effectLst/>
                <a:latin typeface="Helvetica Neue"/>
              </a:rPr>
              <a:t>, and Oct).</a:t>
            </a:r>
          </a:p>
          <a:p>
            <a:pPr algn="l"/>
            <a:endParaRPr lang="en-IN" dirty="0"/>
          </a:p>
          <a:p>
            <a:pPr algn="l"/>
            <a:r>
              <a:rPr lang="en-US" i="0" dirty="0">
                <a:solidFill>
                  <a:srgbClr val="000000"/>
                </a:solidFill>
                <a:effectLst/>
                <a:latin typeface="Helvetica Neue"/>
              </a:rPr>
              <a:t>Most of the loan taken in Q4 (</a:t>
            </a:r>
            <a:r>
              <a:rPr lang="en-US" i="0" dirty="0" err="1">
                <a:solidFill>
                  <a:srgbClr val="000000"/>
                </a:solidFill>
                <a:effectLst/>
                <a:latin typeface="Helvetica Neue"/>
              </a:rPr>
              <a:t>Dec,Nov</a:t>
            </a:r>
            <a:r>
              <a:rPr lang="en-US" i="0" dirty="0">
                <a:solidFill>
                  <a:srgbClr val="000000"/>
                </a:solidFill>
                <a:effectLst/>
                <a:latin typeface="Helvetica Neue"/>
              </a:rPr>
              <a:t>, and Oct) and default ratio is also high for these months. Probably Sales person are giving more loans in last quarter for meeting sales target.</a:t>
            </a:r>
          </a:p>
          <a:p>
            <a:endParaRPr lang="en-US" i="0" dirty="0">
              <a:solidFill>
                <a:srgbClr val="000000"/>
              </a:solidFill>
              <a:effectLst/>
              <a:latin typeface="Helvetica Neue"/>
            </a:endParaRPr>
          </a:p>
          <a:p>
            <a:endParaRPr lang="en-US" i="0" dirty="0">
              <a:solidFill>
                <a:srgbClr val="000000"/>
              </a:solidFill>
              <a:effectLst/>
              <a:latin typeface="Helvetica Neue"/>
            </a:endParaRPr>
          </a:p>
          <a:p>
            <a:endParaRPr lang="en-IN" dirty="0"/>
          </a:p>
        </p:txBody>
      </p:sp>
      <p:sp>
        <p:nvSpPr>
          <p:cNvPr id="14" name="Title 1">
            <a:extLst>
              <a:ext uri="{FF2B5EF4-FFF2-40B4-BE49-F238E27FC236}">
                <a16:creationId xmlns:a16="http://schemas.microsoft.com/office/drawing/2014/main" id="{0A4E5681-BF55-4380-9248-6412B3BA372E}"/>
              </a:ext>
            </a:extLst>
          </p:cNvPr>
          <p:cNvSpPr txBox="1">
            <a:spLocks/>
          </p:cNvSpPr>
          <p:nvPr/>
        </p:nvSpPr>
        <p:spPr>
          <a:xfrm>
            <a:off x="1305521" y="742510"/>
            <a:ext cx="4804311"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sz="2000" b="1" dirty="0"/>
              <a:t>No. of loans done month wise</a:t>
            </a:r>
          </a:p>
        </p:txBody>
      </p:sp>
      <p:sp>
        <p:nvSpPr>
          <p:cNvPr id="16" name="Title 1">
            <a:extLst>
              <a:ext uri="{FF2B5EF4-FFF2-40B4-BE49-F238E27FC236}">
                <a16:creationId xmlns:a16="http://schemas.microsoft.com/office/drawing/2014/main" id="{8726AE7A-866B-48BA-912E-68BC3743ED35}"/>
              </a:ext>
            </a:extLst>
          </p:cNvPr>
          <p:cNvSpPr txBox="1">
            <a:spLocks/>
          </p:cNvSpPr>
          <p:nvPr/>
        </p:nvSpPr>
        <p:spPr>
          <a:xfrm>
            <a:off x="6517726" y="742510"/>
            <a:ext cx="522155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sz="2000" b="1" dirty="0"/>
              <a:t>Default % of loans month wise</a:t>
            </a:r>
          </a:p>
        </p:txBody>
      </p:sp>
      <p:pic>
        <p:nvPicPr>
          <p:cNvPr id="4" name="Picture 3">
            <a:extLst>
              <a:ext uri="{FF2B5EF4-FFF2-40B4-BE49-F238E27FC236}">
                <a16:creationId xmlns:a16="http://schemas.microsoft.com/office/drawing/2014/main" id="{28BA4E3A-3A99-442C-9FDA-F210F062D1A7}"/>
              </a:ext>
            </a:extLst>
          </p:cNvPr>
          <p:cNvPicPr>
            <a:picLocks noChangeAspect="1"/>
          </p:cNvPicPr>
          <p:nvPr/>
        </p:nvPicPr>
        <p:blipFill>
          <a:blip r:embed="rId2"/>
          <a:stretch>
            <a:fillRect/>
          </a:stretch>
        </p:blipFill>
        <p:spPr>
          <a:xfrm>
            <a:off x="607619" y="1592817"/>
            <a:ext cx="6384851" cy="2814449"/>
          </a:xfrm>
          <a:prstGeom prst="rect">
            <a:avLst/>
          </a:prstGeom>
        </p:spPr>
      </p:pic>
      <p:pic>
        <p:nvPicPr>
          <p:cNvPr id="7" name="Picture 6">
            <a:extLst>
              <a:ext uri="{FF2B5EF4-FFF2-40B4-BE49-F238E27FC236}">
                <a16:creationId xmlns:a16="http://schemas.microsoft.com/office/drawing/2014/main" id="{C4AFC9C0-F980-4E28-BDA5-2630B019902C}"/>
              </a:ext>
            </a:extLst>
          </p:cNvPr>
          <p:cNvPicPr>
            <a:picLocks noChangeAspect="1"/>
          </p:cNvPicPr>
          <p:nvPr/>
        </p:nvPicPr>
        <p:blipFill>
          <a:blip r:embed="rId3"/>
          <a:stretch>
            <a:fillRect/>
          </a:stretch>
        </p:blipFill>
        <p:spPr>
          <a:xfrm>
            <a:off x="7804344" y="1592817"/>
            <a:ext cx="3405386" cy="2814448"/>
          </a:xfrm>
          <a:prstGeom prst="rect">
            <a:avLst/>
          </a:prstGeom>
        </p:spPr>
      </p:pic>
    </p:spTree>
    <p:extLst>
      <p:ext uri="{BB962C8B-B14F-4D97-AF65-F5344CB8AC3E}">
        <p14:creationId xmlns:p14="http://schemas.microsoft.com/office/powerpoint/2010/main" val="315265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17423D-0977-47D2-91CA-9EBA8DA9B172}"/>
              </a:ext>
            </a:extLst>
          </p:cNvPr>
          <p:cNvPicPr>
            <a:picLocks noGrp="1" noChangeAspect="1"/>
          </p:cNvPicPr>
          <p:nvPr>
            <p:ph idx="1"/>
          </p:nvPr>
        </p:nvPicPr>
        <p:blipFill>
          <a:blip r:embed="rId2"/>
          <a:stretch>
            <a:fillRect/>
          </a:stretch>
        </p:blipFill>
        <p:spPr>
          <a:xfrm>
            <a:off x="645459" y="1072900"/>
            <a:ext cx="5311587" cy="3364629"/>
          </a:xfrm>
        </p:spPr>
      </p:pic>
      <p:pic>
        <p:nvPicPr>
          <p:cNvPr id="7" name="Picture 6">
            <a:extLst>
              <a:ext uri="{FF2B5EF4-FFF2-40B4-BE49-F238E27FC236}">
                <a16:creationId xmlns:a16="http://schemas.microsoft.com/office/drawing/2014/main" id="{411342D1-7730-4F80-A6C7-B91ACE0D6497}"/>
              </a:ext>
            </a:extLst>
          </p:cNvPr>
          <p:cNvPicPr>
            <a:picLocks noChangeAspect="1"/>
          </p:cNvPicPr>
          <p:nvPr/>
        </p:nvPicPr>
        <p:blipFill>
          <a:blip r:embed="rId3"/>
          <a:stretch>
            <a:fillRect/>
          </a:stretch>
        </p:blipFill>
        <p:spPr>
          <a:xfrm>
            <a:off x="6213960" y="1072901"/>
            <a:ext cx="5525322" cy="3364630"/>
          </a:xfrm>
          <a:prstGeom prst="rect">
            <a:avLst/>
          </a:prstGeom>
        </p:spPr>
      </p:pic>
      <p:sp>
        <p:nvSpPr>
          <p:cNvPr id="9" name="TextBox 8">
            <a:extLst>
              <a:ext uri="{FF2B5EF4-FFF2-40B4-BE49-F238E27FC236}">
                <a16:creationId xmlns:a16="http://schemas.microsoft.com/office/drawing/2014/main" id="{003C9DEF-F6E2-462C-BECA-7E1A520DA904}"/>
              </a:ext>
            </a:extLst>
          </p:cNvPr>
          <p:cNvSpPr txBox="1"/>
          <p:nvPr/>
        </p:nvSpPr>
        <p:spPr>
          <a:xfrm>
            <a:off x="645459" y="4597324"/>
            <a:ext cx="11093823" cy="1754326"/>
          </a:xfrm>
          <a:prstGeom prst="rect">
            <a:avLst/>
          </a:prstGeom>
          <a:noFill/>
        </p:spPr>
        <p:txBody>
          <a:bodyPr wrap="square">
            <a:spAutoFit/>
          </a:bodyPr>
          <a:lstStyle/>
          <a:p>
            <a:r>
              <a:rPr lang="en-IN" b="1" dirty="0"/>
              <a:t>Observations</a:t>
            </a:r>
            <a:r>
              <a:rPr lang="en-IN" dirty="0"/>
              <a:t>: Looking at box plot, higher the term , higher is the interest rate. But within same term, chances of loan default is higher with higher interest rate.</a:t>
            </a:r>
          </a:p>
          <a:p>
            <a:r>
              <a:rPr lang="en-IN" dirty="0"/>
              <a:t>In violin chart, for 36 months term there is high density below the median for loans that are fully paid while in charged off loans high density is above median.</a:t>
            </a:r>
          </a:p>
          <a:p>
            <a:r>
              <a:rPr lang="en-IN" dirty="0"/>
              <a:t>Similarly in 60 months as term there is proportionate density around median for loans that are fully paid while in charged off loans high density is above median</a:t>
            </a:r>
          </a:p>
        </p:txBody>
      </p:sp>
      <p:sp>
        <p:nvSpPr>
          <p:cNvPr id="10" name="Title 1">
            <a:extLst>
              <a:ext uri="{FF2B5EF4-FFF2-40B4-BE49-F238E27FC236}">
                <a16:creationId xmlns:a16="http://schemas.microsoft.com/office/drawing/2014/main" id="{D2C5A9F5-4F49-47EB-90FD-173FF2CE72DA}"/>
              </a:ext>
            </a:extLst>
          </p:cNvPr>
          <p:cNvSpPr txBox="1">
            <a:spLocks/>
          </p:cNvSpPr>
          <p:nvPr/>
        </p:nvSpPr>
        <p:spPr>
          <a:xfrm>
            <a:off x="1289060" y="387101"/>
            <a:ext cx="10450222"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sz="2000" b="1" dirty="0"/>
              <a:t>Impact of interest rate and term on loan status via box and violin plots</a:t>
            </a:r>
          </a:p>
        </p:txBody>
      </p:sp>
    </p:spTree>
    <p:extLst>
      <p:ext uri="{BB962C8B-B14F-4D97-AF65-F5344CB8AC3E}">
        <p14:creationId xmlns:p14="http://schemas.microsoft.com/office/powerpoint/2010/main" val="2094865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2EA7AD-E7CB-43AD-871E-8FD98B6E1B26}"/>
              </a:ext>
            </a:extLst>
          </p:cNvPr>
          <p:cNvPicPr>
            <a:picLocks noGrp="1" noChangeAspect="1"/>
          </p:cNvPicPr>
          <p:nvPr>
            <p:ph idx="1"/>
          </p:nvPr>
        </p:nvPicPr>
        <p:blipFill>
          <a:blip r:embed="rId2"/>
          <a:stretch>
            <a:fillRect/>
          </a:stretch>
        </p:blipFill>
        <p:spPr>
          <a:xfrm>
            <a:off x="542989" y="1393556"/>
            <a:ext cx="5050988" cy="3718400"/>
          </a:xfrm>
        </p:spPr>
      </p:pic>
      <p:pic>
        <p:nvPicPr>
          <p:cNvPr id="7" name="Picture 6">
            <a:extLst>
              <a:ext uri="{FF2B5EF4-FFF2-40B4-BE49-F238E27FC236}">
                <a16:creationId xmlns:a16="http://schemas.microsoft.com/office/drawing/2014/main" id="{BADF3E81-6597-4ACE-A45B-698E075E389A}"/>
              </a:ext>
            </a:extLst>
          </p:cNvPr>
          <p:cNvPicPr>
            <a:picLocks noChangeAspect="1"/>
          </p:cNvPicPr>
          <p:nvPr/>
        </p:nvPicPr>
        <p:blipFill>
          <a:blip r:embed="rId3"/>
          <a:stretch>
            <a:fillRect/>
          </a:stretch>
        </p:blipFill>
        <p:spPr>
          <a:xfrm>
            <a:off x="5772646" y="1393556"/>
            <a:ext cx="5876365" cy="3718400"/>
          </a:xfrm>
          <a:prstGeom prst="rect">
            <a:avLst/>
          </a:prstGeom>
        </p:spPr>
      </p:pic>
      <p:sp>
        <p:nvSpPr>
          <p:cNvPr id="8" name="Title 1">
            <a:extLst>
              <a:ext uri="{FF2B5EF4-FFF2-40B4-BE49-F238E27FC236}">
                <a16:creationId xmlns:a16="http://schemas.microsoft.com/office/drawing/2014/main" id="{1205BC48-4F94-42C7-BFF4-32286588B4C5}"/>
              </a:ext>
            </a:extLst>
          </p:cNvPr>
          <p:cNvSpPr txBox="1">
            <a:spLocks/>
          </p:cNvSpPr>
          <p:nvPr/>
        </p:nvSpPr>
        <p:spPr>
          <a:xfrm>
            <a:off x="2517539" y="492603"/>
            <a:ext cx="9674461"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sz="2000" b="1" dirty="0"/>
              <a:t>Impact of Purpose and interest rate on loan status</a:t>
            </a:r>
          </a:p>
        </p:txBody>
      </p:sp>
      <p:sp>
        <p:nvSpPr>
          <p:cNvPr id="9" name="TextBox 8">
            <a:extLst>
              <a:ext uri="{FF2B5EF4-FFF2-40B4-BE49-F238E27FC236}">
                <a16:creationId xmlns:a16="http://schemas.microsoft.com/office/drawing/2014/main" id="{7E528245-1608-4246-AAB4-5219D5E6A290}"/>
              </a:ext>
            </a:extLst>
          </p:cNvPr>
          <p:cNvSpPr txBox="1"/>
          <p:nvPr/>
        </p:nvSpPr>
        <p:spPr>
          <a:xfrm>
            <a:off x="757710" y="5194712"/>
            <a:ext cx="10676579" cy="1200329"/>
          </a:xfrm>
          <a:prstGeom prst="rect">
            <a:avLst/>
          </a:prstGeom>
          <a:noFill/>
        </p:spPr>
        <p:txBody>
          <a:bodyPr wrap="square" rtlCol="0">
            <a:spAutoFit/>
          </a:bodyPr>
          <a:lstStyle/>
          <a:p>
            <a:r>
              <a:rPr lang="en-IN" b="1" dirty="0"/>
              <a:t>Observations</a:t>
            </a:r>
            <a:r>
              <a:rPr lang="en-IN" dirty="0"/>
              <a:t>: </a:t>
            </a:r>
            <a:r>
              <a:rPr lang="en-US" i="0" dirty="0">
                <a:solidFill>
                  <a:srgbClr val="000000"/>
                </a:solidFill>
                <a:effectLst/>
                <a:latin typeface="Helvetica Neue"/>
              </a:rPr>
              <a:t>In case of default home loans are charged at higher interest rate as compared to other types of loans</a:t>
            </a:r>
            <a:r>
              <a:rPr lang="en-US" b="1" dirty="0">
                <a:solidFill>
                  <a:srgbClr val="000000"/>
                </a:solidFill>
                <a:latin typeface="Helvetica Neue"/>
              </a:rPr>
              <a:t>.</a:t>
            </a:r>
            <a:endParaRPr lang="en-US" i="0" dirty="0">
              <a:solidFill>
                <a:srgbClr val="000000"/>
              </a:solidFill>
              <a:effectLst/>
              <a:latin typeface="Helvetica Neue"/>
            </a:endParaRPr>
          </a:p>
          <a:p>
            <a:endParaRPr lang="en-US"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835660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8D95-1C14-47EC-B1E7-A8FF7D6F5D3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37851D0-0D9A-47B9-894E-9CFE808BB6FB}"/>
              </a:ext>
            </a:extLst>
          </p:cNvPr>
          <p:cNvSpPr>
            <a:spLocks noGrp="1"/>
          </p:cNvSpPr>
          <p:nvPr>
            <p:ph idx="1"/>
          </p:nvPr>
        </p:nvSpPr>
        <p:spPr/>
        <p:txBody>
          <a:bodyPr/>
          <a:lstStyle/>
          <a:p>
            <a:pPr marL="342900" indent="-342900" algn="l">
              <a:buFont typeface="+mj-lt"/>
              <a:buAutoNum type="arabicPeriod"/>
            </a:pPr>
            <a:r>
              <a:rPr lang="en-US" b="0" i="0" dirty="0">
                <a:solidFill>
                  <a:srgbClr val="292929"/>
                </a:solidFill>
                <a:effectLst/>
                <a:latin typeface="charter"/>
              </a:rPr>
              <a:t>Loan has more number of defaults as term of loan increases, so prefer to give short term loans.</a:t>
            </a:r>
          </a:p>
          <a:p>
            <a:pPr marL="342900" indent="-342900" algn="l">
              <a:buFont typeface="+mj-lt"/>
              <a:buAutoNum type="arabicPeriod"/>
            </a:pPr>
            <a:r>
              <a:rPr lang="en-US" b="0" i="0" dirty="0">
                <a:solidFill>
                  <a:srgbClr val="292929"/>
                </a:solidFill>
                <a:effectLst/>
                <a:latin typeface="charter"/>
              </a:rPr>
              <a:t>% of default increases by 25%(Grade A vs Grade G) as the grade of the person decreases.</a:t>
            </a:r>
          </a:p>
          <a:p>
            <a:pPr marL="342900" indent="-342900" algn="l">
              <a:buFont typeface="+mj-lt"/>
              <a:buAutoNum type="arabicPeriod"/>
            </a:pPr>
            <a:r>
              <a:rPr lang="en-US" b="0" i="0" dirty="0">
                <a:solidFill>
                  <a:srgbClr val="292929"/>
                </a:solidFill>
                <a:effectLst/>
                <a:latin typeface="charter"/>
              </a:rPr>
              <a:t>% default in NE state is 40% more than other states, Hence, we should be more vigilant in giving </a:t>
            </a:r>
            <a:r>
              <a:rPr lang="en-US" b="0" i="0" dirty="0" err="1">
                <a:solidFill>
                  <a:srgbClr val="292929"/>
                </a:solidFill>
                <a:effectLst/>
                <a:latin typeface="charter"/>
              </a:rPr>
              <a:t>home_improvement</a:t>
            </a:r>
            <a:r>
              <a:rPr lang="en-US" b="0" i="0" dirty="0">
                <a:solidFill>
                  <a:srgbClr val="292929"/>
                </a:solidFill>
                <a:effectLst/>
                <a:latin typeface="charter"/>
              </a:rPr>
              <a:t> loans in NE state where income &lt; 50000.</a:t>
            </a:r>
          </a:p>
          <a:p>
            <a:pPr marL="342900" indent="-342900" algn="l">
              <a:buFont typeface="+mj-lt"/>
              <a:buAutoNum type="arabicPeriod"/>
            </a:pPr>
            <a:r>
              <a:rPr lang="en-US" b="0" i="0" dirty="0">
                <a:solidFill>
                  <a:srgbClr val="292929"/>
                </a:solidFill>
                <a:effectLst/>
                <a:latin typeface="charter"/>
              </a:rPr>
              <a:t>Default ratio is 8% high if person has derogatory public record.</a:t>
            </a:r>
          </a:p>
          <a:p>
            <a:pPr marL="342900" indent="-342900" algn="l">
              <a:buFont typeface="+mj-lt"/>
              <a:buAutoNum type="arabicPeriod"/>
            </a:pPr>
            <a:r>
              <a:rPr lang="en-US" b="0" i="0" dirty="0">
                <a:solidFill>
                  <a:srgbClr val="292929"/>
                </a:solidFill>
                <a:effectLst/>
                <a:latin typeface="charter"/>
              </a:rPr>
              <a:t>Borrower with bankruptcies record have 8% high percentage of charged off.</a:t>
            </a:r>
          </a:p>
          <a:p>
            <a:pPr marL="342900" indent="-342900" algn="l">
              <a:buFont typeface="+mj-lt"/>
              <a:buAutoNum type="arabicPeriod"/>
            </a:pPr>
            <a:r>
              <a:rPr lang="en-US" b="0" i="0" dirty="0">
                <a:solidFill>
                  <a:srgbClr val="292929"/>
                </a:solidFill>
                <a:effectLst/>
                <a:latin typeface="charter"/>
              </a:rPr>
              <a:t>Most of the loan is granted in Q4 (</a:t>
            </a:r>
            <a:r>
              <a:rPr lang="en-US" b="0" i="0" dirty="0" err="1">
                <a:solidFill>
                  <a:srgbClr val="292929"/>
                </a:solidFill>
                <a:effectLst/>
                <a:latin typeface="charter"/>
              </a:rPr>
              <a:t>Dec,Nov</a:t>
            </a:r>
            <a:r>
              <a:rPr lang="en-US" b="0" i="0" dirty="0">
                <a:solidFill>
                  <a:srgbClr val="292929"/>
                </a:solidFill>
                <a:effectLst/>
                <a:latin typeface="charter"/>
              </a:rPr>
              <a:t>, and Oct) and default ratio is also high for these months. So don't put sales pressure to disburse loans</a:t>
            </a:r>
            <a:endParaRPr lang="en-IN" dirty="0"/>
          </a:p>
        </p:txBody>
      </p:sp>
    </p:spTree>
    <p:extLst>
      <p:ext uri="{BB962C8B-B14F-4D97-AF65-F5344CB8AC3E}">
        <p14:creationId xmlns:p14="http://schemas.microsoft.com/office/powerpoint/2010/main" val="132334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Business Requirements</a:t>
            </a:r>
          </a:p>
        </p:txBody>
      </p:sp>
      <p:sp>
        <p:nvSpPr>
          <p:cNvPr id="4" name="Content Placeholder 3">
            <a:extLst>
              <a:ext uri="{FF2B5EF4-FFF2-40B4-BE49-F238E27FC236}">
                <a16:creationId xmlns:a16="http://schemas.microsoft.com/office/drawing/2014/main" id="{CA461D28-8FCD-49C5-B92A-A9D430957F62}"/>
              </a:ext>
            </a:extLst>
          </p:cNvPr>
          <p:cNvSpPr>
            <a:spLocks noGrp="1"/>
          </p:cNvSpPr>
          <p:nvPr>
            <p:ph idx="1"/>
          </p:nvPr>
        </p:nvSpPr>
        <p:spPr/>
        <p:txBody>
          <a:bodyPr/>
          <a:lstStyle/>
          <a:p>
            <a:r>
              <a:rPr lang="en-US" b="1" i="0" dirty="0">
                <a:solidFill>
                  <a:srgbClr val="091E42"/>
                </a:solidFill>
                <a:effectLst/>
                <a:latin typeface="freight-text-pro"/>
              </a:rPr>
              <a:t>Consumer attributes</a:t>
            </a:r>
            <a:r>
              <a:rPr lang="en-US" b="0" i="0" dirty="0">
                <a:solidFill>
                  <a:srgbClr val="091E42"/>
                </a:solidFill>
                <a:effectLst/>
                <a:latin typeface="freight-text-pro"/>
              </a:rPr>
              <a:t> and </a:t>
            </a:r>
            <a:r>
              <a:rPr lang="en-US" b="1" i="0" dirty="0">
                <a:solidFill>
                  <a:srgbClr val="091E42"/>
                </a:solidFill>
                <a:effectLst/>
                <a:latin typeface="freight-text-pro"/>
              </a:rPr>
              <a:t>loan attributes</a:t>
            </a:r>
            <a:r>
              <a:rPr lang="en-US" b="0" i="0" dirty="0">
                <a:solidFill>
                  <a:srgbClr val="091E42"/>
                </a:solidFill>
                <a:effectLst/>
                <a:latin typeface="freight-text-pro"/>
              </a:rPr>
              <a:t> influence the tendency of default.</a:t>
            </a:r>
          </a:p>
          <a:p>
            <a:r>
              <a:rPr lang="en-US" dirty="0">
                <a:solidFill>
                  <a:srgbClr val="091E42"/>
                </a:solidFill>
                <a:latin typeface="freight-text-pro"/>
              </a:rPr>
              <a:t>Company wants to use </a:t>
            </a:r>
            <a:r>
              <a:rPr lang="en-US" b="1" i="0" dirty="0">
                <a:solidFill>
                  <a:srgbClr val="091E42"/>
                </a:solidFill>
                <a:effectLst/>
                <a:latin typeface="freight-text-pro"/>
              </a:rPr>
              <a:t>driving factors (or driver variables) </a:t>
            </a:r>
            <a:r>
              <a:rPr lang="en-US" b="0" i="0" dirty="0">
                <a:solidFill>
                  <a:srgbClr val="091E42"/>
                </a:solidFill>
                <a:effectLst/>
                <a:latin typeface="freight-text-pro"/>
              </a:rPr>
              <a:t>behind loan default for performing </a:t>
            </a:r>
            <a:r>
              <a:rPr lang="en-IN" b="0" i="0" dirty="0">
                <a:solidFill>
                  <a:srgbClr val="091E42"/>
                </a:solidFill>
                <a:effectLst/>
                <a:latin typeface="freight-text-pro"/>
              </a:rPr>
              <a:t>portfolio and risk assessment.</a:t>
            </a:r>
            <a:endParaRPr lang="en-IN" dirty="0"/>
          </a:p>
          <a:p>
            <a:r>
              <a:rPr lang="en-US" b="0" i="0" dirty="0">
                <a:solidFill>
                  <a:srgbClr val="091E42"/>
                </a:solidFill>
                <a:effectLst/>
                <a:latin typeface="freight-text-pro"/>
              </a:rPr>
              <a:t>With this application one is able to identify these risky loan applicants, then such loans can be reduced thereby cutting down the amount of credit loss. Identification of such applicants using EDA is the aim of this case study.</a:t>
            </a:r>
            <a:endParaRPr lang="en-IN"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5BBF5-6B5D-4046-B628-F6B26E0CE83A}"/>
              </a:ext>
            </a:extLst>
          </p:cNvPr>
          <p:cNvSpPr>
            <a:spLocks noGrp="1"/>
          </p:cNvSpPr>
          <p:nvPr>
            <p:ph type="title"/>
          </p:nvPr>
        </p:nvSpPr>
        <p:spPr/>
        <p:txBody>
          <a:bodyPr/>
          <a:lstStyle/>
          <a:p>
            <a:r>
              <a:rPr lang="en-IN" dirty="0"/>
              <a:t>1. Data Understanding</a:t>
            </a:r>
          </a:p>
        </p:txBody>
      </p:sp>
      <p:sp>
        <p:nvSpPr>
          <p:cNvPr id="3" name="Content Placeholder 2">
            <a:extLst>
              <a:ext uri="{FF2B5EF4-FFF2-40B4-BE49-F238E27FC236}">
                <a16:creationId xmlns:a16="http://schemas.microsoft.com/office/drawing/2014/main" id="{66F9BB30-6542-4804-8DD2-AEFC9A6E3D18}"/>
              </a:ext>
            </a:extLst>
          </p:cNvPr>
          <p:cNvSpPr>
            <a:spLocks noGrp="1"/>
          </p:cNvSpPr>
          <p:nvPr>
            <p:ph idx="1"/>
          </p:nvPr>
        </p:nvSpPr>
        <p:spPr/>
        <p:txBody>
          <a:bodyPr>
            <a:normAutofit lnSpcReduction="10000"/>
          </a:bodyPr>
          <a:lstStyle/>
          <a:p>
            <a:r>
              <a:rPr lang="en-IN" dirty="0"/>
              <a:t>Data in raw share has 39717 rows and 111 columns</a:t>
            </a:r>
          </a:p>
          <a:p>
            <a:r>
              <a:rPr lang="en-IN" dirty="0"/>
              <a:t>Just by browsing the data we understand that there are many columns that are completely null and there many columns that are irrelevant so will be removed after analysing.</a:t>
            </a:r>
          </a:p>
          <a:p>
            <a:r>
              <a:rPr lang="en-IN" dirty="0"/>
              <a:t>Some of the key columns that are relevant for this analysis are:</a:t>
            </a:r>
          </a:p>
          <a:p>
            <a:pPr lvl="1"/>
            <a:r>
              <a:rPr lang="en-IN" dirty="0" err="1"/>
              <a:t>Loan_amnt</a:t>
            </a:r>
            <a:endParaRPr lang="en-IN" dirty="0"/>
          </a:p>
          <a:p>
            <a:pPr lvl="1"/>
            <a:r>
              <a:rPr lang="en-IN" dirty="0"/>
              <a:t>Term</a:t>
            </a:r>
          </a:p>
          <a:p>
            <a:pPr lvl="1"/>
            <a:r>
              <a:rPr lang="en-IN" dirty="0" err="1"/>
              <a:t>Int_rate</a:t>
            </a:r>
            <a:endParaRPr lang="en-IN" dirty="0"/>
          </a:p>
          <a:p>
            <a:pPr lvl="1"/>
            <a:r>
              <a:rPr lang="en-IN" dirty="0"/>
              <a:t>Grade</a:t>
            </a:r>
          </a:p>
          <a:p>
            <a:pPr lvl="1"/>
            <a:r>
              <a:rPr lang="en-IN" dirty="0" err="1"/>
              <a:t>Emp_length</a:t>
            </a:r>
            <a:endParaRPr lang="en-IN" dirty="0"/>
          </a:p>
          <a:p>
            <a:pPr lvl="1"/>
            <a:r>
              <a:rPr lang="en-IN" dirty="0" err="1"/>
              <a:t>Annual_inc</a:t>
            </a:r>
            <a:endParaRPr lang="en-IN" dirty="0"/>
          </a:p>
          <a:p>
            <a:pPr lvl="1"/>
            <a:r>
              <a:rPr lang="en-IN" dirty="0"/>
              <a:t>Loan status</a:t>
            </a:r>
          </a:p>
          <a:p>
            <a:pPr lvl="1"/>
            <a:r>
              <a:rPr lang="en-IN" dirty="0" err="1"/>
              <a:t>Addr_state</a:t>
            </a:r>
            <a:endParaRPr lang="en-IN" dirty="0"/>
          </a:p>
          <a:p>
            <a:pPr lvl="1"/>
            <a:r>
              <a:rPr lang="en-IN" dirty="0" err="1"/>
              <a:t>Home_ownership</a:t>
            </a:r>
            <a:endParaRPr lang="en-IN" dirty="0"/>
          </a:p>
          <a:p>
            <a:pPr lvl="1"/>
            <a:r>
              <a:rPr lang="en-IN" dirty="0" err="1"/>
              <a:t>Verification_Status</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93787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4B8A-78E1-40A3-B4D2-989BC29A9258}"/>
              </a:ext>
            </a:extLst>
          </p:cNvPr>
          <p:cNvSpPr>
            <a:spLocks noGrp="1"/>
          </p:cNvSpPr>
          <p:nvPr>
            <p:ph type="title"/>
          </p:nvPr>
        </p:nvSpPr>
        <p:spPr>
          <a:xfrm>
            <a:off x="1066800" y="847164"/>
            <a:ext cx="3532094" cy="779929"/>
          </a:xfrm>
        </p:spPr>
        <p:txBody>
          <a:bodyPr>
            <a:normAutofit/>
          </a:bodyPr>
          <a:lstStyle/>
          <a:p>
            <a:r>
              <a:rPr lang="en-IN" sz="2000" dirty="0"/>
              <a:t>Loan Status Comparison</a:t>
            </a:r>
          </a:p>
        </p:txBody>
      </p:sp>
      <p:pic>
        <p:nvPicPr>
          <p:cNvPr id="5" name="Content Placeholder 4">
            <a:extLst>
              <a:ext uri="{FF2B5EF4-FFF2-40B4-BE49-F238E27FC236}">
                <a16:creationId xmlns:a16="http://schemas.microsoft.com/office/drawing/2014/main" id="{A23CB176-1E0A-4CA1-A22B-59607F4CF2D7}"/>
              </a:ext>
            </a:extLst>
          </p:cNvPr>
          <p:cNvPicPr>
            <a:picLocks noGrp="1" noChangeAspect="1"/>
          </p:cNvPicPr>
          <p:nvPr>
            <p:ph idx="1"/>
          </p:nvPr>
        </p:nvPicPr>
        <p:blipFill>
          <a:blip r:embed="rId2"/>
          <a:stretch>
            <a:fillRect/>
          </a:stretch>
        </p:blipFill>
        <p:spPr>
          <a:xfrm>
            <a:off x="874560" y="2131358"/>
            <a:ext cx="4450475" cy="2003611"/>
          </a:xfrm>
        </p:spPr>
      </p:pic>
      <p:sp>
        <p:nvSpPr>
          <p:cNvPr id="6" name="TextBox 5">
            <a:extLst>
              <a:ext uri="{FF2B5EF4-FFF2-40B4-BE49-F238E27FC236}">
                <a16:creationId xmlns:a16="http://schemas.microsoft.com/office/drawing/2014/main" id="{C245317E-335B-404F-B0D2-C4D2E262D2C4}"/>
              </a:ext>
            </a:extLst>
          </p:cNvPr>
          <p:cNvSpPr txBox="1"/>
          <p:nvPr/>
        </p:nvSpPr>
        <p:spPr>
          <a:xfrm>
            <a:off x="874560" y="5002306"/>
            <a:ext cx="10528546" cy="1754326"/>
          </a:xfrm>
          <a:prstGeom prst="rect">
            <a:avLst/>
          </a:prstGeom>
          <a:noFill/>
        </p:spPr>
        <p:txBody>
          <a:bodyPr wrap="square" rtlCol="0">
            <a:spAutoFit/>
          </a:bodyPr>
          <a:lstStyle/>
          <a:p>
            <a:r>
              <a:rPr lang="en-US" b="1" i="0" dirty="0">
                <a:solidFill>
                  <a:srgbClr val="000000"/>
                </a:solidFill>
                <a:effectLst/>
                <a:latin typeface="Helvetica Neue"/>
              </a:rPr>
              <a:t>Observation: </a:t>
            </a:r>
            <a:r>
              <a:rPr lang="en-US" i="0" dirty="0">
                <a:solidFill>
                  <a:srgbClr val="000000"/>
                </a:solidFill>
                <a:effectLst/>
                <a:latin typeface="Helvetica Neue"/>
              </a:rPr>
              <a:t>Charged-off % is very high i.e. 14.8%, so we will check why it is so high.</a:t>
            </a:r>
          </a:p>
          <a:p>
            <a:r>
              <a:rPr lang="en-IN" b="1" dirty="0"/>
              <a:t>Identify Nulls: </a:t>
            </a:r>
            <a:r>
              <a:rPr lang="en-IN" dirty="0"/>
              <a:t>There are 54 columns that are completely null</a:t>
            </a:r>
          </a:p>
          <a:p>
            <a:r>
              <a:rPr lang="en-IN" b="1" dirty="0"/>
              <a:t>Identify Outliers:  </a:t>
            </a:r>
            <a:r>
              <a:rPr lang="en-IN" dirty="0"/>
              <a:t>Some of the columns like loan amount and income had outliers and were treated appropriately.</a:t>
            </a:r>
          </a:p>
          <a:p>
            <a:endParaRPr lang="en-US" i="0" dirty="0">
              <a:solidFill>
                <a:srgbClr val="000000"/>
              </a:solidFill>
              <a:effectLst/>
              <a:latin typeface="Helvetica Neue"/>
            </a:endParaRPr>
          </a:p>
          <a:p>
            <a:endParaRPr lang="en-IN" dirty="0"/>
          </a:p>
        </p:txBody>
      </p:sp>
      <p:pic>
        <p:nvPicPr>
          <p:cNvPr id="7" name="Content Placeholder 4">
            <a:extLst>
              <a:ext uri="{FF2B5EF4-FFF2-40B4-BE49-F238E27FC236}">
                <a16:creationId xmlns:a16="http://schemas.microsoft.com/office/drawing/2014/main" id="{6A6D4863-6DA0-4AB6-ACDF-9DEB061FDCD3}"/>
              </a:ext>
            </a:extLst>
          </p:cNvPr>
          <p:cNvPicPr>
            <a:picLocks noChangeAspect="1"/>
          </p:cNvPicPr>
          <p:nvPr/>
        </p:nvPicPr>
        <p:blipFill>
          <a:blip r:embed="rId3"/>
          <a:stretch>
            <a:fillRect/>
          </a:stretch>
        </p:blipFill>
        <p:spPr>
          <a:xfrm>
            <a:off x="5553634" y="1425388"/>
            <a:ext cx="6225989" cy="3415552"/>
          </a:xfrm>
          <a:prstGeom prst="rect">
            <a:avLst/>
          </a:prstGeom>
        </p:spPr>
      </p:pic>
      <p:sp>
        <p:nvSpPr>
          <p:cNvPr id="8" name="Title 1">
            <a:extLst>
              <a:ext uri="{FF2B5EF4-FFF2-40B4-BE49-F238E27FC236}">
                <a16:creationId xmlns:a16="http://schemas.microsoft.com/office/drawing/2014/main" id="{FACD1EE4-8935-45DE-8B63-F866E58B677A}"/>
              </a:ext>
            </a:extLst>
          </p:cNvPr>
          <p:cNvSpPr txBox="1">
            <a:spLocks/>
          </p:cNvSpPr>
          <p:nvPr/>
        </p:nvSpPr>
        <p:spPr>
          <a:xfrm>
            <a:off x="6918511" y="820269"/>
            <a:ext cx="3532094"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sz="2000" dirty="0"/>
              <a:t>Identify Nulls</a:t>
            </a:r>
          </a:p>
        </p:txBody>
      </p:sp>
    </p:spTree>
    <p:extLst>
      <p:ext uri="{BB962C8B-B14F-4D97-AF65-F5344CB8AC3E}">
        <p14:creationId xmlns:p14="http://schemas.microsoft.com/office/powerpoint/2010/main" val="362363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FA34-8E49-4E5E-8882-E398466D1FE0}"/>
              </a:ext>
            </a:extLst>
          </p:cNvPr>
          <p:cNvSpPr>
            <a:spLocks noGrp="1"/>
          </p:cNvSpPr>
          <p:nvPr>
            <p:ph type="title"/>
          </p:nvPr>
        </p:nvSpPr>
        <p:spPr/>
        <p:txBody>
          <a:bodyPr/>
          <a:lstStyle/>
          <a:p>
            <a:r>
              <a:rPr lang="en-US" b="1" i="0" dirty="0">
                <a:solidFill>
                  <a:srgbClr val="000000"/>
                </a:solidFill>
                <a:effectLst/>
                <a:latin typeface="Helvetica Neue"/>
              </a:rPr>
              <a:t>2. Data Cleaning and manipulation</a:t>
            </a:r>
            <a:endParaRPr lang="en-IN" dirty="0"/>
          </a:p>
        </p:txBody>
      </p:sp>
      <p:sp>
        <p:nvSpPr>
          <p:cNvPr id="3" name="Content Placeholder 2">
            <a:extLst>
              <a:ext uri="{FF2B5EF4-FFF2-40B4-BE49-F238E27FC236}">
                <a16:creationId xmlns:a16="http://schemas.microsoft.com/office/drawing/2014/main" id="{B69D299E-F27E-4A03-9EFE-E8B846979233}"/>
              </a:ext>
            </a:extLst>
          </p:cNvPr>
          <p:cNvSpPr>
            <a:spLocks noGrp="1"/>
          </p:cNvSpPr>
          <p:nvPr>
            <p:ph idx="1"/>
          </p:nvPr>
        </p:nvSpPr>
        <p:spPr>
          <a:xfrm>
            <a:off x="1066800" y="1930647"/>
            <a:ext cx="10058400" cy="3849624"/>
          </a:xfrm>
        </p:spPr>
        <p:txBody>
          <a:bodyPr/>
          <a:lstStyle/>
          <a:p>
            <a:r>
              <a:rPr lang="en-US" b="1" i="0" dirty="0">
                <a:solidFill>
                  <a:srgbClr val="000000"/>
                </a:solidFill>
                <a:effectLst/>
                <a:latin typeface="Helvetica Neue"/>
              </a:rPr>
              <a:t>Remove columns that are completely null</a:t>
            </a:r>
          </a:p>
          <a:p>
            <a:pPr lvl="1"/>
            <a:r>
              <a:rPr lang="en-IN" dirty="0"/>
              <a:t> Dropped 54 columns that are completely null.</a:t>
            </a:r>
          </a:p>
          <a:p>
            <a:r>
              <a:rPr lang="en-US" b="1" dirty="0"/>
              <a:t>Remove columns having nulls </a:t>
            </a:r>
            <a:r>
              <a:rPr lang="en-US" b="1" dirty="0" err="1"/>
              <a:t>greated</a:t>
            </a:r>
            <a:r>
              <a:rPr lang="en-US" b="1" dirty="0"/>
              <a:t> than 30 % threshold</a:t>
            </a:r>
            <a:endParaRPr lang="en-IN" b="1" dirty="0"/>
          </a:p>
          <a:p>
            <a:pPr lvl="1"/>
            <a:r>
              <a:rPr lang="en-IN" dirty="0"/>
              <a:t>4 columns identified and dropped </a:t>
            </a:r>
            <a:r>
              <a:rPr lang="en-US" dirty="0"/>
              <a:t>'desc', '</a:t>
            </a:r>
            <a:r>
              <a:rPr lang="en-US" dirty="0" err="1"/>
              <a:t>mths_since_last_delinq</a:t>
            </a:r>
            <a:r>
              <a:rPr lang="en-US" dirty="0"/>
              <a:t>', '</a:t>
            </a:r>
            <a:r>
              <a:rPr lang="en-US" dirty="0" err="1"/>
              <a:t>mths_since_last_record</a:t>
            </a:r>
            <a:r>
              <a:rPr lang="en-US" dirty="0"/>
              <a:t>', '</a:t>
            </a:r>
            <a:r>
              <a:rPr lang="en-US" dirty="0" err="1"/>
              <a:t>next_pymnt_d</a:t>
            </a:r>
            <a:r>
              <a:rPr lang="en-US" dirty="0"/>
              <a:t>’</a:t>
            </a:r>
            <a:endParaRPr lang="en-IN" dirty="0"/>
          </a:p>
          <a:p>
            <a:r>
              <a:rPr lang="en-IN" b="1" dirty="0"/>
              <a:t>Remove columns that won’t help in this analysis</a:t>
            </a:r>
          </a:p>
          <a:p>
            <a:pPr lvl="1"/>
            <a:r>
              <a:rPr lang="en-IN" dirty="0"/>
              <a:t>Dropped columns "</a:t>
            </a:r>
            <a:r>
              <a:rPr lang="en-IN" dirty="0" err="1"/>
              <a:t>url</a:t>
            </a:r>
            <a:r>
              <a:rPr lang="en-IN" dirty="0"/>
              <a:t>","</a:t>
            </a:r>
            <a:r>
              <a:rPr lang="en-IN" dirty="0" err="1"/>
              <a:t>zip_code","id</a:t>
            </a:r>
            <a:r>
              <a:rPr lang="en-IN" dirty="0"/>
              <a:t>"</a:t>
            </a:r>
          </a:p>
          <a:p>
            <a:r>
              <a:rPr lang="en-IN" b="1" dirty="0"/>
              <a:t>Drop the columns that are highly co-related</a:t>
            </a:r>
          </a:p>
          <a:p>
            <a:pPr lvl="1"/>
            <a:r>
              <a:rPr lang="en-IN" dirty="0"/>
              <a:t>For this we have to draw co-relation matrix and drop the variables  like </a:t>
            </a:r>
            <a:r>
              <a:rPr lang="en-IN" dirty="0" err="1"/>
              <a:t>total_pymnt_inv</a:t>
            </a:r>
            <a:r>
              <a:rPr lang="en-IN" dirty="0"/>
              <a:t>, etc that are highly co-related.</a:t>
            </a:r>
          </a:p>
          <a:p>
            <a:r>
              <a:rPr lang="en-IN" b="1" dirty="0"/>
              <a:t>Standardized the values </a:t>
            </a:r>
            <a:r>
              <a:rPr lang="en-IN" dirty="0"/>
              <a:t>e.g. converted </a:t>
            </a:r>
            <a:r>
              <a:rPr lang="en-IN" dirty="0" err="1"/>
              <a:t>loan_status</a:t>
            </a:r>
            <a:r>
              <a:rPr lang="en-IN" dirty="0"/>
              <a:t> to numeric values for easier analysis and data is binned properly for </a:t>
            </a:r>
            <a:r>
              <a:rPr lang="en-IN" dirty="0" err="1"/>
              <a:t>loan_amnt</a:t>
            </a:r>
            <a:r>
              <a:rPr lang="en-IN" dirty="0"/>
              <a:t>, </a:t>
            </a:r>
            <a:r>
              <a:rPr lang="en-IN" dirty="0" err="1"/>
              <a:t>annual_inc</a:t>
            </a:r>
            <a:r>
              <a:rPr lang="en-IN" dirty="0"/>
              <a:t>, </a:t>
            </a:r>
            <a:r>
              <a:rPr lang="en-IN" dirty="0" err="1"/>
              <a:t>interst</a:t>
            </a:r>
            <a:r>
              <a:rPr lang="en-IN" dirty="0"/>
              <a:t> rate</a:t>
            </a:r>
          </a:p>
          <a:p>
            <a:r>
              <a:rPr lang="en-IN" dirty="0"/>
              <a:t>Some of the </a:t>
            </a:r>
            <a:r>
              <a:rPr lang="en-IN" b="1" dirty="0"/>
              <a:t>derived metrices </a:t>
            </a:r>
            <a:r>
              <a:rPr lang="en-IN" dirty="0"/>
              <a:t>like loan to income ratio was added.</a:t>
            </a:r>
          </a:p>
          <a:p>
            <a:pPr marL="0" indent="0">
              <a:buNone/>
            </a:pPr>
            <a:endParaRPr lang="en-IN" dirty="0"/>
          </a:p>
        </p:txBody>
      </p:sp>
    </p:spTree>
    <p:extLst>
      <p:ext uri="{BB962C8B-B14F-4D97-AF65-F5344CB8AC3E}">
        <p14:creationId xmlns:p14="http://schemas.microsoft.com/office/powerpoint/2010/main" val="663803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A4515-8559-4D1D-A0A7-3FFB382DB099}"/>
              </a:ext>
            </a:extLst>
          </p:cNvPr>
          <p:cNvSpPr>
            <a:spLocks noGrp="1"/>
          </p:cNvSpPr>
          <p:nvPr>
            <p:ph type="title"/>
          </p:nvPr>
        </p:nvSpPr>
        <p:spPr/>
        <p:txBody>
          <a:bodyPr/>
          <a:lstStyle/>
          <a:p>
            <a:r>
              <a:rPr lang="en-IN" dirty="0"/>
              <a:t>3. Data analysis</a:t>
            </a:r>
          </a:p>
        </p:txBody>
      </p:sp>
      <p:pic>
        <p:nvPicPr>
          <p:cNvPr id="5" name="Picture 4">
            <a:extLst>
              <a:ext uri="{FF2B5EF4-FFF2-40B4-BE49-F238E27FC236}">
                <a16:creationId xmlns:a16="http://schemas.microsoft.com/office/drawing/2014/main" id="{5EA9B980-2013-41D6-8FC8-ABA59DD9D5EB}"/>
              </a:ext>
            </a:extLst>
          </p:cNvPr>
          <p:cNvPicPr>
            <a:picLocks noChangeAspect="1"/>
          </p:cNvPicPr>
          <p:nvPr/>
        </p:nvPicPr>
        <p:blipFill>
          <a:blip r:embed="rId2"/>
          <a:stretch>
            <a:fillRect/>
          </a:stretch>
        </p:blipFill>
        <p:spPr>
          <a:xfrm>
            <a:off x="1231506" y="2552546"/>
            <a:ext cx="3891823" cy="2557336"/>
          </a:xfrm>
          <a:prstGeom prst="rect">
            <a:avLst/>
          </a:prstGeom>
        </p:spPr>
      </p:pic>
      <p:sp>
        <p:nvSpPr>
          <p:cNvPr id="6" name="TextBox 5">
            <a:extLst>
              <a:ext uri="{FF2B5EF4-FFF2-40B4-BE49-F238E27FC236}">
                <a16:creationId xmlns:a16="http://schemas.microsoft.com/office/drawing/2014/main" id="{72CA9130-3142-40E8-BD8C-675660F1CA60}"/>
              </a:ext>
            </a:extLst>
          </p:cNvPr>
          <p:cNvSpPr txBox="1"/>
          <p:nvPr/>
        </p:nvSpPr>
        <p:spPr>
          <a:xfrm>
            <a:off x="1231506" y="5298141"/>
            <a:ext cx="10058400" cy="646331"/>
          </a:xfrm>
          <a:prstGeom prst="rect">
            <a:avLst/>
          </a:prstGeom>
          <a:noFill/>
        </p:spPr>
        <p:txBody>
          <a:bodyPr wrap="square" rtlCol="0">
            <a:spAutoFit/>
          </a:bodyPr>
          <a:lstStyle/>
          <a:p>
            <a:r>
              <a:rPr lang="en-IN" b="1" dirty="0"/>
              <a:t>Observations</a:t>
            </a:r>
            <a:r>
              <a:rPr lang="en-IN" dirty="0"/>
              <a:t>: Loan has more number of defaults as term of loan increases.</a:t>
            </a:r>
          </a:p>
          <a:p>
            <a:r>
              <a:rPr lang="en-IN" dirty="0"/>
              <a:t>% of default increases significantly as the grade of the person decreases.</a:t>
            </a:r>
          </a:p>
        </p:txBody>
      </p:sp>
      <p:sp>
        <p:nvSpPr>
          <p:cNvPr id="11" name="Title 1">
            <a:extLst>
              <a:ext uri="{FF2B5EF4-FFF2-40B4-BE49-F238E27FC236}">
                <a16:creationId xmlns:a16="http://schemas.microsoft.com/office/drawing/2014/main" id="{8234A33F-63E6-418C-858B-21E1A62F23EF}"/>
              </a:ext>
            </a:extLst>
          </p:cNvPr>
          <p:cNvSpPr txBox="1">
            <a:spLocks/>
          </p:cNvSpPr>
          <p:nvPr/>
        </p:nvSpPr>
        <p:spPr>
          <a:xfrm>
            <a:off x="1337950" y="1893406"/>
            <a:ext cx="4056529"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sz="2000" b="1" dirty="0"/>
              <a:t>Impact of term on loan status</a:t>
            </a:r>
          </a:p>
        </p:txBody>
      </p:sp>
      <p:sp>
        <p:nvSpPr>
          <p:cNvPr id="12" name="Title 1">
            <a:extLst>
              <a:ext uri="{FF2B5EF4-FFF2-40B4-BE49-F238E27FC236}">
                <a16:creationId xmlns:a16="http://schemas.microsoft.com/office/drawing/2014/main" id="{67518CB9-32CE-4370-81C5-94287DD926DD}"/>
              </a:ext>
            </a:extLst>
          </p:cNvPr>
          <p:cNvSpPr txBox="1">
            <a:spLocks/>
          </p:cNvSpPr>
          <p:nvPr/>
        </p:nvSpPr>
        <p:spPr>
          <a:xfrm>
            <a:off x="6096000" y="1893406"/>
            <a:ext cx="4056529"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sz="2000" b="1" dirty="0"/>
              <a:t>Impact of grade on loan status</a:t>
            </a:r>
          </a:p>
        </p:txBody>
      </p:sp>
      <p:pic>
        <p:nvPicPr>
          <p:cNvPr id="14" name="Picture 13">
            <a:extLst>
              <a:ext uri="{FF2B5EF4-FFF2-40B4-BE49-F238E27FC236}">
                <a16:creationId xmlns:a16="http://schemas.microsoft.com/office/drawing/2014/main" id="{A5272473-0E8E-46C7-BE62-2AF3096B9AAD}"/>
              </a:ext>
            </a:extLst>
          </p:cNvPr>
          <p:cNvPicPr>
            <a:picLocks noChangeAspect="1"/>
          </p:cNvPicPr>
          <p:nvPr/>
        </p:nvPicPr>
        <p:blipFill>
          <a:blip r:embed="rId3"/>
          <a:stretch>
            <a:fillRect/>
          </a:stretch>
        </p:blipFill>
        <p:spPr>
          <a:xfrm>
            <a:off x="6065734" y="2552546"/>
            <a:ext cx="4086795" cy="2619741"/>
          </a:xfrm>
          <a:prstGeom prst="rect">
            <a:avLst/>
          </a:prstGeom>
        </p:spPr>
      </p:pic>
    </p:spTree>
    <p:extLst>
      <p:ext uri="{BB962C8B-B14F-4D97-AF65-F5344CB8AC3E}">
        <p14:creationId xmlns:p14="http://schemas.microsoft.com/office/powerpoint/2010/main" val="2389734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90B4E64-A70D-4895-8F99-1C31CCF7DE88}"/>
              </a:ext>
            </a:extLst>
          </p:cNvPr>
          <p:cNvSpPr txBox="1"/>
          <p:nvPr/>
        </p:nvSpPr>
        <p:spPr>
          <a:xfrm>
            <a:off x="466165" y="4894834"/>
            <a:ext cx="11259670" cy="1200329"/>
          </a:xfrm>
          <a:prstGeom prst="rect">
            <a:avLst/>
          </a:prstGeom>
          <a:noFill/>
        </p:spPr>
        <p:txBody>
          <a:bodyPr wrap="square" rtlCol="0">
            <a:spAutoFit/>
          </a:bodyPr>
          <a:lstStyle/>
          <a:p>
            <a:r>
              <a:rPr lang="en-IN" b="1" dirty="0"/>
              <a:t>Observations</a:t>
            </a:r>
            <a:r>
              <a:rPr lang="en-IN" dirty="0"/>
              <a:t>: Loan default ratio is significantly high in state of “NE” as compared to other states.</a:t>
            </a:r>
          </a:p>
          <a:p>
            <a:r>
              <a:rPr lang="en-IN" dirty="0"/>
              <a:t>In State of NE, loan default is way higher if taken for </a:t>
            </a:r>
            <a:r>
              <a:rPr lang="en-IN" dirty="0" err="1"/>
              <a:t>home_improvement</a:t>
            </a:r>
            <a:r>
              <a:rPr lang="en-IN" dirty="0"/>
              <a:t> and if annual income is &lt; 50000. Hence, we should be more vigilant in giving </a:t>
            </a:r>
            <a:r>
              <a:rPr lang="en-IN" dirty="0" err="1"/>
              <a:t>home_improvement</a:t>
            </a:r>
            <a:r>
              <a:rPr lang="en-IN" dirty="0"/>
              <a:t> loans in NE state where income &lt; 50000.</a:t>
            </a:r>
          </a:p>
        </p:txBody>
      </p:sp>
      <p:sp>
        <p:nvSpPr>
          <p:cNvPr id="10" name="Title 1">
            <a:extLst>
              <a:ext uri="{FF2B5EF4-FFF2-40B4-BE49-F238E27FC236}">
                <a16:creationId xmlns:a16="http://schemas.microsoft.com/office/drawing/2014/main" id="{F2452B34-8D37-4D79-9296-456A86E71ED9}"/>
              </a:ext>
            </a:extLst>
          </p:cNvPr>
          <p:cNvSpPr txBox="1">
            <a:spLocks/>
          </p:cNvSpPr>
          <p:nvPr/>
        </p:nvSpPr>
        <p:spPr>
          <a:xfrm>
            <a:off x="1107141" y="843874"/>
            <a:ext cx="4056529"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sz="2000" b="1" dirty="0"/>
              <a:t>Default % per state</a:t>
            </a:r>
          </a:p>
        </p:txBody>
      </p:sp>
      <p:sp>
        <p:nvSpPr>
          <p:cNvPr id="13" name="Title 1">
            <a:extLst>
              <a:ext uri="{FF2B5EF4-FFF2-40B4-BE49-F238E27FC236}">
                <a16:creationId xmlns:a16="http://schemas.microsoft.com/office/drawing/2014/main" id="{22831FB4-B787-461B-83DC-F530BE2E3584}"/>
              </a:ext>
            </a:extLst>
          </p:cNvPr>
          <p:cNvSpPr txBox="1">
            <a:spLocks/>
          </p:cNvSpPr>
          <p:nvPr/>
        </p:nvSpPr>
        <p:spPr>
          <a:xfrm>
            <a:off x="5204012" y="805392"/>
            <a:ext cx="6521823"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sz="2000" b="1" dirty="0"/>
              <a:t>Impact of purpose and annual income in NE state</a:t>
            </a:r>
          </a:p>
        </p:txBody>
      </p:sp>
      <p:pic>
        <p:nvPicPr>
          <p:cNvPr id="19" name="Picture 18">
            <a:extLst>
              <a:ext uri="{FF2B5EF4-FFF2-40B4-BE49-F238E27FC236}">
                <a16:creationId xmlns:a16="http://schemas.microsoft.com/office/drawing/2014/main" id="{947DF8D5-BE8F-49D0-9A1A-9E648CE8000F}"/>
              </a:ext>
            </a:extLst>
          </p:cNvPr>
          <p:cNvPicPr>
            <a:picLocks noChangeAspect="1"/>
          </p:cNvPicPr>
          <p:nvPr/>
        </p:nvPicPr>
        <p:blipFill>
          <a:blip r:embed="rId2"/>
          <a:stretch>
            <a:fillRect/>
          </a:stretch>
        </p:blipFill>
        <p:spPr>
          <a:xfrm>
            <a:off x="393938" y="1425386"/>
            <a:ext cx="4662158" cy="3281081"/>
          </a:xfrm>
          <a:prstGeom prst="rect">
            <a:avLst/>
          </a:prstGeom>
        </p:spPr>
      </p:pic>
      <p:pic>
        <p:nvPicPr>
          <p:cNvPr id="21" name="Picture 20">
            <a:extLst>
              <a:ext uri="{FF2B5EF4-FFF2-40B4-BE49-F238E27FC236}">
                <a16:creationId xmlns:a16="http://schemas.microsoft.com/office/drawing/2014/main" id="{316D29A8-4D76-4054-92B7-9EB2DACC5E2D}"/>
              </a:ext>
            </a:extLst>
          </p:cNvPr>
          <p:cNvPicPr>
            <a:picLocks noChangeAspect="1"/>
          </p:cNvPicPr>
          <p:nvPr/>
        </p:nvPicPr>
        <p:blipFill>
          <a:blip r:embed="rId3"/>
          <a:stretch>
            <a:fillRect/>
          </a:stretch>
        </p:blipFill>
        <p:spPr>
          <a:xfrm>
            <a:off x="5056096" y="1425385"/>
            <a:ext cx="3677163" cy="3281082"/>
          </a:xfrm>
          <a:prstGeom prst="rect">
            <a:avLst/>
          </a:prstGeom>
        </p:spPr>
      </p:pic>
      <p:pic>
        <p:nvPicPr>
          <p:cNvPr id="25" name="Picture 24">
            <a:extLst>
              <a:ext uri="{FF2B5EF4-FFF2-40B4-BE49-F238E27FC236}">
                <a16:creationId xmlns:a16="http://schemas.microsoft.com/office/drawing/2014/main" id="{06E57D40-FC60-41D4-AC26-010AB76F0BBB}"/>
              </a:ext>
            </a:extLst>
          </p:cNvPr>
          <p:cNvPicPr>
            <a:picLocks noChangeAspect="1"/>
          </p:cNvPicPr>
          <p:nvPr/>
        </p:nvPicPr>
        <p:blipFill>
          <a:blip r:embed="rId4"/>
          <a:stretch>
            <a:fillRect/>
          </a:stretch>
        </p:blipFill>
        <p:spPr>
          <a:xfrm>
            <a:off x="8571200" y="1419956"/>
            <a:ext cx="3235318" cy="3281081"/>
          </a:xfrm>
          <a:prstGeom prst="rect">
            <a:avLst/>
          </a:prstGeom>
        </p:spPr>
      </p:pic>
    </p:spTree>
    <p:extLst>
      <p:ext uri="{BB962C8B-B14F-4D97-AF65-F5344CB8AC3E}">
        <p14:creationId xmlns:p14="http://schemas.microsoft.com/office/powerpoint/2010/main" val="1104182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66CF26-1292-42F8-BFAC-0B9BFCA6736F}"/>
              </a:ext>
            </a:extLst>
          </p:cNvPr>
          <p:cNvPicPr>
            <a:picLocks noChangeAspect="1"/>
          </p:cNvPicPr>
          <p:nvPr/>
        </p:nvPicPr>
        <p:blipFill>
          <a:blip r:embed="rId2"/>
          <a:stretch>
            <a:fillRect/>
          </a:stretch>
        </p:blipFill>
        <p:spPr>
          <a:xfrm>
            <a:off x="874445" y="1522439"/>
            <a:ext cx="5221555" cy="3372290"/>
          </a:xfrm>
          <a:prstGeom prst="rect">
            <a:avLst/>
          </a:prstGeom>
        </p:spPr>
      </p:pic>
      <p:sp>
        <p:nvSpPr>
          <p:cNvPr id="8" name="TextBox 7">
            <a:extLst>
              <a:ext uri="{FF2B5EF4-FFF2-40B4-BE49-F238E27FC236}">
                <a16:creationId xmlns:a16="http://schemas.microsoft.com/office/drawing/2014/main" id="{4736F99B-29EB-455F-921C-B2325CAE8AF8}"/>
              </a:ext>
            </a:extLst>
          </p:cNvPr>
          <p:cNvSpPr txBox="1"/>
          <p:nvPr/>
        </p:nvSpPr>
        <p:spPr>
          <a:xfrm>
            <a:off x="874445" y="5032342"/>
            <a:ext cx="10676579" cy="1754326"/>
          </a:xfrm>
          <a:prstGeom prst="rect">
            <a:avLst/>
          </a:prstGeom>
          <a:noFill/>
        </p:spPr>
        <p:txBody>
          <a:bodyPr wrap="square" rtlCol="0">
            <a:spAutoFit/>
          </a:bodyPr>
          <a:lstStyle/>
          <a:p>
            <a:r>
              <a:rPr lang="en-IN" b="1" dirty="0"/>
              <a:t>Observations</a:t>
            </a:r>
            <a:r>
              <a:rPr lang="en-IN" dirty="0"/>
              <a:t>: </a:t>
            </a:r>
            <a:r>
              <a:rPr lang="en-US" i="0" dirty="0">
                <a:solidFill>
                  <a:srgbClr val="000000"/>
                </a:solidFill>
                <a:effectLst/>
                <a:latin typeface="Helvetica Neue"/>
              </a:rPr>
              <a:t>As interest rate increases loan default increases but if it is &gt; 15 then there is significant rise in loan default.</a:t>
            </a:r>
            <a:r>
              <a:rPr lang="en-US" b="1" i="0" dirty="0">
                <a:solidFill>
                  <a:srgbClr val="000000"/>
                </a:solidFill>
                <a:effectLst/>
                <a:latin typeface="Helvetica Neue"/>
              </a:rPr>
              <a:t> </a:t>
            </a:r>
          </a:p>
          <a:p>
            <a:r>
              <a:rPr lang="en-US" i="0" dirty="0">
                <a:solidFill>
                  <a:srgbClr val="000000"/>
                </a:solidFill>
                <a:effectLst/>
                <a:latin typeface="Helvetica Neue"/>
              </a:rPr>
              <a:t>As annual income increases loan default decreases</a:t>
            </a:r>
            <a:r>
              <a:rPr lang="en-US" b="1" i="0" dirty="0">
                <a:solidFill>
                  <a:srgbClr val="23527C"/>
                </a:solidFill>
                <a:effectLst/>
                <a:latin typeface="Helvetica Neue"/>
              </a:rPr>
              <a:t>.</a:t>
            </a:r>
            <a:endParaRPr lang="en-US" b="1" i="0" dirty="0">
              <a:solidFill>
                <a:srgbClr val="000000"/>
              </a:solidFill>
              <a:effectLst/>
              <a:latin typeface="Helvetica Neue"/>
            </a:endParaRPr>
          </a:p>
          <a:p>
            <a:endParaRPr lang="en-US" i="0" dirty="0">
              <a:solidFill>
                <a:srgbClr val="000000"/>
              </a:solidFill>
              <a:effectLst/>
              <a:latin typeface="Helvetica Neue"/>
            </a:endParaRPr>
          </a:p>
          <a:p>
            <a:endParaRPr lang="en-US" i="0" dirty="0">
              <a:solidFill>
                <a:srgbClr val="000000"/>
              </a:solidFill>
              <a:effectLst/>
              <a:latin typeface="Helvetica Neue"/>
            </a:endParaRPr>
          </a:p>
          <a:p>
            <a:endParaRPr lang="en-IN" dirty="0"/>
          </a:p>
        </p:txBody>
      </p:sp>
      <p:pic>
        <p:nvPicPr>
          <p:cNvPr id="10" name="Picture 9">
            <a:extLst>
              <a:ext uri="{FF2B5EF4-FFF2-40B4-BE49-F238E27FC236}">
                <a16:creationId xmlns:a16="http://schemas.microsoft.com/office/drawing/2014/main" id="{E9517F04-BFA5-49EF-A448-BB1814CBA7D5}"/>
              </a:ext>
            </a:extLst>
          </p:cNvPr>
          <p:cNvPicPr>
            <a:picLocks noChangeAspect="1"/>
          </p:cNvPicPr>
          <p:nvPr/>
        </p:nvPicPr>
        <p:blipFill>
          <a:blip r:embed="rId3"/>
          <a:stretch>
            <a:fillRect/>
          </a:stretch>
        </p:blipFill>
        <p:spPr>
          <a:xfrm>
            <a:off x="6587382" y="1531415"/>
            <a:ext cx="4963642" cy="3363314"/>
          </a:xfrm>
          <a:prstGeom prst="rect">
            <a:avLst/>
          </a:prstGeom>
        </p:spPr>
      </p:pic>
      <p:sp>
        <p:nvSpPr>
          <p:cNvPr id="14" name="Title 1">
            <a:extLst>
              <a:ext uri="{FF2B5EF4-FFF2-40B4-BE49-F238E27FC236}">
                <a16:creationId xmlns:a16="http://schemas.microsoft.com/office/drawing/2014/main" id="{0A4E5681-BF55-4380-9248-6412B3BA372E}"/>
              </a:ext>
            </a:extLst>
          </p:cNvPr>
          <p:cNvSpPr txBox="1">
            <a:spLocks/>
          </p:cNvSpPr>
          <p:nvPr/>
        </p:nvSpPr>
        <p:spPr>
          <a:xfrm>
            <a:off x="1305521" y="742510"/>
            <a:ext cx="4804311"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sz="2000" b="1" dirty="0"/>
              <a:t>Impact of interest rate on loan status</a:t>
            </a:r>
          </a:p>
        </p:txBody>
      </p:sp>
      <p:sp>
        <p:nvSpPr>
          <p:cNvPr id="16" name="Title 1">
            <a:extLst>
              <a:ext uri="{FF2B5EF4-FFF2-40B4-BE49-F238E27FC236}">
                <a16:creationId xmlns:a16="http://schemas.microsoft.com/office/drawing/2014/main" id="{8726AE7A-866B-48BA-912E-68BC3743ED35}"/>
              </a:ext>
            </a:extLst>
          </p:cNvPr>
          <p:cNvSpPr txBox="1">
            <a:spLocks/>
          </p:cNvSpPr>
          <p:nvPr/>
        </p:nvSpPr>
        <p:spPr>
          <a:xfrm>
            <a:off x="6517726" y="742510"/>
            <a:ext cx="522155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sz="2000" b="1" dirty="0"/>
              <a:t>Impact of annual income on loan status</a:t>
            </a:r>
          </a:p>
        </p:txBody>
      </p:sp>
    </p:spTree>
    <p:extLst>
      <p:ext uri="{BB962C8B-B14F-4D97-AF65-F5344CB8AC3E}">
        <p14:creationId xmlns:p14="http://schemas.microsoft.com/office/powerpoint/2010/main" val="456691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736F99B-29EB-455F-921C-B2325CAE8AF8}"/>
              </a:ext>
            </a:extLst>
          </p:cNvPr>
          <p:cNvSpPr txBox="1"/>
          <p:nvPr/>
        </p:nvSpPr>
        <p:spPr>
          <a:xfrm>
            <a:off x="874445" y="5032342"/>
            <a:ext cx="10676579" cy="1754326"/>
          </a:xfrm>
          <a:prstGeom prst="rect">
            <a:avLst/>
          </a:prstGeom>
          <a:noFill/>
        </p:spPr>
        <p:txBody>
          <a:bodyPr wrap="square" rtlCol="0">
            <a:spAutoFit/>
          </a:bodyPr>
          <a:lstStyle/>
          <a:p>
            <a:r>
              <a:rPr lang="en-IN" b="1" dirty="0"/>
              <a:t>Observations</a:t>
            </a:r>
            <a:r>
              <a:rPr lang="en-IN" dirty="0"/>
              <a:t>: </a:t>
            </a:r>
            <a:r>
              <a:rPr lang="en-US" i="0" dirty="0">
                <a:solidFill>
                  <a:srgbClr val="000000"/>
                </a:solidFill>
                <a:effectLst/>
                <a:latin typeface="Helvetica Neue"/>
              </a:rPr>
              <a:t>Default ratio is high if person has derogatory public record.</a:t>
            </a:r>
          </a:p>
          <a:p>
            <a:endParaRPr lang="en-US" b="1" i="0" dirty="0">
              <a:solidFill>
                <a:srgbClr val="000000"/>
              </a:solidFill>
              <a:effectLst/>
              <a:latin typeface="Helvetica Neue"/>
            </a:endParaRPr>
          </a:p>
          <a:p>
            <a:pPr algn="l"/>
            <a:r>
              <a:rPr lang="en-US" i="0" dirty="0">
                <a:solidFill>
                  <a:srgbClr val="000000"/>
                </a:solidFill>
                <a:effectLst/>
                <a:latin typeface="Helvetica Neue"/>
              </a:rPr>
              <a:t>Borrower with bankruptcies record have high percentage of charged off.</a:t>
            </a:r>
          </a:p>
          <a:p>
            <a:endParaRPr lang="en-US" i="0" dirty="0">
              <a:solidFill>
                <a:srgbClr val="000000"/>
              </a:solidFill>
              <a:effectLst/>
              <a:latin typeface="Helvetica Neue"/>
            </a:endParaRPr>
          </a:p>
          <a:p>
            <a:endParaRPr lang="en-US" i="0" dirty="0">
              <a:solidFill>
                <a:srgbClr val="000000"/>
              </a:solidFill>
              <a:effectLst/>
              <a:latin typeface="Helvetica Neue"/>
            </a:endParaRPr>
          </a:p>
          <a:p>
            <a:endParaRPr lang="en-IN" dirty="0"/>
          </a:p>
        </p:txBody>
      </p:sp>
      <p:sp>
        <p:nvSpPr>
          <p:cNvPr id="14" name="Title 1">
            <a:extLst>
              <a:ext uri="{FF2B5EF4-FFF2-40B4-BE49-F238E27FC236}">
                <a16:creationId xmlns:a16="http://schemas.microsoft.com/office/drawing/2014/main" id="{0A4E5681-BF55-4380-9248-6412B3BA372E}"/>
              </a:ext>
            </a:extLst>
          </p:cNvPr>
          <p:cNvSpPr txBox="1">
            <a:spLocks/>
          </p:cNvSpPr>
          <p:nvPr/>
        </p:nvSpPr>
        <p:spPr>
          <a:xfrm>
            <a:off x="1305521" y="742510"/>
            <a:ext cx="4804311"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sz="2000" b="1" dirty="0"/>
              <a:t>Impact of public record on default %</a:t>
            </a:r>
          </a:p>
        </p:txBody>
      </p:sp>
      <p:sp>
        <p:nvSpPr>
          <p:cNvPr id="16" name="Title 1">
            <a:extLst>
              <a:ext uri="{FF2B5EF4-FFF2-40B4-BE49-F238E27FC236}">
                <a16:creationId xmlns:a16="http://schemas.microsoft.com/office/drawing/2014/main" id="{8726AE7A-866B-48BA-912E-68BC3743ED35}"/>
              </a:ext>
            </a:extLst>
          </p:cNvPr>
          <p:cNvSpPr txBox="1">
            <a:spLocks/>
          </p:cNvSpPr>
          <p:nvPr/>
        </p:nvSpPr>
        <p:spPr>
          <a:xfrm>
            <a:off x="6517726" y="742510"/>
            <a:ext cx="522155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sz="2000" b="1" dirty="0"/>
              <a:t>Impact of bankruptcies on default %</a:t>
            </a:r>
          </a:p>
        </p:txBody>
      </p:sp>
      <p:pic>
        <p:nvPicPr>
          <p:cNvPr id="3" name="Picture 2">
            <a:extLst>
              <a:ext uri="{FF2B5EF4-FFF2-40B4-BE49-F238E27FC236}">
                <a16:creationId xmlns:a16="http://schemas.microsoft.com/office/drawing/2014/main" id="{9374D182-409A-413C-A9CE-CDF72294DB0B}"/>
              </a:ext>
            </a:extLst>
          </p:cNvPr>
          <p:cNvPicPr>
            <a:picLocks noChangeAspect="1"/>
          </p:cNvPicPr>
          <p:nvPr/>
        </p:nvPicPr>
        <p:blipFill>
          <a:blip r:embed="rId2"/>
          <a:stretch>
            <a:fillRect/>
          </a:stretch>
        </p:blipFill>
        <p:spPr>
          <a:xfrm>
            <a:off x="1477311" y="1592817"/>
            <a:ext cx="4127308" cy="3301912"/>
          </a:xfrm>
          <a:prstGeom prst="rect">
            <a:avLst/>
          </a:prstGeom>
        </p:spPr>
      </p:pic>
      <p:pic>
        <p:nvPicPr>
          <p:cNvPr id="6" name="Picture 5">
            <a:extLst>
              <a:ext uri="{FF2B5EF4-FFF2-40B4-BE49-F238E27FC236}">
                <a16:creationId xmlns:a16="http://schemas.microsoft.com/office/drawing/2014/main" id="{103ACCF3-FDC5-43A9-AD0E-6E5A09AC1F5B}"/>
              </a:ext>
            </a:extLst>
          </p:cNvPr>
          <p:cNvPicPr>
            <a:picLocks noChangeAspect="1"/>
          </p:cNvPicPr>
          <p:nvPr/>
        </p:nvPicPr>
        <p:blipFill>
          <a:blip r:embed="rId3"/>
          <a:stretch>
            <a:fillRect/>
          </a:stretch>
        </p:blipFill>
        <p:spPr>
          <a:xfrm>
            <a:off x="6587383" y="1592817"/>
            <a:ext cx="4127306" cy="3301912"/>
          </a:xfrm>
          <a:prstGeom prst="rect">
            <a:avLst/>
          </a:prstGeom>
        </p:spPr>
      </p:pic>
    </p:spTree>
    <p:extLst>
      <p:ext uri="{BB962C8B-B14F-4D97-AF65-F5344CB8AC3E}">
        <p14:creationId xmlns:p14="http://schemas.microsoft.com/office/powerpoint/2010/main" val="1715677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{2577D45D-5CED-45E9-9251-5E14A3A0B22C}tf78438558_win32</Template>
  <TotalTime>7583</TotalTime>
  <Words>930</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charter</vt:lpstr>
      <vt:lpstr>freight-text-pro</vt:lpstr>
      <vt:lpstr>Garamond</vt:lpstr>
      <vt:lpstr>Helvetica Neue</vt:lpstr>
      <vt:lpstr>SavonVTI</vt:lpstr>
      <vt:lpstr>EDA Case StuDy</vt:lpstr>
      <vt:lpstr>Business Requirements</vt:lpstr>
      <vt:lpstr>1. Data Understanding</vt:lpstr>
      <vt:lpstr>Loan Status Comparison</vt:lpstr>
      <vt:lpstr>2. Data Cleaning and manipulation</vt:lpstr>
      <vt:lpstr>3. Data analysis</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Stufy</dc:title>
  <dc:creator>Deepak Goyal</dc:creator>
  <cp:lastModifiedBy>Deepak Goyal</cp:lastModifiedBy>
  <cp:revision>12</cp:revision>
  <dcterms:created xsi:type="dcterms:W3CDTF">2022-02-28T08:38:22Z</dcterms:created>
  <dcterms:modified xsi:type="dcterms:W3CDTF">2022-03-05T15:02:17Z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