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60" r:id="rId4"/>
    <p:sldId id="262" r:id="rId5"/>
    <p:sldId id="263" r:id="rId6"/>
    <p:sldId id="264" r:id="rId7"/>
    <p:sldId id="265" r:id="rId8"/>
    <p:sldId id="266" r:id="rId9"/>
    <p:sldId id="267" r:id="rId10"/>
    <p:sldId id="259" r:id="rId11"/>
  </p:sldIdLst>
  <p:sldSz cx="12192000" cy="6858000"/>
  <p:notesSz cx="6858000" cy="9144000"/>
  <p:embeddedFontLst>
    <p:embeddedFont>
      <p:font typeface="Lato Black" panose="020F0502020204030203" pitchFamily="34" charset="0"/>
      <p:bold r:id="rId14"/>
      <p:boldItalic r:id="rId15"/>
    </p:embeddedFon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61B25A-F357-C5E1-1A11-7AE4AFF421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6A22EB-E46A-74CA-C0AB-3D727F1801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0E6094-8048-4C04-8ECE-402C575218DA}" type="datetimeFigureOut">
              <a:rPr lang="en-US" smtClean="0"/>
              <a:t>2/23/2024</a:t>
            </a:fld>
            <a:endParaRPr lang="en-US"/>
          </a:p>
        </p:txBody>
      </p:sp>
      <p:sp>
        <p:nvSpPr>
          <p:cNvPr id="4" name="Footer Placeholder 3">
            <a:extLst>
              <a:ext uri="{FF2B5EF4-FFF2-40B4-BE49-F238E27FC236}">
                <a16:creationId xmlns:a16="http://schemas.microsoft.com/office/drawing/2014/main" id="{5FB4DC3F-B9BF-3BF1-D11C-09F69A14A7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EF4C25-5673-113B-A493-050551CA0E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66AAEA-3539-46DC-840A-37FD7EB150CF}" type="slidenum">
              <a:rPr lang="en-US" smtClean="0"/>
              <a:t>‹#›</a:t>
            </a:fld>
            <a:endParaRPr lang="en-US"/>
          </a:p>
        </p:txBody>
      </p:sp>
    </p:spTree>
    <p:extLst>
      <p:ext uri="{BB962C8B-B14F-4D97-AF65-F5344CB8AC3E}">
        <p14:creationId xmlns:p14="http://schemas.microsoft.com/office/powerpoint/2010/main" val="21171866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181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deepak-kumar-g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eepakgs13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dirty="0">
                <a:solidFill>
                  <a:schemeClr val="dk1"/>
                </a:solidFill>
                <a:latin typeface="Calibri"/>
                <a:ea typeface="Calibri"/>
                <a:cs typeface="Calibri"/>
                <a:sym typeface="Calibri"/>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Exploratory Data Analysis (EDA) on Aspiring Mind Employment Outcome 2015 (AMEO) Dataset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ECBC6223-2841-AA57-3CD6-D5DF607304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3" name="Footer Placeholder 2">
            <a:extLst>
              <a:ext uri="{FF2B5EF4-FFF2-40B4-BE49-F238E27FC236}">
                <a16:creationId xmlns:a16="http://schemas.microsoft.com/office/drawing/2014/main" id="{B5652E0A-64C1-BB08-158D-F357058129A0}"/>
              </a:ext>
            </a:extLst>
          </p:cNvPr>
          <p:cNvSpPr>
            <a:spLocks noGrp="1"/>
          </p:cNvSpPr>
          <p:nvPr>
            <p:ph type="ft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1"/>
            <a:ext cx="9635220" cy="150806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dirty="0"/>
              <a:t>• My name is </a:t>
            </a:r>
            <a:r>
              <a:rPr lang="en-US" sz="2400" dirty="0" err="1"/>
              <a:t>Deepakkumar</a:t>
            </a:r>
            <a:r>
              <a:rPr lang="en-US" sz="2400" dirty="0"/>
              <a:t> G S I am </a:t>
            </a:r>
            <a:r>
              <a:rPr lang="en-US" sz="2400"/>
              <a:t>a 3</a:t>
            </a:r>
            <a:r>
              <a:rPr lang="en-US" sz="2400" baseline="30000"/>
              <a:t>rd</a:t>
            </a:r>
            <a:r>
              <a:rPr lang="en-US" sz="2400"/>
              <a:t> year </a:t>
            </a:r>
            <a:r>
              <a:rPr lang="en-US" sz="2400" dirty="0"/>
              <a:t>B.TECH Student </a:t>
            </a:r>
          </a:p>
          <a:p>
            <a:pPr marR="0" lvl="0" algn="l" rtl="0">
              <a:spcBef>
                <a:spcPts val="0"/>
              </a:spcBef>
              <a:spcAft>
                <a:spcPts val="0"/>
              </a:spcAft>
              <a:buClr>
                <a:schemeClr val="dk1"/>
              </a:buClr>
              <a:buSzPts val="1800"/>
            </a:pPr>
            <a:r>
              <a:rPr lang="en-US" sz="2400" dirty="0"/>
              <a:t>• I want to pursue my carrier in data science </a:t>
            </a:r>
          </a:p>
          <a:p>
            <a:pPr lvl="0">
              <a:buClr>
                <a:schemeClr val="dk1"/>
              </a:buClr>
              <a:buSzPts val="1800"/>
            </a:pPr>
            <a:r>
              <a:rPr lang="en-US" sz="2400" dirty="0">
                <a:latin typeface="Calibri" panose="020F0502020204030204" pitchFamily="34" charset="0"/>
                <a:ea typeface="Calibri" panose="020F0502020204030204" pitchFamily="34" charset="0"/>
                <a:cs typeface="Calibri" panose="020F0502020204030204" pitchFamily="34" charset="0"/>
              </a:rPr>
              <a:t>• LinkedIn- </a:t>
            </a:r>
            <a:r>
              <a:rPr lang="en-US" sz="2000" b="0" i="0" dirty="0">
                <a:effectLst/>
                <a:latin typeface="Calibri" panose="020F0502020204030204" pitchFamily="34" charset="0"/>
                <a:ea typeface="Calibri" panose="020F0502020204030204" pitchFamily="34" charset="0"/>
                <a:cs typeface="Calibri" panose="020F0502020204030204" pitchFamily="34" charset="0"/>
                <a:hlinkClick r:id="rId3"/>
              </a:rPr>
              <a:t>www.linkedin.com/in/deepak-kumar-gs</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lvl="0">
              <a:buClr>
                <a:schemeClr val="dk1"/>
              </a:buClr>
              <a:buSzPts val="1800"/>
            </a:pPr>
            <a:r>
              <a:rPr lang="en-US" sz="2000" dirty="0"/>
              <a:t>• GitHub- </a:t>
            </a:r>
            <a:r>
              <a:rPr lang="en-US" sz="2000" dirty="0">
                <a:latin typeface="Calibri" panose="020F0502020204030204" pitchFamily="34" charset="0"/>
                <a:ea typeface="Calibri" panose="020F0502020204030204" pitchFamily="34" charset="0"/>
                <a:cs typeface="Calibri" panose="020F0502020204030204" pitchFamily="34" charset="0"/>
                <a:hlinkClick r:id="rId4"/>
              </a:rPr>
              <a:t>https://github.com/deepakgs135</a:t>
            </a: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37BFFBA8-5996-70A7-9226-B17D912C15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3" name="Footer Placeholder 2">
            <a:extLst>
              <a:ext uri="{FF2B5EF4-FFF2-40B4-BE49-F238E27FC236}">
                <a16:creationId xmlns:a16="http://schemas.microsoft.com/office/drawing/2014/main" id="{DD9765B3-CAE0-AE00-569D-D670751703CB}"/>
              </a:ext>
            </a:extLst>
          </p:cNvPr>
          <p:cNvSpPr>
            <a:spLocks noGrp="1"/>
          </p:cNvSpPr>
          <p:nvPr>
            <p:ph type="ft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AE0B9-F791-78D1-CB72-25BB3155BBA2}"/>
              </a:ext>
            </a:extLst>
          </p:cNvPr>
          <p:cNvSpPr txBox="1"/>
          <p:nvPr/>
        </p:nvSpPr>
        <p:spPr>
          <a:xfrm>
            <a:off x="324464" y="108155"/>
            <a:ext cx="5673214" cy="6519413"/>
          </a:xfrm>
          <a:prstGeom prst="rect">
            <a:avLst/>
          </a:prstGeom>
          <a:noFill/>
        </p:spPr>
        <p:txBody>
          <a:bodyPr wrap="square" rtlCol="0">
            <a:spAutoFit/>
          </a:bodyPr>
          <a:lstStyle/>
          <a:p>
            <a:pPr algn="just">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Introduction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Aspiring Mind Employment Outcome 2015 (AMEO) dataset provides insights into the employment outcomes of engineering graduates. It includes various dependent and independent variables related to salary, job titles, job locations, standardized scores in cognitive, technical, and personality skills, as well as demographic features. The dataset comprises approximately 40 independent variables and 4000 data points, focusing solely on students with engineering disciplines.</a:t>
            </a:r>
          </a:p>
          <a:p>
            <a:pPr indent="457200" algn="just">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kern="100" dirty="0">
                <a:latin typeface="Calibri" panose="020F0502020204030204" pitchFamily="34" charset="0"/>
                <a:ea typeface="Calibri" panose="020F0502020204030204" pitchFamily="34" charset="0"/>
                <a:cs typeface="Times New Roman" panose="02020603050405020304" pitchFamily="18" charset="0"/>
              </a:rPr>
              <a:t>2</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Objective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objective of this exploratory data analysis (EDA) is to gain insights into the AMEO dataset and understand the relationships between various independent variables and the dependent variable (Salary). Through visualization and statistical analysis, we aim to uncover patterns, trends, and potential factors influencing salary outcomes for engineering graduates.</a:t>
            </a:r>
          </a:p>
          <a:p>
            <a:pPr indent="457200" algn="just">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EA2FB66-9C70-A2AA-94FC-19138949B03E}"/>
              </a:ext>
            </a:extLst>
          </p:cNvPr>
          <p:cNvSpPr txBox="1"/>
          <p:nvPr/>
        </p:nvSpPr>
        <p:spPr>
          <a:xfrm>
            <a:off x="6194321" y="108155"/>
            <a:ext cx="5840363" cy="3693319"/>
          </a:xfrm>
          <a:prstGeom prst="rect">
            <a:avLst/>
          </a:prstGeom>
          <a:noFill/>
        </p:spPr>
        <p:txBody>
          <a:bodyPr wrap="square" rtlCol="0">
            <a:sp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comparing all these data we can infer that there are 3998 rows and 39 column  present in the dataset. There is no null values in the dataset. And the datatype of the each column is clearly labelled. </a:t>
            </a:r>
          </a:p>
          <a:p>
            <a:pPr algn="just"/>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000" b="1" kern="100" dirty="0">
                <a:latin typeface="Calibri" panose="020F0502020204030204" pitchFamily="34" charset="0"/>
                <a:ea typeface="Calibri" panose="020F0502020204030204" pitchFamily="34" charset="0"/>
                <a:cs typeface="Times New Roman" panose="02020603050405020304" pitchFamily="18" charset="0"/>
              </a:rPr>
              <a:t>1.Univaiate analysis</a:t>
            </a:r>
          </a:p>
          <a:p>
            <a:pPr algn="just"/>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kern="100" dirty="0">
                <a:latin typeface="Calibri" panose="020F0502020204030204" pitchFamily="34" charset="0"/>
                <a:ea typeface="Calibri" panose="020F0502020204030204" pitchFamily="34" charset="0"/>
                <a:cs typeface="Times New Roman" panose="02020603050405020304" pitchFamily="18" charset="0"/>
              </a:rPr>
              <a:t>Salary:</a:t>
            </a:r>
          </a:p>
          <a:p>
            <a:pPr algn="just"/>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p>
        </p:txBody>
      </p:sp>
      <p:pic>
        <p:nvPicPr>
          <p:cNvPr id="6" name="Picture 5">
            <a:extLst>
              <a:ext uri="{FF2B5EF4-FFF2-40B4-BE49-F238E27FC236}">
                <a16:creationId xmlns:a16="http://schemas.microsoft.com/office/drawing/2014/main" id="{6D20585D-991D-92FA-0B97-A3DC8761C057}"/>
              </a:ext>
            </a:extLst>
          </p:cNvPr>
          <p:cNvPicPr>
            <a:picLocks noChangeAspect="1"/>
          </p:cNvPicPr>
          <p:nvPr/>
        </p:nvPicPr>
        <p:blipFill>
          <a:blip r:embed="rId2"/>
          <a:stretch>
            <a:fillRect/>
          </a:stretch>
        </p:blipFill>
        <p:spPr>
          <a:xfrm>
            <a:off x="6194322" y="2542749"/>
            <a:ext cx="5938683" cy="2029251"/>
          </a:xfrm>
          <a:prstGeom prst="rect">
            <a:avLst/>
          </a:prstGeom>
        </p:spPr>
      </p:pic>
      <p:sp>
        <p:nvSpPr>
          <p:cNvPr id="7" name="TextBox 6">
            <a:extLst>
              <a:ext uri="{FF2B5EF4-FFF2-40B4-BE49-F238E27FC236}">
                <a16:creationId xmlns:a16="http://schemas.microsoft.com/office/drawing/2014/main" id="{5C4E3791-5DA4-6CFE-55A4-141101D827D0}"/>
              </a:ext>
            </a:extLst>
          </p:cNvPr>
          <p:cNvSpPr txBox="1"/>
          <p:nvPr/>
        </p:nvSpPr>
        <p:spPr>
          <a:xfrm>
            <a:off x="6194323" y="4572000"/>
            <a:ext cx="5840362" cy="1994777"/>
          </a:xfrm>
          <a:prstGeom prst="rect">
            <a:avLst/>
          </a:prstGeom>
          <a:noFill/>
        </p:spPr>
        <p:txBody>
          <a:bodyPr wrap="square" rtlCol="0">
            <a:spAutoFit/>
          </a:bodyPr>
          <a:lstStyle/>
          <a:p>
            <a:pPr algn="just">
              <a:lnSpc>
                <a:spcPct val="107000"/>
              </a:lnSpc>
              <a:spcAft>
                <a:spcPts val="800"/>
              </a:spcAft>
            </a:pPr>
            <a:r>
              <a:rPr lang="en-US" sz="1800" kern="10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graph is skewed to the left. There are more people who earn lower salaries than there are people who earn higher salaries. There is a wide range of salaries, with some people making much more than others.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
        <p:nvSpPr>
          <p:cNvPr id="3" name="Slide Number Placeholder 2">
            <a:extLst>
              <a:ext uri="{FF2B5EF4-FFF2-40B4-BE49-F238E27FC236}">
                <a16:creationId xmlns:a16="http://schemas.microsoft.com/office/drawing/2014/main" id="{09D43295-6270-0515-6A30-64F6901A3B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5" name="Footer Placeholder 4">
            <a:extLst>
              <a:ext uri="{FF2B5EF4-FFF2-40B4-BE49-F238E27FC236}">
                <a16:creationId xmlns:a16="http://schemas.microsoft.com/office/drawing/2014/main" id="{C8499EDE-7F35-DD45-59E0-5104B1927B7A}"/>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105130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4025E-B26B-4C9A-F2CA-E64F49EFEC2F}"/>
              </a:ext>
            </a:extLst>
          </p:cNvPr>
          <p:cNvSpPr txBox="1"/>
          <p:nvPr/>
        </p:nvSpPr>
        <p:spPr>
          <a:xfrm>
            <a:off x="157316" y="127819"/>
            <a:ext cx="11631561" cy="774507"/>
          </a:xfrm>
          <a:prstGeom prst="rect">
            <a:avLst/>
          </a:prstGeom>
          <a:noFill/>
        </p:spPr>
        <p:txBody>
          <a:bodyPr wrap="square" rtlCol="0">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10</a:t>
            </a:r>
            <a:r>
              <a:rPr lang="en-US" sz="1800" b="1"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percentage</a:t>
            </a:r>
          </a:p>
          <a:p>
            <a:pPr>
              <a:lnSpc>
                <a:spcPct val="107000"/>
              </a:lnSpc>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D17DBAD-2787-E95B-A60E-9B4373132EB1}"/>
              </a:ext>
            </a:extLst>
          </p:cNvPr>
          <p:cNvPicPr>
            <a:picLocks noChangeAspect="1"/>
          </p:cNvPicPr>
          <p:nvPr/>
        </p:nvPicPr>
        <p:blipFill>
          <a:blip r:embed="rId3"/>
          <a:stretch>
            <a:fillRect/>
          </a:stretch>
        </p:blipFill>
        <p:spPr>
          <a:xfrm>
            <a:off x="303817" y="515072"/>
            <a:ext cx="5418557" cy="2191214"/>
          </a:xfrm>
          <a:prstGeom prst="rect">
            <a:avLst/>
          </a:prstGeom>
        </p:spPr>
      </p:pic>
      <p:sp>
        <p:nvSpPr>
          <p:cNvPr id="6" name="TextBox 5">
            <a:extLst>
              <a:ext uri="{FF2B5EF4-FFF2-40B4-BE49-F238E27FC236}">
                <a16:creationId xmlns:a16="http://schemas.microsoft.com/office/drawing/2014/main" id="{B4BC5835-2850-A6B9-FE44-3DB3AAAA163A}"/>
              </a:ext>
            </a:extLst>
          </p:cNvPr>
          <p:cNvSpPr txBox="1"/>
          <p:nvPr/>
        </p:nvSpPr>
        <p:spPr>
          <a:xfrm>
            <a:off x="157316" y="2759863"/>
            <a:ext cx="5643716" cy="4247317"/>
          </a:xfrm>
          <a:prstGeom prst="rect">
            <a:avLst/>
          </a:prstGeom>
          <a:noFill/>
        </p:spPr>
        <p:txBody>
          <a:bodyPr wrap="square" rtlCol="0">
            <a:spAutoFit/>
          </a:bodyPr>
          <a:lstStyle/>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data in the "10percentage" column appears to be right-skewed, meaning that there are more values towards the lower end of the distribution. The median, which is the value that separates the lower 50% of the data from  the upper 50%, is around 65. The mean, which is the average of all the values in the data set, is likely to be even higher than this.</a:t>
            </a:r>
          </a:p>
          <a:p>
            <a:pPr algn="just"/>
            <a:endParaRPr lang="en-US" sz="18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12</a:t>
            </a:r>
            <a:r>
              <a:rPr lang="en-US" sz="1800" b="1" i="0" baseline="3000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a:t>
            </a:r>
            <a:r>
              <a:rPr lang="en-US" sz="1800" b="1"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percentage</a:t>
            </a:r>
          </a:p>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distribution of the data is skewed to the right, meaning that there are more values at the lower end of the scale. The median value (the 50th percentile) is around 70%.There are a few outliers, which are values that are much higher than the rest of the data.</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52F26B3-D09B-A14B-56E9-101C35CAF6F2}"/>
              </a:ext>
            </a:extLst>
          </p:cNvPr>
          <p:cNvPicPr>
            <a:picLocks noChangeAspect="1"/>
          </p:cNvPicPr>
          <p:nvPr/>
        </p:nvPicPr>
        <p:blipFill>
          <a:blip r:embed="rId4"/>
          <a:stretch>
            <a:fillRect/>
          </a:stretch>
        </p:blipFill>
        <p:spPr>
          <a:xfrm>
            <a:off x="6096000" y="127819"/>
            <a:ext cx="5815781" cy="1926086"/>
          </a:xfrm>
          <a:prstGeom prst="rect">
            <a:avLst/>
          </a:prstGeom>
        </p:spPr>
      </p:pic>
      <p:sp>
        <p:nvSpPr>
          <p:cNvPr id="11" name="TextBox 10">
            <a:extLst>
              <a:ext uri="{FF2B5EF4-FFF2-40B4-BE49-F238E27FC236}">
                <a16:creationId xmlns:a16="http://schemas.microsoft.com/office/drawing/2014/main" id="{02D83B31-A15F-C5C5-8BF0-8DF5E2C0973B}"/>
              </a:ext>
            </a:extLst>
          </p:cNvPr>
          <p:cNvSpPr txBox="1"/>
          <p:nvPr/>
        </p:nvSpPr>
        <p:spPr>
          <a:xfrm>
            <a:off x="6282853" y="2029004"/>
            <a:ext cx="5938684" cy="1200329"/>
          </a:xfrm>
          <a:prstGeom prst="rect">
            <a:avLst/>
          </a:prstGeom>
          <a:noFill/>
        </p:spPr>
        <p:txBody>
          <a:bodyPr wrap="square" rtlCol="0">
            <a:spAutoFit/>
          </a:bodyPr>
          <a:lstStyle/>
          <a:p>
            <a:endParaRPr lang="en-US"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College-</a:t>
            </a:r>
            <a:r>
              <a:rPr lang="en-US" sz="1800" b="1" dirty="0" err="1">
                <a:latin typeface="Calibri" panose="020F0502020204030204" pitchFamily="34" charset="0"/>
                <a:ea typeface="Calibri" panose="020F0502020204030204" pitchFamily="34" charset="0"/>
                <a:cs typeface="Calibri" panose="020F0502020204030204" pitchFamily="34" charset="0"/>
              </a:rPr>
              <a:t>gpa</a:t>
            </a:r>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62B1AA09-D27F-21FA-71B6-327ADF735C3C}"/>
              </a:ext>
            </a:extLst>
          </p:cNvPr>
          <p:cNvPicPr>
            <a:picLocks noChangeAspect="1"/>
          </p:cNvPicPr>
          <p:nvPr/>
        </p:nvPicPr>
        <p:blipFill>
          <a:blip r:embed="rId5"/>
          <a:stretch>
            <a:fillRect/>
          </a:stretch>
        </p:blipFill>
        <p:spPr>
          <a:xfrm>
            <a:off x="6282853" y="2684603"/>
            <a:ext cx="5722294" cy="1926086"/>
          </a:xfrm>
          <a:prstGeom prst="rect">
            <a:avLst/>
          </a:prstGeom>
        </p:spPr>
      </p:pic>
      <p:sp>
        <p:nvSpPr>
          <p:cNvPr id="14" name="TextBox 13">
            <a:extLst>
              <a:ext uri="{FF2B5EF4-FFF2-40B4-BE49-F238E27FC236}">
                <a16:creationId xmlns:a16="http://schemas.microsoft.com/office/drawing/2014/main" id="{E6271E9F-B51D-35B5-14A5-3BB99B4F5CEF}"/>
              </a:ext>
            </a:extLst>
          </p:cNvPr>
          <p:cNvSpPr txBox="1"/>
          <p:nvPr/>
        </p:nvSpPr>
        <p:spPr>
          <a:xfrm>
            <a:off x="6096000" y="4719484"/>
            <a:ext cx="6096000" cy="2031325"/>
          </a:xfrm>
          <a:prstGeom prst="rect">
            <a:avLst/>
          </a:prstGeom>
          <a:noFill/>
        </p:spPr>
        <p:txBody>
          <a:bodyPr wrap="square" rtlCol="0">
            <a:spAutoFit/>
          </a:bodyPr>
          <a:lstStyle/>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 The distribution of college GPA is skewed to the right. This means that there are more students with lower GPAs than students with higher GPAs. The median GPA, represented by the line in the middle of the boxplot, is approximately 3.0. This means that half of the students have a GPA above 3.0 and half have a GPA below 3.0.</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65932EA-70F3-BEDC-7F47-CA7F8B1731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
        <p:nvSpPr>
          <p:cNvPr id="5" name="Footer Placeholder 4">
            <a:extLst>
              <a:ext uri="{FF2B5EF4-FFF2-40B4-BE49-F238E27FC236}">
                <a16:creationId xmlns:a16="http://schemas.microsoft.com/office/drawing/2014/main" id="{D51713AA-3D68-DEFF-0E57-8995E7451778}"/>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553914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D18E54-BA2C-368F-7C35-CC98AABD5265}"/>
              </a:ext>
            </a:extLst>
          </p:cNvPr>
          <p:cNvSpPr txBox="1"/>
          <p:nvPr/>
        </p:nvSpPr>
        <p:spPr>
          <a:xfrm>
            <a:off x="78658" y="157316"/>
            <a:ext cx="5643716" cy="2616101"/>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2. Bivariate analysis</a:t>
            </a:r>
          </a:p>
          <a:p>
            <a:endParaRPr lang="en-US"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Age &amp; Salary</a:t>
            </a:r>
          </a:p>
          <a:p>
            <a:endParaRPr lang="en-US" sz="1800" b="1" dirty="0"/>
          </a:p>
          <a:p>
            <a:endParaRPr lang="en-US" sz="1800" b="1" dirty="0"/>
          </a:p>
          <a:p>
            <a:r>
              <a:rPr lang="en-US" sz="1800" b="1" dirty="0"/>
              <a:t> </a:t>
            </a:r>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C9FAE87-946F-4615-25BF-6CDCF7437F7A}"/>
              </a:ext>
            </a:extLst>
          </p:cNvPr>
          <p:cNvPicPr>
            <a:picLocks noChangeAspect="1"/>
          </p:cNvPicPr>
          <p:nvPr/>
        </p:nvPicPr>
        <p:blipFill>
          <a:blip r:embed="rId2"/>
          <a:stretch>
            <a:fillRect/>
          </a:stretch>
        </p:blipFill>
        <p:spPr>
          <a:xfrm>
            <a:off x="1" y="1129021"/>
            <a:ext cx="5722374" cy="2986341"/>
          </a:xfrm>
          <a:prstGeom prst="rect">
            <a:avLst/>
          </a:prstGeom>
        </p:spPr>
      </p:pic>
      <p:sp>
        <p:nvSpPr>
          <p:cNvPr id="9" name="TextBox 8">
            <a:extLst>
              <a:ext uri="{FF2B5EF4-FFF2-40B4-BE49-F238E27FC236}">
                <a16:creationId xmlns:a16="http://schemas.microsoft.com/office/drawing/2014/main" id="{44400B92-EA3D-1091-07F3-05FE7D741137}"/>
              </a:ext>
            </a:extLst>
          </p:cNvPr>
          <p:cNvSpPr txBox="1"/>
          <p:nvPr/>
        </p:nvSpPr>
        <p:spPr>
          <a:xfrm>
            <a:off x="39329" y="4115362"/>
            <a:ext cx="5683045" cy="2308324"/>
          </a:xfrm>
          <a:prstGeom prst="rect">
            <a:avLst/>
          </a:prstGeom>
          <a:noFill/>
        </p:spPr>
        <p:txBody>
          <a:bodyPr wrap="square" rtlCol="0">
            <a:spAutoFit/>
          </a:bodyPr>
          <a:lstStyle/>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average salary for men is higher than the average salary for women. The salary axis starts at $0 and goes up to $300,000 with increments of $50,000. The average salary for men is shown by the blue bar, which extends to the $250,000 mark, while the average salary for women is shown by the pink bar, which only reaches the $200,000 mark. This suggests that men earn, on average, $50,000 more than women.</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544A65C-CCD1-E479-2C9F-F61BCDB74166}"/>
              </a:ext>
            </a:extLst>
          </p:cNvPr>
          <p:cNvSpPr txBox="1"/>
          <p:nvPr/>
        </p:nvSpPr>
        <p:spPr>
          <a:xfrm>
            <a:off x="6637658" y="273612"/>
            <a:ext cx="4876800" cy="738664"/>
          </a:xfrm>
          <a:prstGeom prst="rect">
            <a:avLst/>
          </a:prstGeom>
          <a:noFill/>
        </p:spPr>
        <p:txBody>
          <a:bodyPr wrap="square" rtlCol="0">
            <a:spAutoFit/>
          </a:bodyPr>
          <a:lstStyle/>
          <a:p>
            <a:r>
              <a:rPr lang="en-US" b="1" dirty="0"/>
              <a:t>Academic scores and salary</a:t>
            </a:r>
          </a:p>
          <a:p>
            <a:endParaRPr lang="en-US" b="1" dirty="0"/>
          </a:p>
          <a:p>
            <a:endParaRPr lang="en-US" b="1" dirty="0"/>
          </a:p>
        </p:txBody>
      </p:sp>
      <p:pic>
        <p:nvPicPr>
          <p:cNvPr id="12" name="Picture 11">
            <a:extLst>
              <a:ext uri="{FF2B5EF4-FFF2-40B4-BE49-F238E27FC236}">
                <a16:creationId xmlns:a16="http://schemas.microsoft.com/office/drawing/2014/main" id="{082136AA-8D8B-F5A3-5EDE-A349C90212C6}"/>
              </a:ext>
            </a:extLst>
          </p:cNvPr>
          <p:cNvPicPr>
            <a:picLocks noChangeAspect="1"/>
          </p:cNvPicPr>
          <p:nvPr/>
        </p:nvPicPr>
        <p:blipFill>
          <a:blip r:embed="rId3"/>
          <a:stretch>
            <a:fillRect/>
          </a:stretch>
        </p:blipFill>
        <p:spPr>
          <a:xfrm>
            <a:off x="6637659" y="642944"/>
            <a:ext cx="4981602" cy="2986341"/>
          </a:xfrm>
          <a:prstGeom prst="rect">
            <a:avLst/>
          </a:prstGeom>
        </p:spPr>
      </p:pic>
      <p:sp>
        <p:nvSpPr>
          <p:cNvPr id="13" name="TextBox 12">
            <a:extLst>
              <a:ext uri="{FF2B5EF4-FFF2-40B4-BE49-F238E27FC236}">
                <a16:creationId xmlns:a16="http://schemas.microsoft.com/office/drawing/2014/main" id="{6C4B0851-4526-FDA9-C968-2269DB555304}"/>
              </a:ext>
            </a:extLst>
          </p:cNvPr>
          <p:cNvSpPr txBox="1"/>
          <p:nvPr/>
        </p:nvSpPr>
        <p:spPr>
          <a:xfrm>
            <a:off x="6637657" y="3629285"/>
            <a:ext cx="4981601" cy="2585323"/>
          </a:xfrm>
          <a:prstGeom prst="rect">
            <a:avLst/>
          </a:prstGeom>
          <a:noFill/>
        </p:spPr>
        <p:txBody>
          <a:bodyPr wrap="square" rtlCol="0">
            <a:spAutoFit/>
          </a:bodyPr>
          <a:lstStyle/>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There are many data points clustered in the bottom left corner of the graph, indicating that many people have lower academic scores and lower salaries. There are fewer data points in the upper right corner, indicating that fewer people have both high academic scores and high salaries.</a:t>
            </a:r>
          </a:p>
          <a:p>
            <a:pPr algn="just"/>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There is a general upward trend in the data points, suggesting that people with higher academic scores tend to have higher salaries.</a:t>
            </a:r>
          </a:p>
        </p:txBody>
      </p:sp>
      <p:sp>
        <p:nvSpPr>
          <p:cNvPr id="2" name="Slide Number Placeholder 1">
            <a:extLst>
              <a:ext uri="{FF2B5EF4-FFF2-40B4-BE49-F238E27FC236}">
                <a16:creationId xmlns:a16="http://schemas.microsoft.com/office/drawing/2014/main" id="{47D8EE3D-348B-47E0-453C-58F3C79133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3" name="Footer Placeholder 2">
            <a:extLst>
              <a:ext uri="{FF2B5EF4-FFF2-40B4-BE49-F238E27FC236}">
                <a16:creationId xmlns:a16="http://schemas.microsoft.com/office/drawing/2014/main" id="{4CE0015D-DCB3-815A-F721-32F9CDB566F5}"/>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135532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54DCC-9CFB-6F1C-734A-9E3F6B9630A9}"/>
              </a:ext>
            </a:extLst>
          </p:cNvPr>
          <p:cNvSpPr txBox="1"/>
          <p:nvPr/>
        </p:nvSpPr>
        <p:spPr>
          <a:xfrm>
            <a:off x="235974" y="167148"/>
            <a:ext cx="4591665"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Specialization and gender</a:t>
            </a:r>
          </a:p>
        </p:txBody>
      </p:sp>
      <p:pic>
        <p:nvPicPr>
          <p:cNvPr id="4" name="Picture 3">
            <a:extLst>
              <a:ext uri="{FF2B5EF4-FFF2-40B4-BE49-F238E27FC236}">
                <a16:creationId xmlns:a16="http://schemas.microsoft.com/office/drawing/2014/main" id="{0298D40B-7D6E-DFC7-1D68-594A905AC9D0}"/>
              </a:ext>
            </a:extLst>
          </p:cNvPr>
          <p:cNvPicPr>
            <a:picLocks noChangeAspect="1"/>
          </p:cNvPicPr>
          <p:nvPr/>
        </p:nvPicPr>
        <p:blipFill>
          <a:blip r:embed="rId2"/>
          <a:stretch>
            <a:fillRect/>
          </a:stretch>
        </p:blipFill>
        <p:spPr>
          <a:xfrm>
            <a:off x="235974" y="737420"/>
            <a:ext cx="4847303" cy="3265904"/>
          </a:xfrm>
          <a:prstGeom prst="rect">
            <a:avLst/>
          </a:prstGeom>
        </p:spPr>
      </p:pic>
      <p:sp>
        <p:nvSpPr>
          <p:cNvPr id="5" name="TextBox 4">
            <a:extLst>
              <a:ext uri="{FF2B5EF4-FFF2-40B4-BE49-F238E27FC236}">
                <a16:creationId xmlns:a16="http://schemas.microsoft.com/office/drawing/2014/main" id="{484B9419-CFC8-99C2-E1D5-EBD66C885E11}"/>
              </a:ext>
            </a:extLst>
          </p:cNvPr>
          <p:cNvSpPr txBox="1"/>
          <p:nvPr/>
        </p:nvSpPr>
        <p:spPr>
          <a:xfrm>
            <a:off x="698090" y="4168877"/>
            <a:ext cx="4385187" cy="2308324"/>
          </a:xfrm>
          <a:prstGeom prst="rect">
            <a:avLst/>
          </a:prstGeom>
          <a:noFill/>
        </p:spPr>
        <p:txBody>
          <a:bodyPr wrap="square" rtlCol="0">
            <a:spAutoFit/>
          </a:bodyPr>
          <a:lstStyle/>
          <a:p>
            <a:pPr algn="just">
              <a:buFont typeface="Arial" panose="020B0604020202020204" pitchFamily="34" charset="0"/>
              <a:buChar char="•"/>
            </a:pPr>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There is a notable difference in the gender distribution within some specializations. </a:t>
            </a:r>
            <a:r>
              <a:rPr lang="en-US" sz="18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For example, in computer engineering, there are almost equal numbers of males and females, while in industrial and manufacturing engineering, there are many more males than females.</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CCCFF7B-666D-0C8A-9280-21F472D73073}"/>
              </a:ext>
            </a:extLst>
          </p:cNvPr>
          <p:cNvSpPr txBox="1"/>
          <p:nvPr/>
        </p:nvSpPr>
        <p:spPr>
          <a:xfrm>
            <a:off x="7275871" y="167148"/>
            <a:ext cx="4591665" cy="369332"/>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College tier and salary </a:t>
            </a:r>
          </a:p>
        </p:txBody>
      </p:sp>
      <p:pic>
        <p:nvPicPr>
          <p:cNvPr id="8" name="Picture 7">
            <a:extLst>
              <a:ext uri="{FF2B5EF4-FFF2-40B4-BE49-F238E27FC236}">
                <a16:creationId xmlns:a16="http://schemas.microsoft.com/office/drawing/2014/main" id="{45DAB47D-7912-D182-2780-F65E14B37183}"/>
              </a:ext>
            </a:extLst>
          </p:cNvPr>
          <p:cNvPicPr>
            <a:picLocks noChangeAspect="1"/>
          </p:cNvPicPr>
          <p:nvPr/>
        </p:nvPicPr>
        <p:blipFill>
          <a:blip r:embed="rId3"/>
          <a:stretch>
            <a:fillRect/>
          </a:stretch>
        </p:blipFill>
        <p:spPr>
          <a:xfrm>
            <a:off x="6172224" y="836680"/>
            <a:ext cx="6019776" cy="3332197"/>
          </a:xfrm>
          <a:prstGeom prst="rect">
            <a:avLst/>
          </a:prstGeom>
        </p:spPr>
      </p:pic>
      <p:sp>
        <p:nvSpPr>
          <p:cNvPr id="9" name="TextBox 8">
            <a:extLst>
              <a:ext uri="{FF2B5EF4-FFF2-40B4-BE49-F238E27FC236}">
                <a16:creationId xmlns:a16="http://schemas.microsoft.com/office/drawing/2014/main" id="{D45B7F8C-7C94-E72D-7A62-7942AF329705}"/>
              </a:ext>
            </a:extLst>
          </p:cNvPr>
          <p:cNvSpPr txBox="1"/>
          <p:nvPr/>
        </p:nvSpPr>
        <p:spPr>
          <a:xfrm>
            <a:off x="7000568" y="4117193"/>
            <a:ext cx="4768645" cy="1477328"/>
          </a:xfrm>
          <a:prstGeom prst="rect">
            <a:avLst/>
          </a:prstGeom>
          <a:noFill/>
        </p:spPr>
        <p:txBody>
          <a:bodyPr wrap="square" rtlCol="0">
            <a:spAutoFit/>
          </a:bodyPr>
          <a:lstStyle/>
          <a:p>
            <a:pPr algn="just"/>
            <a:r>
              <a:rPr lang="en-US" sz="18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There appears to be a positive correlation between college tier and salary. The average salary for graduates from top-tier colleges is around $150,000, There is a lot of overlap in the salary ranges for each college tier</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98A7CAE-41E1-C0A6-8FBC-14D69C96D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
        <p:nvSpPr>
          <p:cNvPr id="7" name="Footer Placeholder 6">
            <a:extLst>
              <a:ext uri="{FF2B5EF4-FFF2-40B4-BE49-F238E27FC236}">
                <a16:creationId xmlns:a16="http://schemas.microsoft.com/office/drawing/2014/main" id="{247DF41A-705C-3318-3CBF-9857158036F5}"/>
              </a:ext>
            </a:extLst>
          </p:cNvPr>
          <p:cNvSpPr>
            <a:spLocks noGrp="1"/>
          </p:cNvSpPr>
          <p:nvPr>
            <p:ph type="ftr" idx="11"/>
          </p:nvPr>
        </p:nvSpPr>
        <p:spPr/>
        <p:txBody>
          <a:bodyPr/>
          <a:lstStyle/>
          <a:p>
            <a:endParaRPr lang="en-US"/>
          </a:p>
        </p:txBody>
      </p:sp>
    </p:spTree>
    <p:extLst>
      <p:ext uri="{BB962C8B-B14F-4D97-AF65-F5344CB8AC3E}">
        <p14:creationId xmlns:p14="http://schemas.microsoft.com/office/powerpoint/2010/main" val="193976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652DE-3FDE-6266-F9D8-8A8BBC281E31}"/>
              </a:ext>
            </a:extLst>
          </p:cNvPr>
          <p:cNvSpPr txBox="1"/>
          <p:nvPr/>
        </p:nvSpPr>
        <p:spPr>
          <a:xfrm>
            <a:off x="304801" y="137652"/>
            <a:ext cx="5329084" cy="3416320"/>
          </a:xfrm>
          <a:prstGeom prst="rect">
            <a:avLst/>
          </a:prstGeom>
          <a:noFill/>
        </p:spPr>
        <p:txBody>
          <a:bodyPr wrap="square" rtlCol="0">
            <a:spAutoFit/>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Univariate analysis</a:t>
            </a:r>
          </a:p>
          <a:p>
            <a:pPr algn="just"/>
            <a:endParaRPr lang="en-US" sz="1800" b="1"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latin typeface="Calibri" panose="020F0502020204030204" pitchFamily="34" charset="0"/>
                <a:ea typeface="Calibri" panose="020F0502020204030204" pitchFamily="34" charset="0"/>
                <a:cs typeface="Calibri" panose="020F0502020204030204" pitchFamily="34" charset="0"/>
              </a:rPr>
              <a:t>➢ First gain insights from every individual column numerical and categorical column </a:t>
            </a:r>
          </a:p>
          <a:p>
            <a:pPr algn="just"/>
            <a:r>
              <a:rPr lang="en-US" sz="1800" dirty="0">
                <a:latin typeface="Calibri" panose="020F0502020204030204" pitchFamily="34" charset="0"/>
                <a:ea typeface="Calibri" panose="020F0502020204030204" pitchFamily="34" charset="0"/>
                <a:cs typeface="Calibri" panose="020F0502020204030204" pitchFamily="34" charset="0"/>
              </a:rPr>
              <a:t>➢ I analyzed the data whether it is a normal distribution or not </a:t>
            </a:r>
          </a:p>
          <a:p>
            <a:pPr algn="just"/>
            <a:r>
              <a:rPr lang="en-US" sz="1800" dirty="0">
                <a:latin typeface="Calibri" panose="020F0502020204030204" pitchFamily="34" charset="0"/>
                <a:ea typeface="Calibri" panose="020F0502020204030204" pitchFamily="34" charset="0"/>
                <a:cs typeface="Calibri" panose="020F0502020204030204" pitchFamily="34" charset="0"/>
              </a:rPr>
              <a:t>➢ Create box plots to find outliers </a:t>
            </a:r>
          </a:p>
          <a:p>
            <a:pPr algn="just"/>
            <a:r>
              <a:rPr lang="en-US" sz="1800" dirty="0">
                <a:latin typeface="Calibri" panose="020F0502020204030204" pitchFamily="34" charset="0"/>
                <a:ea typeface="Calibri" panose="020F0502020204030204" pitchFamily="34" charset="0"/>
                <a:cs typeface="Calibri" panose="020F0502020204030204" pitchFamily="34" charset="0"/>
              </a:rPr>
              <a:t>➢ Treatment of outliers </a:t>
            </a:r>
          </a:p>
          <a:p>
            <a:pPr algn="just"/>
            <a:r>
              <a:rPr lang="en-US" sz="1800" dirty="0">
                <a:latin typeface="Calibri" panose="020F0502020204030204" pitchFamily="34" charset="0"/>
                <a:ea typeface="Calibri" panose="020F0502020204030204" pitchFamily="34" charset="0"/>
                <a:cs typeface="Calibri" panose="020F0502020204030204" pitchFamily="34" charset="0"/>
              </a:rPr>
              <a:t>➢ Use statistical and visual analysis both to understand the data </a:t>
            </a:r>
          </a:p>
          <a:p>
            <a:pPr algn="just"/>
            <a:r>
              <a:rPr lang="en-US" sz="1800" dirty="0">
                <a:latin typeface="Calibri" panose="020F0502020204030204" pitchFamily="34" charset="0"/>
                <a:ea typeface="Calibri" panose="020F0502020204030204" pitchFamily="34" charset="0"/>
                <a:cs typeface="Calibri" panose="020F0502020204030204" pitchFamily="34" charset="0"/>
              </a:rPr>
              <a:t>➢ Like from gender column I came to know that many males are working than female </a:t>
            </a:r>
          </a:p>
        </p:txBody>
      </p:sp>
      <p:sp>
        <p:nvSpPr>
          <p:cNvPr id="3" name="TextBox 2">
            <a:extLst>
              <a:ext uri="{FF2B5EF4-FFF2-40B4-BE49-F238E27FC236}">
                <a16:creationId xmlns:a16="http://schemas.microsoft.com/office/drawing/2014/main" id="{9588CE11-B46C-BEB9-4AA8-DBD82BC5A344}"/>
              </a:ext>
            </a:extLst>
          </p:cNvPr>
          <p:cNvSpPr txBox="1"/>
          <p:nvPr/>
        </p:nvSpPr>
        <p:spPr>
          <a:xfrm>
            <a:off x="157316" y="3662127"/>
            <a:ext cx="5476569" cy="2862322"/>
          </a:xfrm>
          <a:prstGeom prst="rect">
            <a:avLst/>
          </a:prstGeom>
          <a:noFill/>
        </p:spPr>
        <p:txBody>
          <a:bodyPr wrap="square" rtlCol="0">
            <a:spAutoFit/>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Bivariate analysis </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latin typeface="Calibri" panose="020F0502020204030204" pitchFamily="34" charset="0"/>
                <a:ea typeface="Calibri" panose="020F0502020204030204" pitchFamily="34" charset="0"/>
                <a:cs typeface="Calibri" panose="020F0502020204030204" pitchFamily="34" charset="0"/>
              </a:rPr>
              <a:t>➢ In Bivariate analysis I compared two columns with different plots like Scatter chart ,</a:t>
            </a:r>
            <a:r>
              <a:rPr lang="en-US" sz="1800" dirty="0" err="1">
                <a:latin typeface="Calibri" panose="020F0502020204030204" pitchFamily="34" charset="0"/>
                <a:ea typeface="Calibri" panose="020F0502020204030204" pitchFamily="34" charset="0"/>
                <a:cs typeface="Calibri" panose="020F0502020204030204" pitchFamily="34" charset="0"/>
              </a:rPr>
              <a:t>Barplot</a:t>
            </a:r>
            <a:r>
              <a:rPr lang="en-US" sz="1800" dirty="0">
                <a:latin typeface="Calibri" panose="020F0502020204030204" pitchFamily="34" charset="0"/>
                <a:ea typeface="Calibri" panose="020F0502020204030204" pitchFamily="34" charset="0"/>
                <a:cs typeface="Calibri" panose="020F0502020204030204" pitchFamily="34" charset="0"/>
              </a:rPr>
              <a:t>, Boxplots</a:t>
            </a:r>
          </a:p>
          <a:p>
            <a:pPr algn="just"/>
            <a:r>
              <a:rPr lang="en-US" sz="1800" dirty="0">
                <a:latin typeface="Calibri" panose="020F0502020204030204" pitchFamily="34" charset="0"/>
                <a:ea typeface="Calibri" panose="020F0502020204030204" pitchFamily="34" charset="0"/>
                <a:cs typeface="Calibri" panose="020F0502020204030204" pitchFamily="34" charset="0"/>
              </a:rPr>
              <a:t> ➢ I compared gender vs salary , gender vs specialization , gender vs designation , gender vs specialization vs salary , salary vs </a:t>
            </a:r>
            <a:r>
              <a:rPr lang="en-US" sz="1800" dirty="0" err="1">
                <a:latin typeface="Calibri" panose="020F0502020204030204" pitchFamily="34" charset="0"/>
                <a:ea typeface="Calibri" panose="020F0502020204030204" pitchFamily="34" charset="0"/>
                <a:cs typeface="Calibri" panose="020F0502020204030204" pitchFamily="34" charset="0"/>
              </a:rPr>
              <a:t>cgpa</a:t>
            </a:r>
            <a:r>
              <a:rPr lang="en-US" sz="1800" dirty="0">
                <a:latin typeface="Calibri" panose="020F0502020204030204" pitchFamily="34" charset="0"/>
                <a:ea typeface="Calibri" panose="020F0502020204030204" pitchFamily="34" charset="0"/>
                <a:cs typeface="Calibri" panose="020F0502020204030204" pitchFamily="34" charset="0"/>
              </a:rPr>
              <a:t> etc. </a:t>
            </a:r>
          </a:p>
          <a:p>
            <a:pPr algn="just"/>
            <a:r>
              <a:rPr lang="en-US" sz="1800" dirty="0">
                <a:latin typeface="Calibri" panose="020F0502020204030204" pitchFamily="34" charset="0"/>
                <a:ea typeface="Calibri" panose="020F0502020204030204" pitchFamily="34" charset="0"/>
                <a:cs typeface="Calibri" panose="020F0502020204030204" pitchFamily="34" charset="0"/>
              </a:rPr>
              <a:t>➢ In bivariate analysis I compared categorical vs categorical , numerical vs numerical , categorical vs numerical</a:t>
            </a:r>
          </a:p>
        </p:txBody>
      </p:sp>
      <p:sp>
        <p:nvSpPr>
          <p:cNvPr id="5" name="TextBox 4">
            <a:extLst>
              <a:ext uri="{FF2B5EF4-FFF2-40B4-BE49-F238E27FC236}">
                <a16:creationId xmlns:a16="http://schemas.microsoft.com/office/drawing/2014/main" id="{15350CD6-9B51-6C7A-38D5-D0D20521BCD8}"/>
              </a:ext>
            </a:extLst>
          </p:cNvPr>
          <p:cNvSpPr txBox="1"/>
          <p:nvPr/>
        </p:nvSpPr>
        <p:spPr>
          <a:xfrm>
            <a:off x="6430297" y="68826"/>
            <a:ext cx="5604387" cy="2062103"/>
          </a:xfrm>
          <a:prstGeom prst="rect">
            <a:avLst/>
          </a:prstGeom>
          <a:noFill/>
        </p:spPr>
        <p:txBody>
          <a:bodyPr wrap="square" rtlCol="0">
            <a:sp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RESEARCH OUTCOMES </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r>
              <a:rPr lang="en-US" sz="1800" i="1" dirty="0">
                <a:latin typeface="Calibri" panose="020F0502020204030204" pitchFamily="34" charset="0"/>
                <a:ea typeface="Calibri" panose="020F0502020204030204" pitchFamily="34" charset="0"/>
                <a:cs typeface="Calibri" panose="020F0502020204030204" pitchFamily="34" charset="0"/>
              </a:rPr>
              <a:t>“Times of India article dated Jan 18, 2019 states that “After doing your Computer Science Engineering if you take up jobs as a Programming Engineer, Analyst, Software Hardware Engineer and Associate Engineer you can earn up to 2.5 3 lakhs as a fresh graduate.”</a:t>
            </a:r>
          </a:p>
        </p:txBody>
      </p:sp>
      <p:pic>
        <p:nvPicPr>
          <p:cNvPr id="7" name="Picture 6">
            <a:extLst>
              <a:ext uri="{FF2B5EF4-FFF2-40B4-BE49-F238E27FC236}">
                <a16:creationId xmlns:a16="http://schemas.microsoft.com/office/drawing/2014/main" id="{6DEA8E54-D542-A306-0C2E-575858D349AB}"/>
              </a:ext>
            </a:extLst>
          </p:cNvPr>
          <p:cNvPicPr>
            <a:picLocks noChangeAspect="1"/>
          </p:cNvPicPr>
          <p:nvPr/>
        </p:nvPicPr>
        <p:blipFill>
          <a:blip r:embed="rId2"/>
          <a:stretch>
            <a:fillRect/>
          </a:stretch>
        </p:blipFill>
        <p:spPr>
          <a:xfrm>
            <a:off x="6558117" y="2337584"/>
            <a:ext cx="5083277" cy="1962499"/>
          </a:xfrm>
          <a:prstGeom prst="rect">
            <a:avLst/>
          </a:prstGeom>
        </p:spPr>
      </p:pic>
      <p:sp>
        <p:nvSpPr>
          <p:cNvPr id="8" name="TextBox 7">
            <a:extLst>
              <a:ext uri="{FF2B5EF4-FFF2-40B4-BE49-F238E27FC236}">
                <a16:creationId xmlns:a16="http://schemas.microsoft.com/office/drawing/2014/main" id="{8A25E209-BE55-A9C7-9253-FCA329BC817B}"/>
              </a:ext>
            </a:extLst>
          </p:cNvPr>
          <p:cNvSpPr txBox="1"/>
          <p:nvPr/>
        </p:nvSpPr>
        <p:spPr>
          <a:xfrm>
            <a:off x="6558117" y="4493342"/>
            <a:ext cx="5270089" cy="1477328"/>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The analysis begins by grouping the dataset by job designation, calculating the mean and standard deviation of salaries for each job role. This provides insights into salary distribution across different designations.</a:t>
            </a:r>
          </a:p>
        </p:txBody>
      </p:sp>
      <p:sp>
        <p:nvSpPr>
          <p:cNvPr id="9" name="Slide Number Placeholder 8">
            <a:extLst>
              <a:ext uri="{FF2B5EF4-FFF2-40B4-BE49-F238E27FC236}">
                <a16:creationId xmlns:a16="http://schemas.microsoft.com/office/drawing/2014/main" id="{655437F9-88DF-E1B1-F659-40413A538B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dirty="0"/>
          </a:p>
        </p:txBody>
      </p:sp>
      <p:sp>
        <p:nvSpPr>
          <p:cNvPr id="10" name="Footer Placeholder 9">
            <a:extLst>
              <a:ext uri="{FF2B5EF4-FFF2-40B4-BE49-F238E27FC236}">
                <a16:creationId xmlns:a16="http://schemas.microsoft.com/office/drawing/2014/main" id="{D9B03C8F-0923-A339-F726-A7DF07902DC6}"/>
              </a:ext>
            </a:extLst>
          </p:cNvPr>
          <p:cNvSpPr>
            <a:spLocks noGrp="1"/>
          </p:cNvSpPr>
          <p:nvPr>
            <p:ph type="ftr" idx="11"/>
          </p:nvPr>
        </p:nvSpPr>
        <p:spPr>
          <a:xfrm>
            <a:off x="0" y="6450041"/>
            <a:ext cx="4114800" cy="365125"/>
          </a:xfrm>
        </p:spPr>
        <p:txBody>
          <a:bodyPr/>
          <a:lstStyle/>
          <a:p>
            <a:endParaRPr lang="en-US" dirty="0"/>
          </a:p>
        </p:txBody>
      </p:sp>
    </p:spTree>
    <p:extLst>
      <p:ext uri="{BB962C8B-B14F-4D97-AF65-F5344CB8AC3E}">
        <p14:creationId xmlns:p14="http://schemas.microsoft.com/office/powerpoint/2010/main" val="3832187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3782F-9BA3-3B28-5B42-7E30FE0A0130}"/>
              </a:ext>
            </a:extLst>
          </p:cNvPr>
          <p:cNvSpPr txBox="1"/>
          <p:nvPr/>
        </p:nvSpPr>
        <p:spPr>
          <a:xfrm>
            <a:off x="324465" y="196645"/>
            <a:ext cx="5437238" cy="1200329"/>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Notably, Software Engineers have the highest mean salary and standard deviation, indicating both higher earnings and variability in pay compared to Programmer Analysts and Associate Engineers</a:t>
            </a:r>
            <a:endParaRPr lang="en-US" sz="1800" dirty="0"/>
          </a:p>
        </p:txBody>
      </p:sp>
      <p:pic>
        <p:nvPicPr>
          <p:cNvPr id="4" name="Picture 3">
            <a:extLst>
              <a:ext uri="{FF2B5EF4-FFF2-40B4-BE49-F238E27FC236}">
                <a16:creationId xmlns:a16="http://schemas.microsoft.com/office/drawing/2014/main" id="{936B580A-5770-2FFE-AF9F-F36E90BB904D}"/>
              </a:ext>
            </a:extLst>
          </p:cNvPr>
          <p:cNvPicPr>
            <a:picLocks noChangeAspect="1"/>
          </p:cNvPicPr>
          <p:nvPr/>
        </p:nvPicPr>
        <p:blipFill>
          <a:blip r:embed="rId2"/>
          <a:stretch>
            <a:fillRect/>
          </a:stretch>
        </p:blipFill>
        <p:spPr>
          <a:xfrm>
            <a:off x="324465" y="1396974"/>
            <a:ext cx="5771535" cy="2717756"/>
          </a:xfrm>
          <a:prstGeom prst="rect">
            <a:avLst/>
          </a:prstGeom>
        </p:spPr>
      </p:pic>
      <p:pic>
        <p:nvPicPr>
          <p:cNvPr id="6" name="Picture 5">
            <a:extLst>
              <a:ext uri="{FF2B5EF4-FFF2-40B4-BE49-F238E27FC236}">
                <a16:creationId xmlns:a16="http://schemas.microsoft.com/office/drawing/2014/main" id="{3C282494-F728-2119-1E74-C292FA69AD5F}"/>
              </a:ext>
            </a:extLst>
          </p:cNvPr>
          <p:cNvPicPr>
            <a:picLocks noChangeAspect="1"/>
          </p:cNvPicPr>
          <p:nvPr/>
        </p:nvPicPr>
        <p:blipFill>
          <a:blip r:embed="rId3"/>
          <a:stretch>
            <a:fillRect/>
          </a:stretch>
        </p:blipFill>
        <p:spPr>
          <a:xfrm>
            <a:off x="324465" y="4341823"/>
            <a:ext cx="5437238" cy="1428949"/>
          </a:xfrm>
          <a:prstGeom prst="rect">
            <a:avLst/>
          </a:prstGeom>
        </p:spPr>
      </p:pic>
      <p:sp>
        <p:nvSpPr>
          <p:cNvPr id="7" name="TextBox 6">
            <a:extLst>
              <a:ext uri="{FF2B5EF4-FFF2-40B4-BE49-F238E27FC236}">
                <a16:creationId xmlns:a16="http://schemas.microsoft.com/office/drawing/2014/main" id="{1DAE2F06-3F2D-7FEF-FC40-590E53F2C2AB}"/>
              </a:ext>
            </a:extLst>
          </p:cNvPr>
          <p:cNvSpPr txBox="1"/>
          <p:nvPr/>
        </p:nvSpPr>
        <p:spPr>
          <a:xfrm>
            <a:off x="127819" y="5775628"/>
            <a:ext cx="5968181" cy="923330"/>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Following this, a one-sample t-test is conducted for each job designation to compare their average salary against an expected range.</a:t>
            </a:r>
          </a:p>
        </p:txBody>
      </p:sp>
      <p:sp>
        <p:nvSpPr>
          <p:cNvPr id="8" name="TextBox 7">
            <a:extLst>
              <a:ext uri="{FF2B5EF4-FFF2-40B4-BE49-F238E27FC236}">
                <a16:creationId xmlns:a16="http://schemas.microsoft.com/office/drawing/2014/main" id="{4A7743D6-4749-9260-141A-235D3AA62D8B}"/>
              </a:ext>
            </a:extLst>
          </p:cNvPr>
          <p:cNvSpPr txBox="1"/>
          <p:nvPr/>
        </p:nvSpPr>
        <p:spPr>
          <a:xfrm>
            <a:off x="6626942" y="117987"/>
            <a:ext cx="5437238" cy="923330"/>
          </a:xfrm>
          <a:prstGeom prst="rect">
            <a:avLst/>
          </a:prstGeom>
          <a:noFill/>
        </p:spPr>
        <p:txBody>
          <a:bodyPr wrap="square" rtlCol="0">
            <a:spAutoFit/>
          </a:bodyPr>
          <a:lstStyle/>
          <a:p>
            <a:pPr algn="just"/>
            <a:r>
              <a:rPr lang="en-US" sz="1800" i="1" dirty="0">
                <a:latin typeface="Calibri" panose="020F0502020204030204" pitchFamily="34" charset="0"/>
                <a:ea typeface="Calibri" panose="020F0502020204030204" pitchFamily="34" charset="0"/>
                <a:cs typeface="Calibri" panose="020F0502020204030204" pitchFamily="34" charset="0"/>
              </a:rPr>
              <a:t>Is there a relationship between gender and specialization? (i.e. Does the preference of Specialization depend on the Gender?)</a:t>
            </a:r>
          </a:p>
        </p:txBody>
      </p:sp>
      <p:sp>
        <p:nvSpPr>
          <p:cNvPr id="9" name="TextBox 8">
            <a:extLst>
              <a:ext uri="{FF2B5EF4-FFF2-40B4-BE49-F238E27FC236}">
                <a16:creationId xmlns:a16="http://schemas.microsoft.com/office/drawing/2014/main" id="{032FFD47-E51A-9887-4A0B-ABCFF17D75BD}"/>
              </a:ext>
            </a:extLst>
          </p:cNvPr>
          <p:cNvSpPr txBox="1"/>
          <p:nvPr/>
        </p:nvSpPr>
        <p:spPr>
          <a:xfrm>
            <a:off x="6626940" y="3961820"/>
            <a:ext cx="5230761" cy="1754326"/>
          </a:xfrm>
          <a:prstGeom prst="rect">
            <a:avLst/>
          </a:prstGeom>
          <a:noFill/>
        </p:spPr>
        <p:txBody>
          <a:bodyPr wrap="square" rtlCol="0">
            <a:sp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The analysis conducted using a Chi Square test examined the relationship between gender and specialization preferences. The test revealed a statistically significant relationship between the two variables, indicating that specialization preferences are dependent on gender.</a:t>
            </a:r>
          </a:p>
        </p:txBody>
      </p:sp>
      <p:pic>
        <p:nvPicPr>
          <p:cNvPr id="11" name="Picture 10">
            <a:extLst>
              <a:ext uri="{FF2B5EF4-FFF2-40B4-BE49-F238E27FC236}">
                <a16:creationId xmlns:a16="http://schemas.microsoft.com/office/drawing/2014/main" id="{A09283FD-86F4-0384-80A6-2C21B6F82E2A}"/>
              </a:ext>
            </a:extLst>
          </p:cNvPr>
          <p:cNvPicPr>
            <a:picLocks noChangeAspect="1"/>
          </p:cNvPicPr>
          <p:nvPr/>
        </p:nvPicPr>
        <p:blipFill>
          <a:blip r:embed="rId4"/>
          <a:stretch>
            <a:fillRect/>
          </a:stretch>
        </p:blipFill>
        <p:spPr>
          <a:xfrm>
            <a:off x="6673644" y="1183025"/>
            <a:ext cx="5137355" cy="2457793"/>
          </a:xfrm>
          <a:prstGeom prst="rect">
            <a:avLst/>
          </a:prstGeom>
        </p:spPr>
      </p:pic>
      <p:sp>
        <p:nvSpPr>
          <p:cNvPr id="12" name="Slide Number Placeholder 11">
            <a:extLst>
              <a:ext uri="{FF2B5EF4-FFF2-40B4-BE49-F238E27FC236}">
                <a16:creationId xmlns:a16="http://schemas.microsoft.com/office/drawing/2014/main" id="{518917D7-C869-303E-66FF-9B0D3768B2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37727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E0F1B3-7640-178F-C2EB-93364222833A}"/>
              </a:ext>
            </a:extLst>
          </p:cNvPr>
          <p:cNvSpPr>
            <a:spLocks noGrp="1"/>
          </p:cNvSpPr>
          <p:nvPr>
            <p:ph type="ftr" idx="11"/>
          </p:nvPr>
        </p:nvSpPr>
        <p:spPr/>
        <p:txBody>
          <a:bodyPr/>
          <a:lstStyle/>
          <a:p>
            <a:endParaRPr lang="en-US" dirty="0"/>
          </a:p>
        </p:txBody>
      </p:sp>
      <p:sp>
        <p:nvSpPr>
          <p:cNvPr id="3" name="Slide Number Placeholder 2">
            <a:extLst>
              <a:ext uri="{FF2B5EF4-FFF2-40B4-BE49-F238E27FC236}">
                <a16:creationId xmlns:a16="http://schemas.microsoft.com/office/drawing/2014/main" id="{1BFF0B1E-2991-9D15-ED60-00E1DD3ABA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4" name="TextBox 3">
            <a:extLst>
              <a:ext uri="{FF2B5EF4-FFF2-40B4-BE49-F238E27FC236}">
                <a16:creationId xmlns:a16="http://schemas.microsoft.com/office/drawing/2014/main" id="{7FD198BA-EE86-5A86-E961-2D9376CB3AD2}"/>
              </a:ext>
            </a:extLst>
          </p:cNvPr>
          <p:cNvSpPr txBox="1"/>
          <p:nvPr/>
        </p:nvSpPr>
        <p:spPr>
          <a:xfrm>
            <a:off x="334297" y="196645"/>
            <a:ext cx="4984955" cy="6463308"/>
          </a:xfrm>
          <a:prstGeom prst="rect">
            <a:avLst/>
          </a:prstGeom>
          <a:noFill/>
        </p:spPr>
        <p:txBody>
          <a:bodyPr wrap="square" rtlCol="0">
            <a:spAutoFit/>
          </a:bodyPr>
          <a:lstStyle/>
          <a:p>
            <a:pPr algn="just"/>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en-US" sz="2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onclusion</a:t>
            </a:r>
          </a:p>
          <a:p>
            <a:pPr algn="just"/>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dataset encompasses the employment outcomes of engineering graduates, focusing on target variable </a:t>
            </a:r>
            <a:r>
              <a:rPr lang="en-US" sz="1800" i="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18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Salary”</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Additionally, it includes standardized scores in three distinct areas: </a:t>
            </a:r>
            <a:endParaRPr lang="en-US" sz="18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cognitive skills</a:t>
            </a:r>
          </a:p>
          <a:p>
            <a:pPr algn="just"/>
            <a:r>
              <a:rPr lang="en-US" sz="1800" i="1" dirty="0">
                <a:solidFill>
                  <a:schemeClr val="tx1"/>
                </a:solidFill>
                <a:latin typeface="Calibri" panose="020F0502020204030204" pitchFamily="34" charset="0"/>
                <a:ea typeface="Calibri" panose="020F0502020204030204" pitchFamily="34" charset="0"/>
                <a:cs typeface="Calibri" panose="020F0502020204030204" pitchFamily="34" charset="0"/>
              </a:rPr>
              <a:t>	personality skills</a:t>
            </a:r>
          </a:p>
          <a:p>
            <a:pPr algn="just"/>
            <a:r>
              <a:rPr lang="en-US" sz="18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technical skills  </a:t>
            </a:r>
          </a:p>
          <a:p>
            <a:pPr algn="just"/>
            <a:r>
              <a:rPr lang="en-US" sz="1800" b="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b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Upon initial observation, the dataset consists of 4000 rows and 40 columns. The dataset exhibits numerous duplicate values, necessitating data manipulation. Initially, we remove redundant rows and columns. Subsequently, we assess for the presence of any missing values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NaN</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Following data cleaning, we proceed with visualization.</a:t>
            </a:r>
          </a:p>
          <a:p>
            <a:pPr algn="just"/>
            <a:b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Univariate analysis encompasses various plots, including Cumulative Distribution Functions (CDF), Histograms, Box Plots, and Summary Plots.</a:t>
            </a:r>
          </a:p>
          <a:p>
            <a:pPr algn="just"/>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83DB950-DC65-22E6-017D-885975516591}"/>
              </a:ext>
            </a:extLst>
          </p:cNvPr>
          <p:cNvSpPr txBox="1"/>
          <p:nvPr/>
        </p:nvSpPr>
        <p:spPr>
          <a:xfrm>
            <a:off x="6204155" y="68826"/>
            <a:ext cx="5781368" cy="3416320"/>
          </a:xfrm>
          <a:prstGeom prst="rect">
            <a:avLst/>
          </a:prstGeom>
          <a:noFill/>
        </p:spPr>
        <p:txBody>
          <a:bodyPr wrap="square" rtlCol="0">
            <a:spAutoFit/>
          </a:bodyPr>
          <a:lstStyle/>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These visualizations illustrate probability and frequency distributions.</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Bivariate analysis comprises Scatterplots,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Barplots</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Crosstabs, Pivot tables, pie charts.</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This analysis helps in comparing percentages across different variables.</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Additionally, it aids in identifying outliers, as observed through Boxplots.</a:t>
            </a:r>
          </a:p>
          <a:p>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For instance, Count plots assist in identifying outliers within categorical variables, such as Job City, by highlighting the cities with higher </a:t>
            </a:r>
          </a:p>
          <a:p>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50855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1308</Words>
  <Application>Microsoft Office PowerPoint</Application>
  <PresentationFormat>Widescreen</PresentationFormat>
  <Paragraphs>90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Libre Baskerville</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deepak kumar</cp:lastModifiedBy>
  <cp:revision>5</cp:revision>
  <dcterms:created xsi:type="dcterms:W3CDTF">2021-02-16T05:19:01Z</dcterms:created>
  <dcterms:modified xsi:type="dcterms:W3CDTF">2024-02-23T04:57:30Z</dcterms:modified>
</cp:coreProperties>
</file>