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691" y="-91"/>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5" name="Google Shape;27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p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3" name="Google Shape;30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2" name="Google Shape;24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5" name="Google Shape;25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nsideairbnb.com/new-york-city"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3"/>
          <p:cNvSpPr txBox="1"/>
          <p:nvPr/>
        </p:nvSpPr>
        <p:spPr>
          <a:xfrm>
            <a:off x="640875" y="600250"/>
            <a:ext cx="11178600" cy="855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100"/>
              <a:buFont typeface="Arial"/>
              <a:buNone/>
            </a:pPr>
            <a:r>
              <a:rPr lang="en-US" sz="4100" b="1" i="0" u="none" strike="noStrike" cap="none">
                <a:solidFill>
                  <a:schemeClr val="lt1"/>
                </a:solidFill>
                <a:highlight>
                  <a:schemeClr val="dk1"/>
                </a:highlight>
                <a:latin typeface="Calibri"/>
                <a:ea typeface="Calibri"/>
                <a:cs typeface="Calibri"/>
                <a:sym typeface="Calibri"/>
              </a:rPr>
              <a:t>Airbnb in NYC (Pricing Strategies to increase Profit)</a:t>
            </a:r>
            <a:endParaRPr sz="4100" b="1" i="0" u="none" strike="noStrike" cap="none">
              <a:solidFill>
                <a:schemeClr val="lt1"/>
              </a:solidFill>
              <a:highlight>
                <a:schemeClr val="dk1"/>
              </a:highligh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body" idx="1"/>
          </p:nvPr>
        </p:nvSpPr>
        <p:spPr>
          <a:xfrm>
            <a:off x="278375" y="223275"/>
            <a:ext cx="11512200" cy="6466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endParaRPr/>
          </a:p>
          <a:p>
            <a:pPr marL="0" lvl="0" indent="0" algn="l" rtl="0">
              <a:lnSpc>
                <a:spcPct val="90000"/>
              </a:lnSpc>
              <a:spcBef>
                <a:spcPts val="1000"/>
              </a:spcBef>
              <a:spcAft>
                <a:spcPts val="0"/>
              </a:spcAft>
              <a:buSzPts val="1800"/>
              <a:buNone/>
            </a:pPr>
            <a:endParaRPr/>
          </a:p>
          <a:p>
            <a:pPr marL="0" lvl="0" indent="0" algn="l" rtl="0">
              <a:lnSpc>
                <a:spcPct val="90000"/>
              </a:lnSpc>
              <a:spcBef>
                <a:spcPts val="1000"/>
              </a:spcBef>
              <a:spcAft>
                <a:spcPts val="0"/>
              </a:spcAft>
              <a:buSzPts val="1800"/>
              <a:buNone/>
            </a:pPr>
            <a:endParaRPr/>
          </a:p>
        </p:txBody>
      </p:sp>
      <p:pic>
        <p:nvPicPr>
          <p:cNvPr id="272" name="Google Shape;272;p23"/>
          <p:cNvPicPr preferRelativeResize="0"/>
          <p:nvPr/>
        </p:nvPicPr>
        <p:blipFill rotWithShape="1">
          <a:blip r:embed="rId3">
            <a:alphaModFix/>
          </a:blip>
          <a:srcRect/>
          <a:stretch/>
        </p:blipFill>
        <p:spPr>
          <a:xfrm>
            <a:off x="0" y="190400"/>
            <a:ext cx="12191998" cy="6477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4"/>
          <p:cNvSpPr txBox="1"/>
          <p:nvPr/>
        </p:nvSpPr>
        <p:spPr>
          <a:xfrm>
            <a:off x="200026" y="157163"/>
            <a:ext cx="117729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r>
              <a:rPr lang="en-US" sz="2800" b="0" i="0" u="none" strike="noStrike" cap="none">
                <a:solidFill>
                  <a:srgbClr val="FFFF00"/>
                </a:solidFill>
                <a:highlight>
                  <a:srgbClr val="000000"/>
                </a:highlight>
                <a:latin typeface="Calibri"/>
                <a:ea typeface="Calibri"/>
                <a:cs typeface="Calibri"/>
                <a:sym typeface="Calibri"/>
              </a:rPr>
              <a:t>CONCLUSION</a:t>
            </a:r>
            <a:endParaRPr sz="2800" b="0" i="0" u="none" strike="noStrike" cap="none">
              <a:solidFill>
                <a:srgbClr val="FFFF00"/>
              </a:solidFill>
              <a:highlight>
                <a:srgbClr val="000000"/>
              </a:highlight>
              <a:latin typeface="Calibri"/>
              <a:ea typeface="Calibri"/>
              <a:cs typeface="Calibri"/>
              <a:sym typeface="Calibri"/>
            </a:endParaRPr>
          </a:p>
        </p:txBody>
      </p:sp>
      <p:grpSp>
        <p:nvGrpSpPr>
          <p:cNvPr id="278" name="Google Shape;278;p24"/>
          <p:cNvGrpSpPr/>
          <p:nvPr/>
        </p:nvGrpSpPr>
        <p:grpSpPr>
          <a:xfrm>
            <a:off x="204724" y="1172603"/>
            <a:ext cx="11763525" cy="4512797"/>
            <a:chOff x="0" y="5740"/>
            <a:chExt cx="11763525" cy="4512797"/>
          </a:xfrm>
        </p:grpSpPr>
        <p:sp>
          <p:nvSpPr>
            <p:cNvPr id="279" name="Google Shape;279;p24"/>
            <p:cNvSpPr/>
            <p:nvPr/>
          </p:nvSpPr>
          <p:spPr>
            <a:xfrm>
              <a:off x="0" y="5740"/>
              <a:ext cx="11754000" cy="668700"/>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4"/>
            <p:cNvSpPr/>
            <p:nvPr/>
          </p:nvSpPr>
          <p:spPr>
            <a:xfrm>
              <a:off x="202241" y="156168"/>
              <a:ext cx="368100" cy="367800"/>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4"/>
            <p:cNvSpPr/>
            <p:nvPr/>
          </p:nvSpPr>
          <p:spPr>
            <a:xfrm>
              <a:off x="772555" y="5740"/>
              <a:ext cx="10935000" cy="752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4"/>
            <p:cNvSpPr txBox="1"/>
            <p:nvPr/>
          </p:nvSpPr>
          <p:spPr>
            <a:xfrm>
              <a:off x="772555" y="5740"/>
              <a:ext cx="10935000" cy="752100"/>
            </a:xfrm>
            <a:prstGeom prst="rect">
              <a:avLst/>
            </a:prstGeom>
            <a:noFill/>
            <a:ln>
              <a:noFill/>
            </a:ln>
          </p:spPr>
          <p:txBody>
            <a:bodyPr spcFirstLastPara="1" wrap="square" lIns="79600" tIns="79600" rIns="79600" bIns="79600" anchor="ctr" anchorCtr="0">
              <a:noAutofit/>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Dynamic pricing model that predicts prices based on the demand indicated by the bookings over time.</a:t>
              </a:r>
              <a:endParaRPr sz="1400" b="0" i="0" u="none" strike="noStrike" cap="none">
                <a:solidFill>
                  <a:schemeClr val="dk1"/>
                </a:solidFill>
                <a:highlight>
                  <a:srgbClr val="FF00FF"/>
                </a:highlight>
                <a:latin typeface="Calibri"/>
                <a:ea typeface="Calibri"/>
                <a:cs typeface="Calibri"/>
                <a:sym typeface="Calibri"/>
              </a:endParaRPr>
            </a:p>
          </p:txBody>
        </p:sp>
        <p:sp>
          <p:nvSpPr>
            <p:cNvPr id="283" name="Google Shape;283;p24"/>
            <p:cNvSpPr/>
            <p:nvPr/>
          </p:nvSpPr>
          <p:spPr>
            <a:xfrm>
              <a:off x="0" y="945914"/>
              <a:ext cx="11754000" cy="668700"/>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4"/>
            <p:cNvSpPr/>
            <p:nvPr/>
          </p:nvSpPr>
          <p:spPr>
            <a:xfrm>
              <a:off x="202241" y="1096341"/>
              <a:ext cx="368100" cy="367800"/>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4"/>
            <p:cNvSpPr/>
            <p:nvPr/>
          </p:nvSpPr>
          <p:spPr>
            <a:xfrm>
              <a:off x="772555" y="945914"/>
              <a:ext cx="10935000" cy="752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4"/>
            <p:cNvSpPr txBox="1"/>
            <p:nvPr/>
          </p:nvSpPr>
          <p:spPr>
            <a:xfrm>
              <a:off x="772555" y="945914"/>
              <a:ext cx="10935000" cy="752100"/>
            </a:xfrm>
            <a:prstGeom prst="rect">
              <a:avLst/>
            </a:prstGeom>
            <a:noFill/>
            <a:ln>
              <a:noFill/>
            </a:ln>
          </p:spPr>
          <p:txBody>
            <a:bodyPr spcFirstLastPara="1" wrap="square" lIns="79600" tIns="79600" rIns="79600" bIns="79600" anchor="ctr" anchorCtr="0">
              <a:noAutofit/>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High Demand Areas: Stakeholder can understand the high demand areas through the neighborhood performing the on demand in different areas. </a:t>
              </a:r>
              <a:endParaRPr sz="1400" b="0" i="0" u="none" strike="noStrike" cap="none">
                <a:solidFill>
                  <a:srgbClr val="000000"/>
                </a:solidFill>
                <a:latin typeface="Arial"/>
                <a:ea typeface="Arial"/>
                <a:cs typeface="Arial"/>
                <a:sym typeface="Arial"/>
              </a:endParaRPr>
            </a:p>
          </p:txBody>
        </p:sp>
        <p:sp>
          <p:nvSpPr>
            <p:cNvPr id="287" name="Google Shape;287;p24"/>
            <p:cNvSpPr/>
            <p:nvPr/>
          </p:nvSpPr>
          <p:spPr>
            <a:xfrm>
              <a:off x="0" y="1886087"/>
              <a:ext cx="11754000" cy="668700"/>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4"/>
            <p:cNvSpPr/>
            <p:nvPr/>
          </p:nvSpPr>
          <p:spPr>
            <a:xfrm>
              <a:off x="202241" y="2036515"/>
              <a:ext cx="368100" cy="367800"/>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4"/>
            <p:cNvSpPr/>
            <p:nvPr/>
          </p:nvSpPr>
          <p:spPr>
            <a:xfrm>
              <a:off x="772555" y="1886087"/>
              <a:ext cx="10935000" cy="752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4"/>
            <p:cNvSpPr txBox="1"/>
            <p:nvPr/>
          </p:nvSpPr>
          <p:spPr>
            <a:xfrm>
              <a:off x="772555" y="1886087"/>
              <a:ext cx="10935000" cy="752100"/>
            </a:xfrm>
            <a:prstGeom prst="rect">
              <a:avLst/>
            </a:prstGeom>
            <a:noFill/>
            <a:ln>
              <a:noFill/>
            </a:ln>
          </p:spPr>
          <p:txBody>
            <a:bodyPr spcFirstLastPara="1" wrap="square" lIns="79600" tIns="79600" rIns="79600" bIns="79600" anchor="ctr" anchorCtr="0">
              <a:noAutofit/>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Demand on room type: Demand on popular areas neighborhood. Stakeholder have detailed strategy to invest amount on the demand areas with demand room type in popular area.</a:t>
              </a:r>
              <a:endParaRPr sz="1400" b="0" i="0" u="none" strike="noStrike" cap="none">
                <a:solidFill>
                  <a:srgbClr val="000000"/>
                </a:solidFill>
                <a:latin typeface="Arial"/>
                <a:ea typeface="Arial"/>
                <a:cs typeface="Arial"/>
                <a:sym typeface="Arial"/>
              </a:endParaRPr>
            </a:p>
          </p:txBody>
        </p:sp>
        <p:sp>
          <p:nvSpPr>
            <p:cNvPr id="291" name="Google Shape;291;p24"/>
            <p:cNvSpPr/>
            <p:nvPr/>
          </p:nvSpPr>
          <p:spPr>
            <a:xfrm>
              <a:off x="9525" y="2943173"/>
              <a:ext cx="11754000" cy="668700"/>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4"/>
            <p:cNvSpPr/>
            <p:nvPr/>
          </p:nvSpPr>
          <p:spPr>
            <a:xfrm>
              <a:off x="202241" y="3101813"/>
              <a:ext cx="368100" cy="367800"/>
            </a:xfrm>
            <a:prstGeom prst="rect">
              <a:avLst/>
            </a:prstGeom>
            <a:blipFill rotWithShape="1">
              <a:blip r:embed="rId6">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4"/>
            <p:cNvSpPr/>
            <p:nvPr/>
          </p:nvSpPr>
          <p:spPr>
            <a:xfrm>
              <a:off x="772551" y="3766437"/>
              <a:ext cx="10935000" cy="752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4"/>
            <p:cNvSpPr txBox="1"/>
            <p:nvPr/>
          </p:nvSpPr>
          <p:spPr>
            <a:xfrm>
              <a:off x="772555" y="2909660"/>
              <a:ext cx="10935000" cy="752100"/>
            </a:xfrm>
            <a:prstGeom prst="rect">
              <a:avLst/>
            </a:prstGeom>
            <a:noFill/>
            <a:ln>
              <a:noFill/>
            </a:ln>
          </p:spPr>
          <p:txBody>
            <a:bodyPr spcFirstLastPara="1" wrap="square" lIns="79600" tIns="79600" rIns="79600" bIns="79600" anchor="ctr" anchorCtr="0">
              <a:noAutofit/>
            </a:bodyPr>
            <a:lstStyle/>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Reviews decide pricing factor: Based on user Satisfaction through the reviews and majority of positive reviews over the neighborhood.</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5"/>
          <p:cNvSpPr txBox="1"/>
          <p:nvPr/>
        </p:nvSpPr>
        <p:spPr>
          <a:xfrm>
            <a:off x="200026" y="157163"/>
            <a:ext cx="117729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r>
              <a:rPr lang="en-US" sz="2800" b="1" i="0" u="none" strike="noStrike" cap="none">
                <a:solidFill>
                  <a:srgbClr val="FFFF00"/>
                </a:solidFill>
                <a:highlight>
                  <a:srgbClr val="000000"/>
                </a:highlight>
                <a:latin typeface="Calibri"/>
                <a:ea typeface="Calibri"/>
                <a:cs typeface="Calibri"/>
                <a:sym typeface="Calibri"/>
              </a:rPr>
              <a:t>RECOMMENDATIONS</a:t>
            </a:r>
            <a:endParaRPr sz="2800" b="1" i="0" u="none" strike="noStrike" cap="none">
              <a:solidFill>
                <a:srgbClr val="FFFF00"/>
              </a:solidFill>
              <a:highlight>
                <a:srgbClr val="000000"/>
              </a:highlight>
              <a:latin typeface="Calibri"/>
              <a:ea typeface="Calibri"/>
              <a:cs typeface="Calibri"/>
              <a:sym typeface="Calibri"/>
            </a:endParaRPr>
          </a:p>
        </p:txBody>
      </p:sp>
      <p:sp>
        <p:nvSpPr>
          <p:cNvPr id="300" name="Google Shape;300;p25"/>
          <p:cNvSpPr txBox="1"/>
          <p:nvPr/>
        </p:nvSpPr>
        <p:spPr>
          <a:xfrm>
            <a:off x="414025" y="1019150"/>
            <a:ext cx="11199900" cy="53736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1200"/>
              </a:spcBef>
              <a:spcAft>
                <a:spcPts val="0"/>
              </a:spcAft>
              <a:buClr>
                <a:schemeClr val="dk1"/>
              </a:buClr>
              <a:buSzPts val="1800"/>
              <a:buFont typeface="Arial"/>
              <a:buChar char="●"/>
            </a:pPr>
            <a:r>
              <a:rPr lang="en-US" sz="1800" b="1" i="0" u="none" strike="noStrike" cap="none">
                <a:solidFill>
                  <a:schemeClr val="dk1"/>
                </a:solidFill>
                <a:highlight>
                  <a:srgbClr val="FFFFFF"/>
                </a:highlight>
                <a:latin typeface="Arial"/>
                <a:ea typeface="Arial"/>
                <a:cs typeface="Arial"/>
                <a:sym typeface="Arial"/>
              </a:rPr>
              <a:t>Implement a Dynamic Pricing Tool to Optimize for Seasonality</a:t>
            </a:r>
            <a:r>
              <a:rPr lang="en-US" sz="1800" b="0" i="0" u="none" strike="noStrike" cap="none">
                <a:solidFill>
                  <a:schemeClr val="dk1"/>
                </a:solidFill>
                <a:highlight>
                  <a:srgbClr val="FFFFFF"/>
                </a:highlight>
                <a:latin typeface="Arial"/>
                <a:ea typeface="Arial"/>
                <a:cs typeface="Arial"/>
                <a:sym typeface="Arial"/>
              </a:rPr>
              <a:t>: This dynamic pricing software that will adjust rates in real time based on seasonal demand patterns and booking data. This tool enables strategic pricing adjustments during peak and off-peak seasons, maximizing revenue potential while maintaining competitive rates throughout the year.</a:t>
            </a:r>
            <a:endParaRPr sz="1800" b="0" i="0" u="none" strike="noStrike" cap="none">
              <a:solidFill>
                <a:schemeClr val="dk1"/>
              </a:solidFill>
              <a:highlight>
                <a:srgbClr val="FFFFFF"/>
              </a:highlight>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a:p>
            <a:pPr marL="457200" marR="0" lvl="0" indent="-342900" algn="l" rtl="0">
              <a:lnSpc>
                <a:spcPct val="115000"/>
              </a:lnSpc>
              <a:spcBef>
                <a:spcPts val="1200"/>
              </a:spcBef>
              <a:spcAft>
                <a:spcPts val="0"/>
              </a:spcAft>
              <a:buClr>
                <a:schemeClr val="dk1"/>
              </a:buClr>
              <a:buSzPts val="1800"/>
              <a:buFont typeface="Arial"/>
              <a:buChar char="●"/>
            </a:pPr>
            <a:r>
              <a:rPr lang="en-US" sz="1800" b="1" i="0" u="none" strike="noStrike" cap="none">
                <a:solidFill>
                  <a:schemeClr val="dk1"/>
                </a:solidFill>
                <a:highlight>
                  <a:srgbClr val="FFFFFF"/>
                </a:highlight>
                <a:latin typeface="Arial"/>
                <a:ea typeface="Arial"/>
                <a:cs typeface="Arial"/>
                <a:sym typeface="Arial"/>
              </a:rPr>
              <a:t>Recommend Pricing Strategies (Using Reviews)</a:t>
            </a:r>
            <a:r>
              <a:rPr lang="en-US" sz="1800" b="0" i="0" u="none" strike="noStrike" cap="none">
                <a:solidFill>
                  <a:schemeClr val="dk1"/>
                </a:solidFill>
                <a:highlight>
                  <a:srgbClr val="FFFFFF"/>
                </a:highlight>
                <a:latin typeface="Arial"/>
                <a:ea typeface="Arial"/>
                <a:cs typeface="Arial"/>
                <a:sym typeface="Arial"/>
              </a:rPr>
              <a:t>: With guest reviews the pricing model, setting higher prices for listings that consistently receive positive feedback. This approach will give guest experiences and encourages hosts to maintain high standards, boosting both profitability and customer satisfaction.</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a:p>
            <a:pPr marL="457200" marR="0" lvl="0" indent="-342900" algn="l" rtl="0">
              <a:lnSpc>
                <a:spcPct val="115000"/>
              </a:lnSpc>
              <a:spcBef>
                <a:spcPts val="1200"/>
              </a:spcBef>
              <a:spcAft>
                <a:spcPts val="0"/>
              </a:spcAft>
              <a:buClr>
                <a:schemeClr val="dk1"/>
              </a:buClr>
              <a:buSzPts val="1800"/>
              <a:buFont typeface="Arial"/>
              <a:buChar char="●"/>
            </a:pPr>
            <a:r>
              <a:rPr lang="en-US" sz="1800" b="1" i="0" u="none" strike="noStrike" cap="none">
                <a:solidFill>
                  <a:schemeClr val="dk1"/>
                </a:solidFill>
                <a:highlight>
                  <a:srgbClr val="FFFFFF"/>
                </a:highlight>
                <a:latin typeface="Arial"/>
                <a:ea typeface="Arial"/>
                <a:cs typeface="Arial"/>
                <a:sym typeface="Arial"/>
              </a:rPr>
              <a:t>Recommend Customize Prices by Room Type and Location</a:t>
            </a:r>
            <a:r>
              <a:rPr lang="en-US" sz="1800" b="0" i="0" u="none" strike="noStrike" cap="none">
                <a:solidFill>
                  <a:schemeClr val="dk1"/>
                </a:solidFill>
                <a:highlight>
                  <a:srgbClr val="FFFFFF"/>
                </a:highlight>
                <a:latin typeface="Arial"/>
                <a:ea typeface="Arial"/>
                <a:cs typeface="Arial"/>
                <a:sym typeface="Arial"/>
              </a:rPr>
              <a:t>: </a:t>
            </a:r>
            <a:r>
              <a:rPr lang="en-US" sz="1800" b="0" i="0" u="none" strike="noStrike" cap="none">
                <a:solidFill>
                  <a:schemeClr val="dk1"/>
                </a:solidFill>
                <a:latin typeface="Arial"/>
                <a:ea typeface="Arial"/>
                <a:cs typeface="Arial"/>
                <a:sym typeface="Arial"/>
              </a:rPr>
              <a:t>Develop a pricing structure that specifically considers the type of room and its exact location within various neighborhoods.</a:t>
            </a:r>
            <a:r>
              <a:rPr lang="en-US" sz="1800" b="0" i="0" u="none" strike="noStrike" cap="none">
                <a:solidFill>
                  <a:schemeClr val="dk1"/>
                </a:solidFill>
                <a:highlight>
                  <a:srgbClr val="FFFFFF"/>
                </a:highlight>
                <a:latin typeface="Arial"/>
                <a:ea typeface="Arial"/>
                <a:cs typeface="Arial"/>
                <a:sym typeface="Arial"/>
              </a:rPr>
              <a:t>This strategy allows for pricing flexibility that accommodates the unique demand to enhance the attractiveness for a broader range of potential guests.</a:t>
            </a:r>
            <a:endParaRPr sz="18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200"/>
              </a:spcBef>
              <a:spcAft>
                <a:spcPts val="1200"/>
              </a:spcAft>
              <a:buClr>
                <a:srgbClr val="000000"/>
              </a:buClr>
              <a:buSzPts val="1800"/>
              <a:buFont typeface="Arial"/>
              <a:buNone/>
            </a:pPr>
            <a:endParaRPr sz="18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4"/>
        <p:cNvGrpSpPr/>
        <p:nvPr/>
      </p:nvGrpSpPr>
      <p:grpSpPr>
        <a:xfrm>
          <a:off x="0" y="0"/>
          <a:ext cx="0" cy="0"/>
          <a:chOff x="0" y="0"/>
          <a:chExt cx="0" cy="0"/>
        </a:xfrm>
      </p:grpSpPr>
      <p:grpSp>
        <p:nvGrpSpPr>
          <p:cNvPr id="305" name="Google Shape;305;p26"/>
          <p:cNvGrpSpPr/>
          <p:nvPr/>
        </p:nvGrpSpPr>
        <p:grpSpPr>
          <a:xfrm>
            <a:off x="0" y="0"/>
            <a:ext cx="12196668" cy="4570886"/>
            <a:chOff x="0" y="0"/>
            <a:chExt cx="12196668" cy="4570886"/>
          </a:xfrm>
        </p:grpSpPr>
        <p:sp>
          <p:nvSpPr>
            <p:cNvPr id="306" name="Google Shape;306;p26"/>
            <p:cNvSpPr/>
            <p:nvPr/>
          </p:nvSpPr>
          <p:spPr>
            <a:xfrm rot="10800000">
              <a:off x="0" y="0"/>
              <a:ext cx="12196668" cy="4570632"/>
            </a:xfrm>
            <a:prstGeom prst="rect">
              <a:avLst/>
            </a:prstGeom>
            <a:gradFill>
              <a:gsLst>
                <a:gs pos="0">
                  <a:schemeClr val="accent5"/>
                </a:gs>
                <a:gs pos="100000">
                  <a:schemeClr val="accent2"/>
                </a:gs>
              </a:gsLst>
              <a:lin ang="4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7" name="Google Shape;307;p26"/>
            <p:cNvSpPr/>
            <p:nvPr/>
          </p:nvSpPr>
          <p:spPr>
            <a:xfrm>
              <a:off x="0" y="2791"/>
              <a:ext cx="10565988" cy="4568095"/>
            </a:xfrm>
            <a:prstGeom prst="rect">
              <a:avLst/>
            </a:prstGeom>
            <a:gradFill>
              <a:gsLst>
                <a:gs pos="0">
                  <a:schemeClr val="accent2"/>
                </a:gs>
                <a:gs pos="3000">
                  <a:schemeClr val="accent2"/>
                </a:gs>
                <a:gs pos="40000">
                  <a:srgbClr val="ED7D31">
                    <a:alpha val="0"/>
                  </a:srgbClr>
                </a:gs>
                <a:gs pos="100000">
                  <a:srgbClr val="ED7D31">
                    <a:alpha val="0"/>
                  </a:srgbClr>
                </a:gs>
              </a:gsLst>
              <a:lin ang="17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8" name="Google Shape;308;p26"/>
            <p:cNvSpPr/>
            <p:nvPr/>
          </p:nvSpPr>
          <p:spPr>
            <a:xfrm>
              <a:off x="0" y="2"/>
              <a:ext cx="12192000" cy="4549891"/>
            </a:xfrm>
            <a:prstGeom prst="rect">
              <a:avLst/>
            </a:prstGeom>
            <a:gradFill>
              <a:gsLst>
                <a:gs pos="0">
                  <a:srgbClr val="5B9BD5">
                    <a:alpha val="75294"/>
                  </a:srgbClr>
                </a:gs>
                <a:gs pos="67000">
                  <a:srgbClr val="ED7D31">
                    <a:alpha val="0"/>
                  </a:srgbClr>
                </a:gs>
                <a:gs pos="100000">
                  <a:srgbClr val="ED7D31">
                    <a:alpha val="0"/>
                  </a:srgbClr>
                </a:gs>
              </a:gsLst>
              <a:lin ang="4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Google Shape;309;p26"/>
            <p:cNvSpPr/>
            <p:nvPr/>
          </p:nvSpPr>
          <p:spPr>
            <a:xfrm rot="10800000">
              <a:off x="4110544" y="18215"/>
              <a:ext cx="8086124" cy="4549887"/>
            </a:xfrm>
            <a:prstGeom prst="rect">
              <a:avLst/>
            </a:prstGeom>
            <a:gradFill>
              <a:gsLst>
                <a:gs pos="0">
                  <a:srgbClr val="1E4E79">
                    <a:alpha val="35294"/>
                  </a:srgbClr>
                </a:gs>
                <a:gs pos="45000">
                  <a:srgbClr val="5B9BD5">
                    <a:alpha val="0"/>
                  </a:srgbClr>
                </a:gs>
                <a:gs pos="100000">
                  <a:srgbClr val="5B9BD5">
                    <a:alpha val="0"/>
                  </a:srgbClr>
                </a:gs>
              </a:gsLst>
              <a:lin ang="420000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0" name="Google Shape;310;p26"/>
          <p:cNvSpPr txBox="1"/>
          <p:nvPr/>
        </p:nvSpPr>
        <p:spPr>
          <a:xfrm>
            <a:off x="1126348" y="1124262"/>
            <a:ext cx="8017800" cy="26904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5400"/>
              <a:buFont typeface="Arial"/>
              <a:buNone/>
            </a:pPr>
            <a:r>
              <a:rPr lang="en-US" sz="5400" b="0" i="0" u="none" strike="noStrike" cap="none">
                <a:solidFill>
                  <a:srgbClr val="FFFFFF"/>
                </a:solidFill>
                <a:latin typeface="Calibri"/>
                <a:ea typeface="Calibri"/>
                <a:cs typeface="Calibri"/>
                <a:sym typeface="Calibri"/>
              </a:rPr>
              <a:t>                                                         </a:t>
            </a:r>
            <a:r>
              <a:rPr lang="en-US" sz="5400" b="0" i="0" u="none" strike="noStrike" cap="none">
                <a:solidFill>
                  <a:srgbClr val="FFFFFF"/>
                </a:solidFill>
                <a:highlight>
                  <a:srgbClr val="FF9900"/>
                </a:highlight>
                <a:latin typeface="Calibri"/>
                <a:ea typeface="Calibri"/>
                <a:cs typeface="Calibri"/>
                <a:sym typeface="Calibri"/>
              </a:rPr>
              <a:t>Thankyou</a:t>
            </a:r>
            <a:endParaRPr sz="1400" b="0" i="0" u="none" strike="noStrike" cap="none">
              <a:solidFill>
                <a:srgbClr val="000000"/>
              </a:solidFill>
              <a:highlight>
                <a:srgbClr val="FF9900"/>
              </a:highlight>
              <a:latin typeface="Arial"/>
              <a:ea typeface="Arial"/>
              <a:cs typeface="Arial"/>
              <a:sym typeface="Arial"/>
            </a:endParaRPr>
          </a:p>
        </p:txBody>
      </p:sp>
      <p:pic>
        <p:nvPicPr>
          <p:cNvPr id="311" name="Google Shape;311;p26" descr="Watermelon"/>
          <p:cNvPicPr preferRelativeResize="0"/>
          <p:nvPr/>
        </p:nvPicPr>
        <p:blipFill rotWithShape="1">
          <a:blip r:embed="rId3">
            <a:alphaModFix/>
          </a:blip>
          <a:srcRect/>
          <a:stretch/>
        </p:blipFill>
        <p:spPr>
          <a:xfrm>
            <a:off x="9215646" y="5061057"/>
            <a:ext cx="1199733" cy="11997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11"/>
                                        </p:tgtEl>
                                        <p:attrNameLst>
                                          <p:attrName>style.visibility</p:attrName>
                                        </p:attrNameLst>
                                      </p:cBhvr>
                                      <p:to>
                                        <p:strVal val="visible"/>
                                      </p:to>
                                    </p:set>
                                    <p:animEffect transition="in" filter="fade">
                                      <p:cBhvr>
                                        <p:cTn id="7" dur="700"/>
                                        <p:tgtEl>
                                          <p:spTgt spid="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4"/>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4"/>
          <p:cNvSpPr txBox="1"/>
          <p:nvPr/>
        </p:nvSpPr>
        <p:spPr>
          <a:xfrm>
            <a:off x="611850" y="365125"/>
            <a:ext cx="5784900"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0000"/>
              </a:buClr>
              <a:buSzPts val="4400"/>
              <a:buFont typeface="Arial"/>
              <a:buNone/>
            </a:pPr>
            <a:r>
              <a:rPr lang="en-US" sz="4400" b="0" i="0" u="none" strike="noStrike" cap="none">
                <a:solidFill>
                  <a:schemeClr val="dk1"/>
                </a:solidFill>
                <a:latin typeface="Georgia"/>
                <a:ea typeface="Georgia"/>
                <a:cs typeface="Georgia"/>
                <a:sym typeface="Georgia"/>
              </a:rPr>
              <a:t>                                                                        Introduction</a:t>
            </a:r>
            <a:endParaRPr sz="1400" b="0" i="0" u="none" strike="noStrike" cap="none">
              <a:solidFill>
                <a:srgbClr val="000000"/>
              </a:solidFill>
              <a:latin typeface="Georgia"/>
              <a:ea typeface="Georgia"/>
              <a:cs typeface="Georgia"/>
              <a:sym typeface="Georgia"/>
            </a:endParaRPr>
          </a:p>
        </p:txBody>
      </p:sp>
      <p:sp>
        <p:nvSpPr>
          <p:cNvPr id="92" name="Google Shape;92;p14"/>
          <p:cNvSpPr/>
          <p:nvPr/>
        </p:nvSpPr>
        <p:spPr>
          <a:xfrm>
            <a:off x="10208695" y="1"/>
            <a:ext cx="1135066" cy="477997"/>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14"/>
          <p:cNvSpPr txBox="1"/>
          <p:nvPr/>
        </p:nvSpPr>
        <p:spPr>
          <a:xfrm>
            <a:off x="838200" y="1825625"/>
            <a:ext cx="5558489" cy="4351338"/>
          </a:xfrm>
          <a:prstGeom prst="rect">
            <a:avLst/>
          </a:prstGeom>
          <a:noFill/>
          <a:ln>
            <a:noFill/>
          </a:ln>
        </p:spPr>
        <p:txBody>
          <a:bodyPr spcFirstLastPara="1" wrap="square" lIns="91425" tIns="45700" rIns="91425" bIns="45700" anchor="t" anchorCtr="0">
            <a:normAutofit/>
          </a:bodyPr>
          <a:lstStyle/>
          <a:p>
            <a:pPr marL="0" marR="0" lvl="0" indent="-95250" algn="l" rtl="0">
              <a:lnSpc>
                <a:spcPct val="90000"/>
              </a:lnSpc>
              <a:spcBef>
                <a:spcPts val="0"/>
              </a:spcBef>
              <a:spcAft>
                <a:spcPts val="0"/>
              </a:spcAft>
              <a:buClr>
                <a:schemeClr val="dk1"/>
              </a:buClr>
              <a:buSzPts val="1500"/>
              <a:buFont typeface="Georgia"/>
              <a:buChar char="•"/>
            </a:pPr>
            <a:r>
              <a:rPr lang="en-US" sz="1500" b="0" i="0" u="none" strike="noStrike" cap="none">
                <a:solidFill>
                  <a:schemeClr val="dk1"/>
                </a:solidFill>
                <a:latin typeface="Georgia"/>
                <a:ea typeface="Georgia"/>
                <a:cs typeface="Georgia"/>
                <a:sym typeface="Georgia"/>
              </a:rPr>
              <a:t>Dataset : </a:t>
            </a:r>
            <a:r>
              <a:rPr lang="en-US" sz="1500" b="0" i="0" u="sng" strike="noStrike" cap="none">
                <a:solidFill>
                  <a:schemeClr val="hlink"/>
                </a:solidFill>
                <a:latin typeface="Georgia"/>
                <a:ea typeface="Georgia"/>
                <a:cs typeface="Georgia"/>
                <a:sym typeface="Georgia"/>
                <a:hlinkClick r:id="rId3"/>
              </a:rPr>
              <a:t>https://insideairbnb.com/new-york-city</a:t>
            </a:r>
            <a:endParaRPr sz="1500" b="0" i="0" u="none" strike="noStrike" cap="none">
              <a:solidFill>
                <a:schemeClr val="dk1"/>
              </a:solidFill>
              <a:latin typeface="Georgia"/>
              <a:ea typeface="Georgia"/>
              <a:cs typeface="Georgia"/>
              <a:sym typeface="Georgia"/>
            </a:endParaRPr>
          </a:p>
          <a:p>
            <a:pPr marL="0" marR="0" lvl="0" indent="0" algn="l" rtl="0">
              <a:lnSpc>
                <a:spcPct val="90000"/>
              </a:lnSpc>
              <a:spcBef>
                <a:spcPts val="600"/>
              </a:spcBef>
              <a:spcAft>
                <a:spcPts val="0"/>
              </a:spcAft>
              <a:buClr>
                <a:srgbClr val="000000"/>
              </a:buClr>
              <a:buSzPts val="1500"/>
              <a:buFont typeface="Arial"/>
              <a:buNone/>
            </a:pPr>
            <a:r>
              <a:rPr lang="en-US" sz="1500" b="0" i="0" u="none" strike="noStrike" cap="none">
                <a:solidFill>
                  <a:schemeClr val="lt1"/>
                </a:solidFill>
                <a:highlight>
                  <a:schemeClr val="dk1"/>
                </a:highlight>
                <a:latin typeface="Georgia"/>
                <a:ea typeface="Georgia"/>
                <a:cs typeface="Georgia"/>
                <a:sym typeface="Georgia"/>
              </a:rPr>
              <a:t/>
            </a:r>
            <a:br>
              <a:rPr lang="en-US" sz="1500" b="0" i="0" u="none" strike="noStrike" cap="none">
                <a:solidFill>
                  <a:schemeClr val="lt1"/>
                </a:solidFill>
                <a:highlight>
                  <a:schemeClr val="dk1"/>
                </a:highlight>
                <a:latin typeface="Georgia"/>
                <a:ea typeface="Georgia"/>
                <a:cs typeface="Georgia"/>
                <a:sym typeface="Georgia"/>
              </a:rPr>
            </a:br>
            <a:r>
              <a:rPr lang="en-US" sz="1500" b="0" i="0" u="none" strike="noStrike" cap="none">
                <a:solidFill>
                  <a:schemeClr val="lt1"/>
                </a:solidFill>
                <a:highlight>
                  <a:schemeClr val="dk1"/>
                </a:highlight>
                <a:latin typeface="Georgia"/>
                <a:ea typeface="Georgia"/>
                <a:cs typeface="Georgia"/>
                <a:sym typeface="Georgia"/>
              </a:rPr>
              <a:t/>
            </a:r>
            <a:br>
              <a:rPr lang="en-US" sz="1500" b="0" i="0" u="none" strike="noStrike" cap="none">
                <a:solidFill>
                  <a:schemeClr val="lt1"/>
                </a:solidFill>
                <a:highlight>
                  <a:schemeClr val="dk1"/>
                </a:highlight>
                <a:latin typeface="Georgia"/>
                <a:ea typeface="Georgia"/>
                <a:cs typeface="Georgia"/>
                <a:sym typeface="Georgia"/>
              </a:rPr>
            </a:br>
            <a:r>
              <a:rPr lang="en-US" sz="1500" b="0" i="0" u="none" strike="noStrike" cap="none">
                <a:solidFill>
                  <a:schemeClr val="lt1"/>
                </a:solidFill>
                <a:highlight>
                  <a:schemeClr val="dk1"/>
                </a:highlight>
                <a:latin typeface="Georgia"/>
                <a:ea typeface="Georgia"/>
                <a:cs typeface="Georgia"/>
                <a:sym typeface="Georgia"/>
              </a:rPr>
              <a:t>Introduction to Dataset:</a:t>
            </a:r>
            <a:endParaRPr sz="1500" b="0" i="0" u="none" strike="noStrike" cap="none">
              <a:solidFill>
                <a:schemeClr val="lt1"/>
              </a:solidFill>
              <a:highlight>
                <a:schemeClr val="dk1"/>
              </a:highlight>
              <a:latin typeface="Georgia"/>
              <a:ea typeface="Georgia"/>
              <a:cs typeface="Georgia"/>
              <a:sym typeface="Georgia"/>
            </a:endParaRPr>
          </a:p>
          <a:p>
            <a:pPr marL="0" marR="0" lvl="0" indent="0" algn="just" rtl="0">
              <a:lnSpc>
                <a:spcPct val="90000"/>
              </a:lnSpc>
              <a:spcBef>
                <a:spcPts val="600"/>
              </a:spcBef>
              <a:spcAft>
                <a:spcPts val="0"/>
              </a:spcAft>
              <a:buClr>
                <a:srgbClr val="000000"/>
              </a:buClr>
              <a:buSzPts val="1500"/>
              <a:buFont typeface="Arial"/>
              <a:buNone/>
            </a:pPr>
            <a:r>
              <a:rPr lang="en-US" sz="1500" b="0" i="0" u="none" strike="noStrike" cap="none">
                <a:solidFill>
                  <a:schemeClr val="dk1"/>
                </a:solidFill>
                <a:latin typeface="Calibri"/>
                <a:ea typeface="Calibri"/>
                <a:cs typeface="Calibri"/>
                <a:sym typeface="Calibri"/>
              </a:rPr>
              <a:t/>
            </a:r>
            <a:br>
              <a:rPr lang="en-US" sz="1500" b="0" i="0" u="none" strike="noStrike" cap="none">
                <a:solidFill>
                  <a:schemeClr val="dk1"/>
                </a:solidFill>
                <a:latin typeface="Calibri"/>
                <a:ea typeface="Calibri"/>
                <a:cs typeface="Calibri"/>
                <a:sym typeface="Calibri"/>
              </a:rPr>
            </a:br>
            <a:r>
              <a:rPr lang="en-US" sz="1500" b="0" i="0" u="none" strike="noStrike" cap="none">
                <a:solidFill>
                  <a:schemeClr val="dk1"/>
                </a:solidFill>
                <a:latin typeface="Georgia"/>
                <a:ea typeface="Georgia"/>
                <a:cs typeface="Georgia"/>
                <a:sym typeface="Georgia"/>
              </a:rPr>
              <a:t>The dataset contains comprehensive information on Airbnb listings in New York City for 2023. It includes unique identifiers, host details, accommodation specifics, location data, pricing, booking requirements, and review statistics. This data serves Airbnb management and strategy firms like </a:t>
            </a:r>
            <a:r>
              <a:rPr lang="en-US" sz="1500" b="0" i="0" u="none" strike="noStrike" cap="none">
                <a:solidFill>
                  <a:schemeClr val="dk1"/>
                </a:solidFill>
                <a:highlight>
                  <a:srgbClr val="FFFF00"/>
                </a:highlight>
                <a:latin typeface="Georgia"/>
                <a:ea typeface="Georgia"/>
                <a:cs typeface="Georgia"/>
                <a:sym typeface="Georgia"/>
              </a:rPr>
              <a:t>"Awning Airbnb Manager," </a:t>
            </a:r>
            <a:r>
              <a:rPr lang="en-US" sz="1500" b="0" i="0" u="none" strike="noStrike" cap="none">
                <a:solidFill>
                  <a:schemeClr val="dk1"/>
                </a:solidFill>
                <a:latin typeface="Georgia"/>
                <a:ea typeface="Georgia"/>
                <a:cs typeface="Georgia"/>
                <a:sym typeface="Georgia"/>
              </a:rPr>
              <a:t>helping to inform decisions on competitive pricing while considering guest satisfaction and market demand. Insights from this dataset aims to enhance occupancy rates, adjust Dynamic Pricing strategies and identify trends across different neighborhoods and room types. The objective is to optimize profitability and maintain a high level of guest reviews, which are critical in the short-term rental market strategies.</a:t>
            </a:r>
            <a:endParaRPr sz="1500" b="0" i="0" u="none" strike="noStrike" cap="none">
              <a:solidFill>
                <a:schemeClr val="dk1"/>
              </a:solidFill>
              <a:latin typeface="Georgia"/>
              <a:ea typeface="Georgia"/>
              <a:cs typeface="Georgia"/>
              <a:sym typeface="Georgia"/>
            </a:endParaRPr>
          </a:p>
          <a:p>
            <a:pPr marL="0" marR="0" lvl="0" indent="0" algn="l" rtl="0">
              <a:lnSpc>
                <a:spcPct val="90000"/>
              </a:lnSpc>
              <a:spcBef>
                <a:spcPts val="600"/>
              </a:spcBef>
              <a:spcAft>
                <a:spcPts val="0"/>
              </a:spcAft>
              <a:buClr>
                <a:srgbClr val="000000"/>
              </a:buClr>
              <a:buSzPts val="1500"/>
              <a:buFont typeface="Arial"/>
              <a:buNone/>
            </a:pPr>
            <a:endParaRPr sz="1500" b="0" i="0" u="none" strike="noStrike" cap="none">
              <a:solidFill>
                <a:schemeClr val="dk1"/>
              </a:solidFill>
              <a:latin typeface="Calibri"/>
              <a:ea typeface="Calibri"/>
              <a:cs typeface="Calibri"/>
              <a:sym typeface="Calibri"/>
            </a:endParaRPr>
          </a:p>
        </p:txBody>
      </p:sp>
      <p:sp>
        <p:nvSpPr>
          <p:cNvPr id="94" name="Google Shape;94;p14"/>
          <p:cNvSpPr/>
          <p:nvPr/>
        </p:nvSpPr>
        <p:spPr>
          <a:xfrm>
            <a:off x="6821310" y="2624479"/>
            <a:ext cx="812427" cy="812427"/>
          </a:xfrm>
          <a:prstGeom prst="ellipse">
            <a:avLst/>
          </a:prstGeom>
          <a:noFill/>
          <a:ln w="1270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p14"/>
          <p:cNvSpPr/>
          <p:nvPr/>
        </p:nvSpPr>
        <p:spPr>
          <a:xfrm rot="-5400000">
            <a:off x="8912417" y="1218531"/>
            <a:ext cx="2387600" cy="2387600"/>
          </a:xfrm>
          <a:prstGeom prst="blockArc">
            <a:avLst>
              <a:gd name="adj1" fmla="val 10800000"/>
              <a:gd name="adj2" fmla="val 0"/>
              <a:gd name="adj3" fmla="val 25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96;p14"/>
          <p:cNvSpPr/>
          <p:nvPr/>
        </p:nvSpPr>
        <p:spPr>
          <a:xfrm>
            <a:off x="6821310" y="0"/>
            <a:ext cx="2315251" cy="1550992"/>
          </a:xfrm>
          <a:custGeom>
            <a:avLst/>
            <a:gdLst/>
            <a:ahLst/>
            <a:cxnLst/>
            <a:rect l="l" t="t" r="r" b="b"/>
            <a:pathLst>
              <a:path w="2315251" h="1550992" extrusionOk="0">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97" name="Google Shape;97;p14"/>
          <p:cNvCxnSpPr/>
          <p:nvPr/>
        </p:nvCxnSpPr>
        <p:spPr>
          <a:xfrm>
            <a:off x="11724638" y="1331572"/>
            <a:ext cx="0" cy="1597708"/>
          </a:xfrm>
          <a:prstGeom prst="straightConnector1">
            <a:avLst/>
          </a:prstGeom>
          <a:noFill/>
          <a:ln w="127000" cap="rnd" cmpd="sng">
            <a:solidFill>
              <a:schemeClr val="accent4"/>
            </a:solidFill>
            <a:prstDash val="dash"/>
            <a:miter lim="800000"/>
            <a:headEnd type="none" w="sm" len="sm"/>
            <a:tailEnd type="none" w="sm" len="sm"/>
          </a:ln>
        </p:spPr>
      </p:cxnSp>
      <p:sp>
        <p:nvSpPr>
          <p:cNvPr id="98" name="Google Shape;98;p14"/>
          <p:cNvSpPr/>
          <p:nvPr/>
        </p:nvSpPr>
        <p:spPr>
          <a:xfrm>
            <a:off x="11005550" y="4112081"/>
            <a:ext cx="1186451" cy="1771650"/>
          </a:xfrm>
          <a:custGeom>
            <a:avLst/>
            <a:gdLst/>
            <a:ahLst/>
            <a:cxnLst/>
            <a:rect l="l" t="t" r="r" b="b"/>
            <a:pathLst>
              <a:path w="1186451" h="1771650" extrusionOk="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14"/>
          <p:cNvSpPr/>
          <p:nvPr/>
        </p:nvSpPr>
        <p:spPr>
          <a:xfrm rot="-607105">
            <a:off x="6086940" y="4145122"/>
            <a:ext cx="4083433" cy="4083433"/>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14"/>
          <p:cNvSpPr/>
          <p:nvPr/>
        </p:nvSpPr>
        <p:spPr>
          <a:xfrm>
            <a:off x="6821310" y="4962670"/>
            <a:ext cx="2643352" cy="1895331"/>
          </a:xfrm>
          <a:custGeom>
            <a:avLst/>
            <a:gdLst/>
            <a:ahLst/>
            <a:cxnLst/>
            <a:rect l="l" t="t" r="r" b="b"/>
            <a:pathLst>
              <a:path w="2643352" h="1895331" extrusionOk="0">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191814" y="661026"/>
            <a:ext cx="111462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highlight>
                  <a:schemeClr val="dk1"/>
                </a:highlight>
                <a:latin typeface="Georgia"/>
                <a:ea typeface="Georgia"/>
                <a:cs typeface="Georgia"/>
                <a:sym typeface="Georgia"/>
              </a:rPr>
              <a:t>Description about the data</a:t>
            </a:r>
            <a:endParaRPr sz="3600" b="0" i="0" u="none" strike="noStrike" cap="none">
              <a:solidFill>
                <a:schemeClr val="lt1"/>
              </a:solidFill>
              <a:highlight>
                <a:schemeClr val="dk1"/>
              </a:highlight>
              <a:latin typeface="Georgia"/>
              <a:ea typeface="Georgia"/>
              <a:cs typeface="Georgia"/>
              <a:sym typeface="Georgia"/>
            </a:endParaRPr>
          </a:p>
        </p:txBody>
      </p:sp>
      <p:grpSp>
        <p:nvGrpSpPr>
          <p:cNvPr id="106" name="Google Shape;106;p15"/>
          <p:cNvGrpSpPr/>
          <p:nvPr/>
        </p:nvGrpSpPr>
        <p:grpSpPr>
          <a:xfrm>
            <a:off x="1367143" y="1582976"/>
            <a:ext cx="9704706" cy="5065464"/>
            <a:chOff x="720757" y="6424"/>
            <a:chExt cx="9704706" cy="5065464"/>
          </a:xfrm>
        </p:grpSpPr>
        <p:sp>
          <p:nvSpPr>
            <p:cNvPr id="107" name="Google Shape;107;p15"/>
            <p:cNvSpPr/>
            <p:nvPr/>
          </p:nvSpPr>
          <p:spPr>
            <a:xfrm>
              <a:off x="2358265" y="452497"/>
              <a:ext cx="34644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5"/>
            <p:cNvSpPr txBox="1"/>
            <p:nvPr/>
          </p:nvSpPr>
          <p:spPr>
            <a:xfrm>
              <a:off x="2522060" y="496330"/>
              <a:ext cx="18852"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09" name="Google Shape;109;p15"/>
            <p:cNvSpPr/>
            <p:nvPr/>
          </p:nvSpPr>
          <p:spPr>
            <a:xfrm>
              <a:off x="720757" y="6424"/>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5"/>
            <p:cNvSpPr txBox="1"/>
            <p:nvPr/>
          </p:nvSpPr>
          <p:spPr>
            <a:xfrm>
              <a:off x="720757" y="6424"/>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Data Dictionary:</a:t>
              </a:r>
              <a:endParaRPr sz="1200" b="0" i="0" u="none" strike="noStrike" cap="none">
                <a:solidFill>
                  <a:schemeClr val="lt1"/>
                </a:solidFill>
                <a:latin typeface="Calibri"/>
                <a:ea typeface="Calibri"/>
                <a:cs typeface="Calibri"/>
                <a:sym typeface="Calibri"/>
              </a:endParaRPr>
            </a:p>
          </p:txBody>
        </p:sp>
        <p:sp>
          <p:nvSpPr>
            <p:cNvPr id="111" name="Google Shape;111;p15"/>
            <p:cNvSpPr/>
            <p:nvPr/>
          </p:nvSpPr>
          <p:spPr>
            <a:xfrm>
              <a:off x="4374615" y="452497"/>
              <a:ext cx="34644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5"/>
            <p:cNvSpPr txBox="1"/>
            <p:nvPr/>
          </p:nvSpPr>
          <p:spPr>
            <a:xfrm>
              <a:off x="4538409" y="496330"/>
              <a:ext cx="18852"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13" name="Google Shape;113;p15"/>
            <p:cNvSpPr/>
            <p:nvPr/>
          </p:nvSpPr>
          <p:spPr>
            <a:xfrm>
              <a:off x="2737106" y="6424"/>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5"/>
            <p:cNvSpPr txBox="1"/>
            <p:nvPr/>
          </p:nvSpPr>
          <p:spPr>
            <a:xfrm>
              <a:off x="2737106" y="6424"/>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name: The name of the listing.</a:t>
              </a:r>
              <a:endParaRPr sz="1200" b="0" i="0" u="none" strike="noStrike" cap="none">
                <a:solidFill>
                  <a:schemeClr val="lt1"/>
                </a:solidFill>
                <a:latin typeface="Calibri"/>
                <a:ea typeface="Calibri"/>
                <a:cs typeface="Calibri"/>
                <a:sym typeface="Calibri"/>
              </a:endParaRPr>
            </a:p>
          </p:txBody>
        </p:sp>
        <p:sp>
          <p:nvSpPr>
            <p:cNvPr id="115" name="Google Shape;115;p15"/>
            <p:cNvSpPr/>
            <p:nvPr/>
          </p:nvSpPr>
          <p:spPr>
            <a:xfrm>
              <a:off x="6390964" y="452497"/>
              <a:ext cx="34644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5"/>
            <p:cNvSpPr txBox="1"/>
            <p:nvPr/>
          </p:nvSpPr>
          <p:spPr>
            <a:xfrm>
              <a:off x="6554759" y="496330"/>
              <a:ext cx="18852"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17" name="Google Shape;117;p15"/>
            <p:cNvSpPr/>
            <p:nvPr/>
          </p:nvSpPr>
          <p:spPr>
            <a:xfrm>
              <a:off x="4753456" y="6424"/>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5"/>
            <p:cNvSpPr txBox="1"/>
            <p:nvPr/>
          </p:nvSpPr>
          <p:spPr>
            <a:xfrm>
              <a:off x="4753456" y="6424"/>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id: The unique identifier for the listing.</a:t>
              </a:r>
              <a:endParaRPr sz="1200" b="0" i="0" u="none" strike="noStrike" cap="none">
                <a:solidFill>
                  <a:schemeClr val="lt1"/>
                </a:solidFill>
                <a:latin typeface="Calibri"/>
                <a:ea typeface="Calibri"/>
                <a:cs typeface="Calibri"/>
                <a:sym typeface="Calibri"/>
              </a:endParaRPr>
            </a:p>
          </p:txBody>
        </p:sp>
        <p:sp>
          <p:nvSpPr>
            <p:cNvPr id="119" name="Google Shape;119;p15"/>
            <p:cNvSpPr/>
            <p:nvPr/>
          </p:nvSpPr>
          <p:spPr>
            <a:xfrm>
              <a:off x="8407314" y="452497"/>
              <a:ext cx="34644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5"/>
            <p:cNvSpPr txBox="1"/>
            <p:nvPr/>
          </p:nvSpPr>
          <p:spPr>
            <a:xfrm>
              <a:off x="8571108" y="496330"/>
              <a:ext cx="18852"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21" name="Google Shape;121;p15"/>
            <p:cNvSpPr/>
            <p:nvPr/>
          </p:nvSpPr>
          <p:spPr>
            <a:xfrm>
              <a:off x="6769805" y="6424"/>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5"/>
            <p:cNvSpPr txBox="1"/>
            <p:nvPr/>
          </p:nvSpPr>
          <p:spPr>
            <a:xfrm>
              <a:off x="6769805" y="6424"/>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host_id: The unique identifier for the host.</a:t>
              </a:r>
              <a:endParaRPr sz="1200" b="0" i="0" u="none" strike="noStrike" cap="none">
                <a:solidFill>
                  <a:schemeClr val="lt1"/>
                </a:solidFill>
                <a:latin typeface="Calibri"/>
                <a:ea typeface="Calibri"/>
                <a:cs typeface="Calibri"/>
                <a:sym typeface="Calibri"/>
              </a:endParaRPr>
            </a:p>
          </p:txBody>
        </p:sp>
        <p:sp>
          <p:nvSpPr>
            <p:cNvPr id="123" name="Google Shape;123;p15"/>
            <p:cNvSpPr/>
            <p:nvPr/>
          </p:nvSpPr>
          <p:spPr>
            <a:xfrm>
              <a:off x="1540411" y="988209"/>
              <a:ext cx="8065397" cy="346440"/>
            </a:xfrm>
            <a:custGeom>
              <a:avLst/>
              <a:gdLst/>
              <a:ahLst/>
              <a:cxnLst/>
              <a:rect l="l" t="t" r="r" b="b"/>
              <a:pathLst>
                <a:path w="120000" h="120000" extrusionOk="0">
                  <a:moveTo>
                    <a:pt x="120000" y="0"/>
                  </a:moveTo>
                  <a:lnTo>
                    <a:pt x="120000" y="65923"/>
                  </a:lnTo>
                  <a:lnTo>
                    <a:pt x="0" y="65923"/>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5"/>
            <p:cNvSpPr txBox="1"/>
            <p:nvPr/>
          </p:nvSpPr>
          <p:spPr>
            <a:xfrm>
              <a:off x="5371255" y="1159543"/>
              <a:ext cx="403710"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25" name="Google Shape;125;p15"/>
            <p:cNvSpPr/>
            <p:nvPr/>
          </p:nvSpPr>
          <p:spPr>
            <a:xfrm>
              <a:off x="8786155" y="6424"/>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5"/>
            <p:cNvSpPr txBox="1"/>
            <p:nvPr/>
          </p:nvSpPr>
          <p:spPr>
            <a:xfrm>
              <a:off x="8786155" y="6424"/>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host_name: The name of the host.</a:t>
              </a:r>
              <a:endParaRPr sz="1200" b="0" i="0" u="none" strike="noStrike" cap="none">
                <a:solidFill>
                  <a:schemeClr val="lt1"/>
                </a:solidFill>
                <a:latin typeface="Calibri"/>
                <a:ea typeface="Calibri"/>
                <a:cs typeface="Calibri"/>
                <a:sym typeface="Calibri"/>
              </a:endParaRPr>
            </a:p>
          </p:txBody>
        </p:sp>
        <p:sp>
          <p:nvSpPr>
            <p:cNvPr id="127" name="Google Shape;127;p15"/>
            <p:cNvSpPr/>
            <p:nvPr/>
          </p:nvSpPr>
          <p:spPr>
            <a:xfrm>
              <a:off x="2358265" y="1813123"/>
              <a:ext cx="34644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5"/>
            <p:cNvSpPr txBox="1"/>
            <p:nvPr/>
          </p:nvSpPr>
          <p:spPr>
            <a:xfrm>
              <a:off x="2522060" y="1856956"/>
              <a:ext cx="18852"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29" name="Google Shape;129;p15"/>
            <p:cNvSpPr/>
            <p:nvPr/>
          </p:nvSpPr>
          <p:spPr>
            <a:xfrm>
              <a:off x="720757" y="1367050"/>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5"/>
            <p:cNvSpPr txBox="1"/>
            <p:nvPr/>
          </p:nvSpPr>
          <p:spPr>
            <a:xfrm>
              <a:off x="720757" y="1367050"/>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Neighborhood group: The borough the listing is located in.</a:t>
              </a:r>
              <a:endParaRPr sz="1200" b="0" i="0" u="none" strike="noStrike" cap="none">
                <a:solidFill>
                  <a:schemeClr val="lt1"/>
                </a:solidFill>
                <a:latin typeface="Calibri"/>
                <a:ea typeface="Calibri"/>
                <a:cs typeface="Calibri"/>
                <a:sym typeface="Calibri"/>
              </a:endParaRPr>
            </a:p>
          </p:txBody>
        </p:sp>
        <p:sp>
          <p:nvSpPr>
            <p:cNvPr id="131" name="Google Shape;131;p15"/>
            <p:cNvSpPr/>
            <p:nvPr/>
          </p:nvSpPr>
          <p:spPr>
            <a:xfrm>
              <a:off x="4374615" y="1813123"/>
              <a:ext cx="34644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5"/>
            <p:cNvSpPr txBox="1"/>
            <p:nvPr/>
          </p:nvSpPr>
          <p:spPr>
            <a:xfrm>
              <a:off x="4538409" y="1856956"/>
              <a:ext cx="18852"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33" name="Google Shape;133;p15"/>
            <p:cNvSpPr/>
            <p:nvPr/>
          </p:nvSpPr>
          <p:spPr>
            <a:xfrm>
              <a:off x="2737106" y="1367050"/>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5"/>
            <p:cNvSpPr txBox="1"/>
            <p:nvPr/>
          </p:nvSpPr>
          <p:spPr>
            <a:xfrm>
              <a:off x="2737106" y="1367050"/>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neighborhood: The neighborhood of the listing.</a:t>
              </a:r>
              <a:endParaRPr sz="1200" b="0" i="0" u="none" strike="noStrike" cap="none">
                <a:solidFill>
                  <a:schemeClr val="lt1"/>
                </a:solidFill>
                <a:latin typeface="Calibri"/>
                <a:ea typeface="Calibri"/>
                <a:cs typeface="Calibri"/>
                <a:sym typeface="Calibri"/>
              </a:endParaRPr>
            </a:p>
          </p:txBody>
        </p:sp>
        <p:sp>
          <p:nvSpPr>
            <p:cNvPr id="135" name="Google Shape;135;p15"/>
            <p:cNvSpPr/>
            <p:nvPr/>
          </p:nvSpPr>
          <p:spPr>
            <a:xfrm>
              <a:off x="6390964" y="1813123"/>
              <a:ext cx="34644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5"/>
            <p:cNvSpPr txBox="1"/>
            <p:nvPr/>
          </p:nvSpPr>
          <p:spPr>
            <a:xfrm>
              <a:off x="6554759" y="1856956"/>
              <a:ext cx="18852"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37" name="Google Shape;137;p15"/>
            <p:cNvSpPr/>
            <p:nvPr/>
          </p:nvSpPr>
          <p:spPr>
            <a:xfrm>
              <a:off x="4753456" y="1367050"/>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5"/>
            <p:cNvSpPr txBox="1"/>
            <p:nvPr/>
          </p:nvSpPr>
          <p:spPr>
            <a:xfrm>
              <a:off x="4753456" y="1367050"/>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latitude and longitude: The geographical coordinates of the listing.</a:t>
              </a:r>
              <a:endParaRPr sz="1200" b="0" i="0" u="none" strike="noStrike" cap="none">
                <a:solidFill>
                  <a:schemeClr val="lt1"/>
                </a:solidFill>
                <a:latin typeface="Calibri"/>
                <a:ea typeface="Calibri"/>
                <a:cs typeface="Calibri"/>
                <a:sym typeface="Calibri"/>
              </a:endParaRPr>
            </a:p>
          </p:txBody>
        </p:sp>
        <p:sp>
          <p:nvSpPr>
            <p:cNvPr id="139" name="Google Shape;139;p15"/>
            <p:cNvSpPr/>
            <p:nvPr/>
          </p:nvSpPr>
          <p:spPr>
            <a:xfrm>
              <a:off x="8407314" y="1813123"/>
              <a:ext cx="34644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5"/>
            <p:cNvSpPr txBox="1"/>
            <p:nvPr/>
          </p:nvSpPr>
          <p:spPr>
            <a:xfrm>
              <a:off x="8571108" y="1856956"/>
              <a:ext cx="18852"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41" name="Google Shape;141;p15"/>
            <p:cNvSpPr/>
            <p:nvPr/>
          </p:nvSpPr>
          <p:spPr>
            <a:xfrm>
              <a:off x="6769805" y="1367050"/>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5"/>
            <p:cNvSpPr txBox="1"/>
            <p:nvPr/>
          </p:nvSpPr>
          <p:spPr>
            <a:xfrm>
              <a:off x="6769805" y="1367050"/>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room type: The type of room offered (e.g., Entire home/apt, Private room).</a:t>
              </a:r>
              <a:endParaRPr sz="1200" b="0" i="0" u="none" strike="noStrike" cap="none">
                <a:solidFill>
                  <a:schemeClr val="lt1"/>
                </a:solidFill>
                <a:latin typeface="Calibri"/>
                <a:ea typeface="Calibri"/>
                <a:cs typeface="Calibri"/>
                <a:sym typeface="Calibri"/>
              </a:endParaRPr>
            </a:p>
          </p:txBody>
        </p:sp>
        <p:sp>
          <p:nvSpPr>
            <p:cNvPr id="143" name="Google Shape;143;p15"/>
            <p:cNvSpPr/>
            <p:nvPr/>
          </p:nvSpPr>
          <p:spPr>
            <a:xfrm>
              <a:off x="1540411" y="2348836"/>
              <a:ext cx="8065397" cy="346440"/>
            </a:xfrm>
            <a:custGeom>
              <a:avLst/>
              <a:gdLst/>
              <a:ahLst/>
              <a:cxnLst/>
              <a:rect l="l" t="t" r="r" b="b"/>
              <a:pathLst>
                <a:path w="120000" h="120000" extrusionOk="0">
                  <a:moveTo>
                    <a:pt x="120000" y="0"/>
                  </a:moveTo>
                  <a:lnTo>
                    <a:pt x="120000" y="65923"/>
                  </a:lnTo>
                  <a:lnTo>
                    <a:pt x="0" y="65923"/>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5"/>
            <p:cNvSpPr txBox="1"/>
            <p:nvPr/>
          </p:nvSpPr>
          <p:spPr>
            <a:xfrm>
              <a:off x="5371255" y="2520169"/>
              <a:ext cx="403710"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45" name="Google Shape;145;p15"/>
            <p:cNvSpPr/>
            <p:nvPr/>
          </p:nvSpPr>
          <p:spPr>
            <a:xfrm>
              <a:off x="8786155" y="1367050"/>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5"/>
            <p:cNvSpPr txBox="1"/>
            <p:nvPr/>
          </p:nvSpPr>
          <p:spPr>
            <a:xfrm>
              <a:off x="8786155" y="1367050"/>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price: The price per night for the listing.</a:t>
              </a:r>
              <a:endParaRPr sz="1200" b="0" i="0" u="none" strike="noStrike" cap="none">
                <a:solidFill>
                  <a:schemeClr val="lt1"/>
                </a:solidFill>
                <a:latin typeface="Calibri"/>
                <a:ea typeface="Calibri"/>
                <a:cs typeface="Calibri"/>
                <a:sym typeface="Calibri"/>
              </a:endParaRPr>
            </a:p>
          </p:txBody>
        </p:sp>
        <p:sp>
          <p:nvSpPr>
            <p:cNvPr id="147" name="Google Shape;147;p15"/>
            <p:cNvSpPr/>
            <p:nvPr/>
          </p:nvSpPr>
          <p:spPr>
            <a:xfrm>
              <a:off x="2358265" y="3173749"/>
              <a:ext cx="34644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5"/>
            <p:cNvSpPr txBox="1"/>
            <p:nvPr/>
          </p:nvSpPr>
          <p:spPr>
            <a:xfrm>
              <a:off x="2522060" y="3217582"/>
              <a:ext cx="18852"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49" name="Google Shape;149;p15"/>
            <p:cNvSpPr/>
            <p:nvPr/>
          </p:nvSpPr>
          <p:spPr>
            <a:xfrm>
              <a:off x="720757" y="2727676"/>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5"/>
            <p:cNvSpPr txBox="1"/>
            <p:nvPr/>
          </p:nvSpPr>
          <p:spPr>
            <a:xfrm>
              <a:off x="720757" y="2727676"/>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Minimum nights: The minimum number of nights a guest can stay.</a:t>
              </a:r>
              <a:endParaRPr sz="1200" b="0" i="0" u="none" strike="noStrike" cap="none">
                <a:solidFill>
                  <a:schemeClr val="lt1"/>
                </a:solidFill>
                <a:latin typeface="Calibri"/>
                <a:ea typeface="Calibri"/>
                <a:cs typeface="Calibri"/>
                <a:sym typeface="Calibri"/>
              </a:endParaRPr>
            </a:p>
          </p:txBody>
        </p:sp>
        <p:sp>
          <p:nvSpPr>
            <p:cNvPr id="151" name="Google Shape;151;p15"/>
            <p:cNvSpPr/>
            <p:nvPr/>
          </p:nvSpPr>
          <p:spPr>
            <a:xfrm>
              <a:off x="4374615" y="3173749"/>
              <a:ext cx="34644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5"/>
            <p:cNvSpPr txBox="1"/>
            <p:nvPr/>
          </p:nvSpPr>
          <p:spPr>
            <a:xfrm>
              <a:off x="4538409" y="3217582"/>
              <a:ext cx="18852"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53" name="Google Shape;153;p15"/>
            <p:cNvSpPr/>
            <p:nvPr/>
          </p:nvSpPr>
          <p:spPr>
            <a:xfrm>
              <a:off x="2737106" y="2727676"/>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5"/>
            <p:cNvSpPr txBox="1"/>
            <p:nvPr/>
          </p:nvSpPr>
          <p:spPr>
            <a:xfrm>
              <a:off x="2737106" y="2727676"/>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Number of reviews: The total number of reviews the listing has received.</a:t>
              </a:r>
              <a:endParaRPr sz="1200" b="0" i="0" u="none" strike="noStrike" cap="none">
                <a:solidFill>
                  <a:schemeClr val="lt1"/>
                </a:solidFill>
                <a:latin typeface="Calibri"/>
                <a:ea typeface="Calibri"/>
                <a:cs typeface="Calibri"/>
                <a:sym typeface="Calibri"/>
              </a:endParaRPr>
            </a:p>
          </p:txBody>
        </p:sp>
        <p:sp>
          <p:nvSpPr>
            <p:cNvPr id="155" name="Google Shape;155;p15"/>
            <p:cNvSpPr/>
            <p:nvPr/>
          </p:nvSpPr>
          <p:spPr>
            <a:xfrm>
              <a:off x="6390964" y="3173749"/>
              <a:ext cx="34644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5"/>
            <p:cNvSpPr txBox="1"/>
            <p:nvPr/>
          </p:nvSpPr>
          <p:spPr>
            <a:xfrm>
              <a:off x="6554759" y="3217582"/>
              <a:ext cx="18852"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57" name="Google Shape;157;p15"/>
            <p:cNvSpPr/>
            <p:nvPr/>
          </p:nvSpPr>
          <p:spPr>
            <a:xfrm>
              <a:off x="4753456" y="2727676"/>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5"/>
            <p:cNvSpPr txBox="1"/>
            <p:nvPr/>
          </p:nvSpPr>
          <p:spPr>
            <a:xfrm>
              <a:off x="4753456" y="2727676"/>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Last review: The date of the latest review.</a:t>
              </a:r>
              <a:endParaRPr sz="1200" b="0" i="0" u="none" strike="noStrike" cap="none">
                <a:solidFill>
                  <a:schemeClr val="lt1"/>
                </a:solidFill>
                <a:latin typeface="Calibri"/>
                <a:ea typeface="Calibri"/>
                <a:cs typeface="Calibri"/>
                <a:sym typeface="Calibri"/>
              </a:endParaRPr>
            </a:p>
          </p:txBody>
        </p:sp>
        <p:sp>
          <p:nvSpPr>
            <p:cNvPr id="159" name="Google Shape;159;p15"/>
            <p:cNvSpPr/>
            <p:nvPr/>
          </p:nvSpPr>
          <p:spPr>
            <a:xfrm>
              <a:off x="8407314" y="3173749"/>
              <a:ext cx="34644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5"/>
            <p:cNvSpPr txBox="1"/>
            <p:nvPr/>
          </p:nvSpPr>
          <p:spPr>
            <a:xfrm>
              <a:off x="8571108" y="3217582"/>
              <a:ext cx="18852"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61" name="Google Shape;161;p15"/>
            <p:cNvSpPr/>
            <p:nvPr/>
          </p:nvSpPr>
          <p:spPr>
            <a:xfrm>
              <a:off x="6769805" y="2727676"/>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5"/>
            <p:cNvSpPr txBox="1"/>
            <p:nvPr/>
          </p:nvSpPr>
          <p:spPr>
            <a:xfrm>
              <a:off x="6769805" y="2727676"/>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Reviews per month: The average number of reviews the listing receives per month.</a:t>
              </a:r>
              <a:endParaRPr sz="1200" b="0" i="0" u="none" strike="noStrike" cap="none">
                <a:solidFill>
                  <a:schemeClr val="lt1"/>
                </a:solidFill>
                <a:latin typeface="Calibri"/>
                <a:ea typeface="Calibri"/>
                <a:cs typeface="Calibri"/>
                <a:sym typeface="Calibri"/>
              </a:endParaRPr>
            </a:p>
          </p:txBody>
        </p:sp>
        <p:sp>
          <p:nvSpPr>
            <p:cNvPr id="163" name="Google Shape;163;p15"/>
            <p:cNvSpPr/>
            <p:nvPr/>
          </p:nvSpPr>
          <p:spPr>
            <a:xfrm>
              <a:off x="1540411" y="3709462"/>
              <a:ext cx="8065397" cy="346440"/>
            </a:xfrm>
            <a:custGeom>
              <a:avLst/>
              <a:gdLst/>
              <a:ahLst/>
              <a:cxnLst/>
              <a:rect l="l" t="t" r="r" b="b"/>
              <a:pathLst>
                <a:path w="120000" h="120000" extrusionOk="0">
                  <a:moveTo>
                    <a:pt x="120000" y="0"/>
                  </a:moveTo>
                  <a:lnTo>
                    <a:pt x="120000" y="65923"/>
                  </a:lnTo>
                  <a:lnTo>
                    <a:pt x="0" y="65923"/>
                  </a:lnTo>
                  <a:lnTo>
                    <a:pt x="0" y="12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5"/>
            <p:cNvSpPr txBox="1"/>
            <p:nvPr/>
          </p:nvSpPr>
          <p:spPr>
            <a:xfrm>
              <a:off x="5371255" y="3880795"/>
              <a:ext cx="403710"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65" name="Google Shape;165;p15"/>
            <p:cNvSpPr/>
            <p:nvPr/>
          </p:nvSpPr>
          <p:spPr>
            <a:xfrm>
              <a:off x="8786155" y="2727676"/>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5"/>
            <p:cNvSpPr txBox="1"/>
            <p:nvPr/>
          </p:nvSpPr>
          <p:spPr>
            <a:xfrm>
              <a:off x="8786155" y="2727676"/>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calculated_host_listings_count: The number of listings the host has in total.</a:t>
              </a:r>
              <a:endParaRPr sz="1200" b="0" i="0" u="none" strike="noStrike" cap="none">
                <a:solidFill>
                  <a:schemeClr val="lt1"/>
                </a:solidFill>
                <a:latin typeface="Calibri"/>
                <a:ea typeface="Calibri"/>
                <a:cs typeface="Calibri"/>
                <a:sym typeface="Calibri"/>
              </a:endParaRPr>
            </a:p>
          </p:txBody>
        </p:sp>
        <p:sp>
          <p:nvSpPr>
            <p:cNvPr id="167" name="Google Shape;167;p15"/>
            <p:cNvSpPr/>
            <p:nvPr/>
          </p:nvSpPr>
          <p:spPr>
            <a:xfrm>
              <a:off x="2358265" y="4534375"/>
              <a:ext cx="34644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5"/>
            <p:cNvSpPr txBox="1"/>
            <p:nvPr/>
          </p:nvSpPr>
          <p:spPr>
            <a:xfrm>
              <a:off x="2522060" y="4578208"/>
              <a:ext cx="18852"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69" name="Google Shape;169;p15"/>
            <p:cNvSpPr/>
            <p:nvPr/>
          </p:nvSpPr>
          <p:spPr>
            <a:xfrm>
              <a:off x="720757" y="4088303"/>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5"/>
            <p:cNvSpPr txBox="1"/>
            <p:nvPr/>
          </p:nvSpPr>
          <p:spPr>
            <a:xfrm>
              <a:off x="720757" y="4088303"/>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availability_365: The number of days the listing is available for booking in a year.</a:t>
              </a:r>
              <a:endParaRPr sz="1200" b="0" i="0" u="none" strike="noStrike" cap="none">
                <a:solidFill>
                  <a:schemeClr val="lt1"/>
                </a:solidFill>
                <a:latin typeface="Calibri"/>
                <a:ea typeface="Calibri"/>
                <a:cs typeface="Calibri"/>
                <a:sym typeface="Calibri"/>
              </a:endParaRPr>
            </a:p>
          </p:txBody>
        </p:sp>
        <p:sp>
          <p:nvSpPr>
            <p:cNvPr id="171" name="Google Shape;171;p15"/>
            <p:cNvSpPr/>
            <p:nvPr/>
          </p:nvSpPr>
          <p:spPr>
            <a:xfrm>
              <a:off x="4374615" y="4534375"/>
              <a:ext cx="346440" cy="91440"/>
            </a:xfrm>
            <a:custGeom>
              <a:avLst/>
              <a:gdLst/>
              <a:ahLst/>
              <a:cxnLst/>
              <a:rect l="l" t="t" r="r" b="b"/>
              <a:pathLst>
                <a:path w="120000" h="120000" extrusionOk="0">
                  <a:moveTo>
                    <a:pt x="0" y="60000"/>
                  </a:moveTo>
                  <a:lnTo>
                    <a:pt x="120000" y="60000"/>
                  </a:lnTo>
                </a:path>
              </a:pathLst>
            </a:custGeom>
            <a:noFill/>
            <a:ln w="9525" cap="flat" cmpd="sng">
              <a:solidFill>
                <a:srgbClr val="4372C3"/>
              </a:solidFill>
              <a:prstDash val="solid"/>
              <a:miter lim="800000"/>
              <a:headEnd type="none" w="sm" len="sm"/>
              <a:tailEnd type="stealth"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5"/>
            <p:cNvSpPr txBox="1"/>
            <p:nvPr/>
          </p:nvSpPr>
          <p:spPr>
            <a:xfrm>
              <a:off x="4538409" y="4578208"/>
              <a:ext cx="18852" cy="3774"/>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alibri"/>
                <a:buNone/>
              </a:pPr>
              <a:endParaRPr sz="500" b="0" i="0" u="none" strike="noStrike" cap="none">
                <a:solidFill>
                  <a:schemeClr val="dk1"/>
                </a:solidFill>
                <a:latin typeface="Calibri"/>
                <a:ea typeface="Calibri"/>
                <a:cs typeface="Calibri"/>
                <a:sym typeface="Calibri"/>
              </a:endParaRPr>
            </a:p>
          </p:txBody>
        </p:sp>
        <p:sp>
          <p:nvSpPr>
            <p:cNvPr id="173" name="Google Shape;173;p15"/>
            <p:cNvSpPr/>
            <p:nvPr/>
          </p:nvSpPr>
          <p:spPr>
            <a:xfrm>
              <a:off x="2737106" y="4088303"/>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5"/>
            <p:cNvSpPr txBox="1"/>
            <p:nvPr/>
          </p:nvSpPr>
          <p:spPr>
            <a:xfrm>
              <a:off x="2737106" y="4088303"/>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number_of_reviews_ltm: The number of reviews in the last twelve months.</a:t>
              </a:r>
              <a:endParaRPr sz="1200" b="0" i="0" u="none" strike="noStrike" cap="none">
                <a:solidFill>
                  <a:schemeClr val="lt1"/>
                </a:solidFill>
                <a:latin typeface="Calibri"/>
                <a:ea typeface="Calibri"/>
                <a:cs typeface="Calibri"/>
                <a:sym typeface="Calibri"/>
              </a:endParaRPr>
            </a:p>
          </p:txBody>
        </p:sp>
        <p:sp>
          <p:nvSpPr>
            <p:cNvPr id="175" name="Google Shape;175;p15"/>
            <p:cNvSpPr/>
            <p:nvPr/>
          </p:nvSpPr>
          <p:spPr>
            <a:xfrm>
              <a:off x="4753456" y="4088303"/>
              <a:ext cx="1639308" cy="983585"/>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5"/>
            <p:cNvSpPr txBox="1"/>
            <p:nvPr/>
          </p:nvSpPr>
          <p:spPr>
            <a:xfrm>
              <a:off x="4753456" y="4088303"/>
              <a:ext cx="1639308" cy="983585"/>
            </a:xfrm>
            <a:prstGeom prst="rect">
              <a:avLst/>
            </a:prstGeom>
            <a:noFill/>
            <a:ln>
              <a:noFill/>
            </a:ln>
          </p:spPr>
          <p:txBody>
            <a:bodyPr spcFirstLastPara="1" wrap="square" lIns="80325" tIns="84300" rIns="80325" bIns="843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lt1"/>
                  </a:solidFill>
                  <a:latin typeface="Calibri"/>
                  <a:ea typeface="Calibri"/>
                  <a:cs typeface="Calibri"/>
                  <a:sym typeface="Calibri"/>
                </a:rPr>
                <a:t>license: Information about the listing's license, if available.</a:t>
              </a:r>
              <a:endParaRPr sz="12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16"/>
          <p:cNvSpPr txBox="1"/>
          <p:nvPr/>
        </p:nvSpPr>
        <p:spPr>
          <a:xfrm>
            <a:off x="6823875" y="1499200"/>
            <a:ext cx="4491900" cy="858600"/>
          </a:xfrm>
          <a:prstGeom prst="rect">
            <a:avLst/>
          </a:prstGeom>
          <a:noFill/>
          <a:ln>
            <a:noFill/>
          </a:ln>
        </p:spPr>
        <p:txBody>
          <a:bodyPr spcFirstLastPara="1" wrap="square" lIns="91425" tIns="45700" rIns="91425" bIns="45700" anchor="b" anchorCtr="0">
            <a:normAutofit fontScale="92500"/>
          </a:bodyPr>
          <a:lstStyle/>
          <a:p>
            <a:pPr marL="0" marR="0" lvl="0" indent="0" algn="ctr" rtl="0">
              <a:lnSpc>
                <a:spcPct val="90000"/>
              </a:lnSpc>
              <a:spcBef>
                <a:spcPts val="0"/>
              </a:spcBef>
              <a:spcAft>
                <a:spcPts val="0"/>
              </a:spcAft>
              <a:buClr>
                <a:srgbClr val="000000"/>
              </a:buClr>
              <a:buSzPts val="3200"/>
              <a:buFont typeface="Arial"/>
              <a:buNone/>
            </a:pPr>
            <a:r>
              <a:rPr lang="en-US" sz="3200" b="0" i="0" u="none" strike="noStrike" cap="none">
                <a:solidFill>
                  <a:schemeClr val="dk1"/>
                </a:solidFill>
                <a:latin typeface="Georgia"/>
                <a:ea typeface="Georgia"/>
                <a:cs typeface="Georgia"/>
                <a:sym typeface="Georgia"/>
              </a:rPr>
              <a:t>                                                  </a:t>
            </a:r>
            <a:r>
              <a:rPr lang="en-US" sz="3200" b="0" i="0" u="none" strike="noStrike" cap="none">
                <a:solidFill>
                  <a:schemeClr val="dk1"/>
                </a:solidFill>
                <a:highlight>
                  <a:srgbClr val="FFFF00"/>
                </a:highlight>
                <a:latin typeface="Georgia"/>
                <a:ea typeface="Georgia"/>
                <a:cs typeface="Georgia"/>
                <a:sym typeface="Georgia"/>
              </a:rPr>
              <a:t>Our Stakeholder?</a:t>
            </a:r>
            <a:endParaRPr sz="1400" b="0" i="0" u="none" strike="noStrike" cap="none">
              <a:solidFill>
                <a:srgbClr val="000000"/>
              </a:solidFill>
              <a:latin typeface="Georgia"/>
              <a:ea typeface="Georgia"/>
              <a:cs typeface="Georgia"/>
              <a:sym typeface="Georgia"/>
            </a:endParaRPr>
          </a:p>
        </p:txBody>
      </p:sp>
      <p:pic>
        <p:nvPicPr>
          <p:cNvPr id="182" name="Google Shape;182;p16" descr="A close up image of chess pawns"/>
          <p:cNvPicPr preferRelativeResize="0"/>
          <p:nvPr/>
        </p:nvPicPr>
        <p:blipFill rotWithShape="1">
          <a:blip r:embed="rId3">
            <a:alphaModFix/>
          </a:blip>
          <a:srcRect l="30512" r="11043"/>
          <a:stretch/>
        </p:blipFill>
        <p:spPr>
          <a:xfrm>
            <a:off x="20" y="10"/>
            <a:ext cx="6095980" cy="6857990"/>
          </a:xfrm>
          <a:prstGeom prst="rect">
            <a:avLst/>
          </a:prstGeom>
          <a:noFill/>
          <a:ln>
            <a:noFill/>
          </a:ln>
        </p:spPr>
      </p:pic>
      <p:grpSp>
        <p:nvGrpSpPr>
          <p:cNvPr id="183" name="Google Shape;183;p16"/>
          <p:cNvGrpSpPr/>
          <p:nvPr/>
        </p:nvGrpSpPr>
        <p:grpSpPr>
          <a:xfrm>
            <a:off x="0" y="0"/>
            <a:ext cx="123362" cy="6858000"/>
            <a:chOff x="12068638" y="0"/>
            <a:chExt cx="123362" cy="6858000"/>
          </a:xfrm>
        </p:grpSpPr>
        <p:sp>
          <p:nvSpPr>
            <p:cNvPr id="184" name="Google Shape;184;p16"/>
            <p:cNvSpPr/>
            <p:nvPr/>
          </p:nvSpPr>
          <p:spPr>
            <a:xfrm>
              <a:off x="12068638" y="0"/>
              <a:ext cx="123362" cy="6858000"/>
            </a:xfrm>
            <a:prstGeom prst="rect">
              <a:avLst/>
            </a:prstGeom>
            <a:gradFill>
              <a:gsLst>
                <a:gs pos="0">
                  <a:schemeClr val="accent2"/>
                </a:gs>
                <a:gs pos="100000">
                  <a:schemeClr val="accent5"/>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5" name="Google Shape;185;p16"/>
            <p:cNvSpPr/>
            <p:nvPr/>
          </p:nvSpPr>
          <p:spPr>
            <a:xfrm>
              <a:off x="12068638" y="4139706"/>
              <a:ext cx="123362" cy="2718294"/>
            </a:xfrm>
            <a:prstGeom prst="rect">
              <a:avLst/>
            </a:prstGeom>
            <a:gradFill>
              <a:gsLst>
                <a:gs pos="0">
                  <a:srgbClr val="5B9BD5">
                    <a:alpha val="0"/>
                  </a:srgbClr>
                </a:gs>
                <a:gs pos="19000">
                  <a:srgbClr val="5B9BD5">
                    <a:alpha val="0"/>
                  </a:srgbClr>
                </a:gs>
                <a:gs pos="100000">
                  <a:srgbClr val="9CC2E5"/>
                </a:gs>
              </a:gsLst>
              <a:lin ang="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6" name="Google Shape;186;p16"/>
          <p:cNvSpPr txBox="1"/>
          <p:nvPr/>
        </p:nvSpPr>
        <p:spPr>
          <a:xfrm>
            <a:off x="6823878" y="2533476"/>
            <a:ext cx="4491820" cy="3447832"/>
          </a:xfrm>
          <a:prstGeom prst="rect">
            <a:avLst/>
          </a:prstGeom>
          <a:noFill/>
          <a:ln>
            <a:noFill/>
          </a:ln>
        </p:spPr>
        <p:txBody>
          <a:bodyPr spcFirstLastPara="1" wrap="square" lIns="91425" tIns="45700" rIns="91425" bIns="45700" anchor="t" anchorCtr="0">
            <a:normAutofit lnSpcReduction="10000"/>
          </a:bodyPr>
          <a:lstStyle/>
          <a:p>
            <a:pPr marL="0" marR="0" lvl="0" indent="-107950" algn="l" rtl="0">
              <a:lnSpc>
                <a:spcPct val="90000"/>
              </a:lnSpc>
              <a:spcBef>
                <a:spcPts val="0"/>
              </a:spcBef>
              <a:spcAft>
                <a:spcPts val="0"/>
              </a:spcAft>
              <a:buClr>
                <a:srgbClr val="FF0000"/>
              </a:buClr>
              <a:buSzPts val="1700"/>
              <a:buFont typeface="Arial"/>
              <a:buChar char="•"/>
            </a:pPr>
            <a:r>
              <a:rPr lang="en-US" sz="1700" b="1" i="0" u="sng" strike="noStrike" cap="none">
                <a:solidFill>
                  <a:srgbClr val="FF0000"/>
                </a:solidFill>
                <a:highlight>
                  <a:srgbClr val="FFFF00"/>
                </a:highlight>
                <a:latin typeface="Georgia"/>
                <a:ea typeface="Georgia"/>
                <a:cs typeface="Georgia"/>
                <a:sym typeface="Georgia"/>
              </a:rPr>
              <a:t>“Airbnb management and strategy companies”</a:t>
            </a:r>
            <a:r>
              <a:rPr lang="en-US" sz="1700" b="0" i="0" u="sng" strike="noStrike" cap="none">
                <a:solidFill>
                  <a:srgbClr val="FF0000"/>
                </a:solidFill>
                <a:highlight>
                  <a:srgbClr val="FFFF00"/>
                </a:highlight>
                <a:latin typeface="Georgia"/>
                <a:ea typeface="Georgia"/>
                <a:cs typeface="Georgia"/>
                <a:sym typeface="Georgia"/>
              </a:rPr>
              <a:t> as “</a:t>
            </a:r>
            <a:r>
              <a:rPr lang="en-US" sz="1700" b="1" i="0" u="sng" strike="noStrike" cap="none">
                <a:solidFill>
                  <a:srgbClr val="FF0000"/>
                </a:solidFill>
                <a:highlight>
                  <a:srgbClr val="FFFF00"/>
                </a:highlight>
                <a:latin typeface="Georgia"/>
                <a:ea typeface="Georgia"/>
                <a:cs typeface="Georgia"/>
                <a:sym typeface="Georgia"/>
              </a:rPr>
              <a:t>Awning Airbnb Manager</a:t>
            </a:r>
            <a:r>
              <a:rPr lang="en-US" sz="1700" b="0" i="0" u="sng" strike="noStrike" cap="none">
                <a:solidFill>
                  <a:srgbClr val="FF0000"/>
                </a:solidFill>
                <a:highlight>
                  <a:srgbClr val="FFFF00"/>
                </a:highlight>
                <a:latin typeface="Georgia"/>
                <a:ea typeface="Georgia"/>
                <a:cs typeface="Georgia"/>
                <a:sym typeface="Georgia"/>
              </a:rPr>
              <a:t>”.</a:t>
            </a:r>
            <a:endParaRPr sz="1700" b="0" i="0" u="none" strike="noStrike" cap="none">
              <a:solidFill>
                <a:srgbClr val="FF0000"/>
              </a:solidFill>
              <a:highlight>
                <a:srgbClr val="FFFF00"/>
              </a:highlight>
              <a:latin typeface="Georgia"/>
              <a:ea typeface="Georgia"/>
              <a:cs typeface="Georgia"/>
              <a:sym typeface="Georgia"/>
            </a:endParaRPr>
          </a:p>
          <a:p>
            <a:pPr marL="0" marR="0" lvl="0" indent="-107950" algn="l" rtl="0">
              <a:lnSpc>
                <a:spcPct val="90000"/>
              </a:lnSpc>
              <a:spcBef>
                <a:spcPts val="600"/>
              </a:spcBef>
              <a:spcAft>
                <a:spcPts val="0"/>
              </a:spcAft>
              <a:buClr>
                <a:schemeClr val="dk1"/>
              </a:buClr>
              <a:buSzPts val="1700"/>
              <a:buFont typeface="Arial"/>
              <a:buChar char="•"/>
            </a:pPr>
            <a:r>
              <a:rPr lang="en-US" sz="1700" b="0" i="0" u="none" strike="noStrike" cap="none">
                <a:solidFill>
                  <a:schemeClr val="dk1"/>
                </a:solidFill>
                <a:latin typeface="Georgia"/>
                <a:ea typeface="Georgia"/>
                <a:cs typeface="Georgia"/>
                <a:sym typeface="Georgia"/>
              </a:rPr>
              <a:t>The key point is deciding the </a:t>
            </a:r>
            <a:r>
              <a:rPr lang="en-US" sz="1700" b="1" i="0" u="none" strike="noStrike" cap="none">
                <a:solidFill>
                  <a:schemeClr val="dk1"/>
                </a:solidFill>
                <a:latin typeface="Georgia"/>
                <a:ea typeface="Georgia"/>
                <a:cs typeface="Georgia"/>
                <a:sym typeface="Georgia"/>
              </a:rPr>
              <a:t>Pricing Strategy by maintaining High Ratings and Reviews.</a:t>
            </a:r>
            <a:endParaRPr sz="1700" b="0" i="0" u="none" strike="noStrike" cap="none">
              <a:solidFill>
                <a:schemeClr val="dk1"/>
              </a:solidFill>
              <a:latin typeface="Georgia"/>
              <a:ea typeface="Georgia"/>
              <a:cs typeface="Georgia"/>
              <a:sym typeface="Georgia"/>
            </a:endParaRPr>
          </a:p>
          <a:p>
            <a:pPr marL="0" marR="0" lvl="0" indent="-107950" algn="just" rtl="0">
              <a:lnSpc>
                <a:spcPct val="90000"/>
              </a:lnSpc>
              <a:spcBef>
                <a:spcPts val="600"/>
              </a:spcBef>
              <a:spcAft>
                <a:spcPts val="0"/>
              </a:spcAft>
              <a:buClr>
                <a:schemeClr val="dk1"/>
              </a:buClr>
              <a:buSzPts val="1700"/>
              <a:buFont typeface="Arial"/>
              <a:buChar char="•"/>
            </a:pPr>
            <a:r>
              <a:rPr lang="en-US" sz="1700" b="0" i="0" u="none" strike="noStrike" cap="none">
                <a:solidFill>
                  <a:schemeClr val="dk1"/>
                </a:solidFill>
                <a:latin typeface="Georgia"/>
                <a:ea typeface="Georgia"/>
                <a:cs typeface="Georgia"/>
                <a:sym typeface="Georgia"/>
              </a:rPr>
              <a:t>The objective for “</a:t>
            </a:r>
            <a:r>
              <a:rPr lang="en-US" sz="1700" b="1" i="0" u="none" strike="noStrike" cap="none">
                <a:solidFill>
                  <a:schemeClr val="dk1"/>
                </a:solidFill>
                <a:latin typeface="Georgia"/>
                <a:ea typeface="Georgia"/>
                <a:cs typeface="Georgia"/>
                <a:sym typeface="Georgia"/>
              </a:rPr>
              <a:t>Airbnb managers”</a:t>
            </a:r>
            <a:r>
              <a:rPr lang="en-US" sz="1700" b="0" i="0" u="none" strike="noStrike" cap="none">
                <a:solidFill>
                  <a:schemeClr val="dk1"/>
                </a:solidFill>
                <a:latin typeface="Georgia"/>
                <a:ea typeface="Georgia"/>
                <a:cs typeface="Georgia"/>
                <a:sym typeface="Georgia"/>
              </a:rPr>
              <a:t> is to set competitive prices while ensuring profitability and guest satisfaction to maintain high ratings and positive user experiences with varying neighborhood demands, room types, and host offerings, which are crucial for attracting future bookings.</a:t>
            </a:r>
            <a:endParaRPr sz="1700" b="0" i="0" u="none" strike="noStrike" cap="none">
              <a:solidFill>
                <a:schemeClr val="dk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2" name="Google Shape;192;p17"/>
          <p:cNvSpPr/>
          <p:nvPr/>
        </p:nvSpPr>
        <p:spPr>
          <a:xfrm flipH="1">
            <a:off x="2" y="0"/>
            <a:ext cx="12191998" cy="1575955"/>
          </a:xfrm>
          <a:prstGeom prst="rect">
            <a:avLst/>
          </a:prstGeom>
          <a:gradFill>
            <a:gsLst>
              <a:gs pos="0">
                <a:srgbClr val="000000">
                  <a:alpha val="95294"/>
                </a:srgbClr>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 name="Google Shape;193;p17"/>
          <p:cNvSpPr/>
          <p:nvPr/>
        </p:nvSpPr>
        <p:spPr>
          <a:xfrm rot="10800000" flipH="1">
            <a:off x="8128857" y="0"/>
            <a:ext cx="4063143" cy="1576412"/>
          </a:xfrm>
          <a:prstGeom prst="rect">
            <a:avLst/>
          </a:prstGeom>
          <a:gradFill>
            <a:gsLst>
              <a:gs pos="0">
                <a:srgbClr val="1F3864">
                  <a:alpha val="67450"/>
                </a:srgbClr>
              </a:gs>
              <a:gs pos="19000">
                <a:srgbClr val="1F3864">
                  <a:alpha val="67450"/>
                </a:srgbClr>
              </a:gs>
              <a:gs pos="100000">
                <a:srgbClr val="4472C4">
                  <a:alpha val="78431"/>
                </a:srgbClr>
              </a:gs>
            </a:gsLst>
            <a:lin ang="191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 name="Google Shape;194;p17"/>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333"/>
                </a:srgbClr>
              </a:gs>
              <a:gs pos="100000">
                <a:srgbClr val="000000">
                  <a:alpha val="73333"/>
                </a:srgbClr>
              </a:gs>
            </a:gsLst>
            <a:lin ang="2039999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 name="Google Shape;195;p17"/>
          <p:cNvSpPr txBox="1"/>
          <p:nvPr/>
        </p:nvSpPr>
        <p:spPr>
          <a:xfrm>
            <a:off x="1371597" y="348865"/>
            <a:ext cx="10044023" cy="877729"/>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rgbClr val="000000"/>
              </a:buClr>
              <a:buSzPts val="3200"/>
              <a:buFont typeface="Arial"/>
              <a:buNone/>
            </a:pPr>
            <a:r>
              <a:rPr lang="en-US" sz="3200" b="0" i="0" u="none" strike="noStrike" cap="none">
                <a:solidFill>
                  <a:srgbClr val="FFFFFF"/>
                </a:solidFill>
                <a:highlight>
                  <a:srgbClr val="000000"/>
                </a:highlight>
                <a:latin typeface="Georgia"/>
                <a:ea typeface="Georgia"/>
                <a:cs typeface="Georgia"/>
                <a:sym typeface="Georgia"/>
              </a:rPr>
              <a:t>Insights for Stakeholder problems?</a:t>
            </a:r>
            <a:endParaRPr sz="1200" b="0" i="0" u="none" strike="noStrike" cap="none">
              <a:solidFill>
                <a:srgbClr val="000000"/>
              </a:solidFill>
              <a:latin typeface="Georgia"/>
              <a:ea typeface="Georgia"/>
              <a:cs typeface="Georgia"/>
              <a:sym typeface="Georgia"/>
            </a:endParaRPr>
          </a:p>
        </p:txBody>
      </p:sp>
      <p:grpSp>
        <p:nvGrpSpPr>
          <p:cNvPr id="196" name="Google Shape;196;p17"/>
          <p:cNvGrpSpPr/>
          <p:nvPr/>
        </p:nvGrpSpPr>
        <p:grpSpPr>
          <a:xfrm>
            <a:off x="263875" y="1803639"/>
            <a:ext cx="11773040" cy="4857129"/>
            <a:chOff x="1333" y="589194"/>
            <a:chExt cx="10706657" cy="3014416"/>
          </a:xfrm>
        </p:grpSpPr>
        <p:sp>
          <p:nvSpPr>
            <p:cNvPr id="197" name="Google Shape;197;p17"/>
            <p:cNvSpPr/>
            <p:nvPr/>
          </p:nvSpPr>
          <p:spPr>
            <a:xfrm>
              <a:off x="1093850" y="1030766"/>
              <a:ext cx="874012" cy="71"/>
            </a:xfrm>
            <a:prstGeom prst="rect">
              <a:avLst/>
            </a:prstGeom>
            <a:solidFill>
              <a:srgbClr val="CCD3EA">
                <a:alpha val="89411"/>
              </a:srgbClr>
            </a:solidFill>
            <a:ln w="12700" cap="flat" cmpd="sng">
              <a:solidFill>
                <a:srgbClr val="CCD3EA">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7"/>
            <p:cNvSpPr/>
            <p:nvPr/>
          </p:nvSpPr>
          <p:spPr>
            <a:xfrm>
              <a:off x="2020303" y="957385"/>
              <a:ext cx="100511" cy="188786"/>
            </a:xfrm>
            <a:prstGeom prst="chevron">
              <a:avLst>
                <a:gd name="adj" fmla="val 90000"/>
              </a:avLst>
            </a:prstGeom>
            <a:solidFill>
              <a:srgbClr val="CCD3EA">
                <a:alpha val="89411"/>
              </a:srgbClr>
            </a:solidFill>
            <a:ln w="12700" cap="flat" cmpd="sng">
              <a:solidFill>
                <a:srgbClr val="CCD3EA">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7"/>
            <p:cNvSpPr/>
            <p:nvPr/>
          </p:nvSpPr>
          <p:spPr>
            <a:xfrm>
              <a:off x="542990" y="589194"/>
              <a:ext cx="883215" cy="883215"/>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7"/>
            <p:cNvSpPr txBox="1"/>
            <p:nvPr/>
          </p:nvSpPr>
          <p:spPr>
            <a:xfrm>
              <a:off x="672334" y="718538"/>
              <a:ext cx="624527" cy="624527"/>
            </a:xfrm>
            <a:prstGeom prst="rect">
              <a:avLst/>
            </a:prstGeom>
            <a:noFill/>
            <a:ln>
              <a:noFill/>
            </a:ln>
          </p:spPr>
          <p:txBody>
            <a:bodyPr spcFirstLastPara="1" wrap="square" lIns="34250" tIns="34250" rIns="34250" bIns="34250" anchor="ctr" anchorCtr="0">
              <a:noAutofit/>
            </a:bodyPr>
            <a:lstStyle/>
            <a:p>
              <a:pPr marL="0" marR="0" lvl="0" indent="0" algn="ctr" rtl="0">
                <a:lnSpc>
                  <a:spcPct val="90000"/>
                </a:lnSpc>
                <a:spcBef>
                  <a:spcPts val="0"/>
                </a:spcBef>
                <a:spcAft>
                  <a:spcPts val="0"/>
                </a:spcAft>
                <a:buClr>
                  <a:schemeClr val="lt1"/>
                </a:buClr>
                <a:buSzPts val="3900"/>
                <a:buFont typeface="Calibri"/>
                <a:buNone/>
              </a:pPr>
              <a:r>
                <a:rPr lang="en-US" sz="3900" b="0" i="0" u="none" strike="noStrike" cap="none">
                  <a:solidFill>
                    <a:schemeClr val="lt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201" name="Google Shape;201;p17"/>
            <p:cNvSpPr/>
            <p:nvPr/>
          </p:nvSpPr>
          <p:spPr>
            <a:xfrm>
              <a:off x="1333" y="1638010"/>
              <a:ext cx="1966528" cy="1965600"/>
            </a:xfrm>
            <a:prstGeom prst="upArrowCallout">
              <a:avLst>
                <a:gd name="adj1" fmla="val 50000"/>
                <a:gd name="adj2" fmla="val 20000"/>
                <a:gd name="adj3" fmla="val 20000"/>
                <a:gd name="adj4" fmla="val 100000"/>
              </a:avLst>
            </a:prstGeom>
            <a:solidFill>
              <a:srgbClr val="CCD3EA">
                <a:alpha val="89411"/>
              </a:srgbClr>
            </a:solidFill>
            <a:ln w="12700" cap="flat" cmpd="sng">
              <a:solidFill>
                <a:srgbClr val="CCD3EA">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7"/>
            <p:cNvSpPr txBox="1"/>
            <p:nvPr/>
          </p:nvSpPr>
          <p:spPr>
            <a:xfrm>
              <a:off x="1333" y="2031130"/>
              <a:ext cx="1966528" cy="1572480"/>
            </a:xfrm>
            <a:prstGeom prst="rect">
              <a:avLst/>
            </a:prstGeom>
            <a:noFill/>
            <a:ln>
              <a:noFill/>
            </a:ln>
          </p:spPr>
          <p:txBody>
            <a:bodyPr spcFirstLastPara="1" wrap="square" lIns="155100" tIns="165100" rIns="155100" bIns="165100" anchor="t" anchorCtr="0">
              <a:noAutofit/>
            </a:bodyPr>
            <a:lstStyle/>
            <a:p>
              <a:pPr marL="0" marR="0" lvl="0" indent="0" algn="l" rtl="0">
                <a:lnSpc>
                  <a:spcPct val="90000"/>
                </a:lnSpc>
                <a:spcBef>
                  <a:spcPts val="0"/>
                </a:spcBef>
                <a:spcAft>
                  <a:spcPts val="0"/>
                </a:spcAft>
                <a:buClr>
                  <a:schemeClr val="dk1"/>
                </a:buClr>
                <a:buSzPts val="1100"/>
                <a:buFont typeface="Calibri"/>
                <a:buNone/>
              </a:pPr>
              <a:r>
                <a:rPr lang="en-US" sz="1600" b="1" i="0" u="none" strike="noStrike" cap="none">
                  <a:solidFill>
                    <a:schemeClr val="dk1"/>
                  </a:solidFill>
                  <a:latin typeface="Georgia"/>
                  <a:ea typeface="Georgia"/>
                  <a:cs typeface="Georgia"/>
                  <a:sym typeface="Georgia"/>
                </a:rPr>
                <a:t>Dynamic pricing strategies: </a:t>
              </a:r>
              <a:endParaRPr sz="1600" b="1" i="0" u="none" strike="noStrike" cap="none">
                <a:solidFill>
                  <a:schemeClr val="dk1"/>
                </a:solidFill>
                <a:latin typeface="Georgia"/>
                <a:ea typeface="Georgia"/>
                <a:cs typeface="Georgia"/>
                <a:sym typeface="Georgia"/>
              </a:endParaRPr>
            </a:p>
            <a:p>
              <a:pPr marL="0" marR="0" lvl="0" indent="0" algn="l" rtl="0">
                <a:lnSpc>
                  <a:spcPct val="90000"/>
                </a:lnSpc>
                <a:spcBef>
                  <a:spcPts val="0"/>
                </a:spcBef>
                <a:spcAft>
                  <a:spcPts val="0"/>
                </a:spcAft>
                <a:buClr>
                  <a:schemeClr val="dk1"/>
                </a:buClr>
                <a:buSzPts val="1100"/>
                <a:buFont typeface="Calibri"/>
                <a:buNone/>
              </a:pPr>
              <a:r>
                <a:rPr lang="en-US" sz="1500" b="0" i="0" u="none" strike="noStrike" cap="none">
                  <a:solidFill>
                    <a:schemeClr val="dk1"/>
                  </a:solidFill>
                  <a:latin typeface="Georgia"/>
                  <a:ea typeface="Georgia"/>
                  <a:cs typeface="Georgia"/>
                  <a:sym typeface="Georgia"/>
                </a:rPr>
                <a:t>To capitalize on high-demand periods while ensuring prices are competitive in slower months to maintain occupancy.</a:t>
              </a:r>
              <a:endParaRPr sz="1500" b="0" i="0" u="none" strike="noStrike" cap="none">
                <a:solidFill>
                  <a:schemeClr val="dk1"/>
                </a:solidFill>
                <a:latin typeface="Georgia"/>
                <a:ea typeface="Georgia"/>
                <a:cs typeface="Georgia"/>
                <a:sym typeface="Georgia"/>
              </a:endParaRPr>
            </a:p>
          </p:txBody>
        </p:sp>
        <p:sp>
          <p:nvSpPr>
            <p:cNvPr id="203" name="Google Shape;203;p17"/>
            <p:cNvSpPr/>
            <p:nvPr/>
          </p:nvSpPr>
          <p:spPr>
            <a:xfrm>
              <a:off x="2186366" y="1030766"/>
              <a:ext cx="1966528" cy="72"/>
            </a:xfrm>
            <a:prstGeom prst="rect">
              <a:avLst/>
            </a:prstGeom>
            <a:solidFill>
              <a:srgbClr val="CCD3EA">
                <a:alpha val="89411"/>
              </a:srgbClr>
            </a:solidFill>
            <a:ln w="12700" cap="flat" cmpd="sng">
              <a:solidFill>
                <a:srgbClr val="CCD3EA">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7"/>
            <p:cNvSpPr/>
            <p:nvPr/>
          </p:nvSpPr>
          <p:spPr>
            <a:xfrm>
              <a:off x="4205335" y="957385"/>
              <a:ext cx="100511" cy="188786"/>
            </a:xfrm>
            <a:prstGeom prst="chevron">
              <a:avLst>
                <a:gd name="adj" fmla="val 90000"/>
              </a:avLst>
            </a:prstGeom>
            <a:solidFill>
              <a:srgbClr val="CCD3EA">
                <a:alpha val="89411"/>
              </a:srgbClr>
            </a:solidFill>
            <a:ln w="12700" cap="flat" cmpd="sng">
              <a:solidFill>
                <a:srgbClr val="CCD3EA">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7"/>
            <p:cNvSpPr/>
            <p:nvPr/>
          </p:nvSpPr>
          <p:spPr>
            <a:xfrm>
              <a:off x="2728022" y="589194"/>
              <a:ext cx="883215" cy="883215"/>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7"/>
            <p:cNvSpPr txBox="1"/>
            <p:nvPr/>
          </p:nvSpPr>
          <p:spPr>
            <a:xfrm>
              <a:off x="2857366" y="718538"/>
              <a:ext cx="624527" cy="624527"/>
            </a:xfrm>
            <a:prstGeom prst="rect">
              <a:avLst/>
            </a:prstGeom>
            <a:noFill/>
            <a:ln>
              <a:noFill/>
            </a:ln>
          </p:spPr>
          <p:txBody>
            <a:bodyPr spcFirstLastPara="1" wrap="square" lIns="34250" tIns="34250" rIns="34250" bIns="34250" anchor="ctr" anchorCtr="0">
              <a:noAutofit/>
            </a:bodyPr>
            <a:lstStyle/>
            <a:p>
              <a:pPr marL="0" marR="0" lvl="0" indent="0" algn="ctr" rtl="0">
                <a:lnSpc>
                  <a:spcPct val="90000"/>
                </a:lnSpc>
                <a:spcBef>
                  <a:spcPts val="0"/>
                </a:spcBef>
                <a:spcAft>
                  <a:spcPts val="0"/>
                </a:spcAft>
                <a:buClr>
                  <a:schemeClr val="lt1"/>
                </a:buClr>
                <a:buSzPts val="3900"/>
                <a:buFont typeface="Calibri"/>
                <a:buNone/>
              </a:pPr>
              <a:r>
                <a:rPr lang="en-US" sz="3900" b="0" i="0" u="none" strike="noStrike" cap="none">
                  <a:solidFill>
                    <a:schemeClr val="lt1"/>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sp>
          <p:nvSpPr>
            <p:cNvPr id="207" name="Google Shape;207;p17"/>
            <p:cNvSpPr/>
            <p:nvPr/>
          </p:nvSpPr>
          <p:spPr>
            <a:xfrm>
              <a:off x="2186366" y="1638010"/>
              <a:ext cx="1966528" cy="1965600"/>
            </a:xfrm>
            <a:prstGeom prst="upArrowCallout">
              <a:avLst>
                <a:gd name="adj1" fmla="val 50000"/>
                <a:gd name="adj2" fmla="val 20000"/>
                <a:gd name="adj3" fmla="val 20000"/>
                <a:gd name="adj4" fmla="val 100000"/>
              </a:avLst>
            </a:prstGeom>
            <a:solidFill>
              <a:srgbClr val="CCD3EA">
                <a:alpha val="89411"/>
              </a:srgbClr>
            </a:solidFill>
            <a:ln w="12700" cap="flat" cmpd="sng">
              <a:solidFill>
                <a:srgbClr val="CCD3EA">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7"/>
            <p:cNvSpPr txBox="1"/>
            <p:nvPr/>
          </p:nvSpPr>
          <p:spPr>
            <a:xfrm>
              <a:off x="2186366" y="2031130"/>
              <a:ext cx="1966528" cy="1572480"/>
            </a:xfrm>
            <a:prstGeom prst="rect">
              <a:avLst/>
            </a:prstGeom>
            <a:noFill/>
            <a:ln>
              <a:noFill/>
            </a:ln>
          </p:spPr>
          <p:txBody>
            <a:bodyPr spcFirstLastPara="1" wrap="square" lIns="155100" tIns="165100" rIns="155100" bIns="165100" anchor="t" anchorCtr="0">
              <a:noAutofit/>
            </a:bodyPr>
            <a:lstStyle/>
            <a:p>
              <a:pPr marL="0" marR="0" lvl="0" indent="0" algn="l" rtl="0">
                <a:lnSpc>
                  <a:spcPct val="90000"/>
                </a:lnSpc>
                <a:spcBef>
                  <a:spcPts val="0"/>
                </a:spcBef>
                <a:spcAft>
                  <a:spcPts val="0"/>
                </a:spcAft>
                <a:buClr>
                  <a:schemeClr val="dk1"/>
                </a:buClr>
                <a:buSzPts val="1100"/>
                <a:buFont typeface="Calibri"/>
                <a:buNone/>
              </a:pPr>
              <a:r>
                <a:rPr lang="en-US" sz="1500" b="0" i="0" u="none" strike="noStrike" cap="none">
                  <a:solidFill>
                    <a:schemeClr val="dk1"/>
                  </a:solidFill>
                  <a:latin typeface="Georgia"/>
                  <a:ea typeface="Georgia"/>
                  <a:cs typeface="Georgia"/>
                  <a:sym typeface="Georgia"/>
                </a:rPr>
                <a:t>The stakeholders focus on promoting listings in </a:t>
              </a:r>
              <a:r>
                <a:rPr lang="en-US" sz="1600" b="1" i="0" u="none" strike="noStrike" cap="none">
                  <a:solidFill>
                    <a:schemeClr val="dk1"/>
                  </a:solidFill>
                  <a:latin typeface="Georgia"/>
                  <a:ea typeface="Georgia"/>
                  <a:cs typeface="Georgia"/>
                  <a:sym typeface="Georgia"/>
                </a:rPr>
                <a:t>High-demand neighbourhood Groups </a:t>
              </a:r>
              <a:r>
                <a:rPr lang="en-US" sz="1500" b="0" i="0" u="none" strike="noStrike" cap="none">
                  <a:solidFill>
                    <a:schemeClr val="dk1"/>
                  </a:solidFill>
                  <a:latin typeface="Georgia"/>
                  <a:ea typeface="Georgia"/>
                  <a:cs typeface="Georgia"/>
                  <a:sym typeface="Georgia"/>
                </a:rPr>
                <a:t>or adjusting prices in less popular areas to increase their competitiveness.</a:t>
              </a:r>
              <a:endParaRPr sz="1500" b="0" i="0" u="none" strike="noStrike" cap="none">
                <a:solidFill>
                  <a:schemeClr val="dk1"/>
                </a:solidFill>
                <a:latin typeface="Georgia"/>
                <a:ea typeface="Georgia"/>
                <a:cs typeface="Georgia"/>
                <a:sym typeface="Georgia"/>
              </a:endParaRPr>
            </a:p>
          </p:txBody>
        </p:sp>
        <p:sp>
          <p:nvSpPr>
            <p:cNvPr id="209" name="Google Shape;209;p17"/>
            <p:cNvSpPr/>
            <p:nvPr/>
          </p:nvSpPr>
          <p:spPr>
            <a:xfrm>
              <a:off x="4371398" y="1030766"/>
              <a:ext cx="1966528" cy="72"/>
            </a:xfrm>
            <a:prstGeom prst="rect">
              <a:avLst/>
            </a:prstGeom>
            <a:solidFill>
              <a:srgbClr val="CCD3EA">
                <a:alpha val="89411"/>
              </a:srgbClr>
            </a:solidFill>
            <a:ln w="12700" cap="flat" cmpd="sng">
              <a:solidFill>
                <a:srgbClr val="CCD3EA">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7"/>
            <p:cNvSpPr/>
            <p:nvPr/>
          </p:nvSpPr>
          <p:spPr>
            <a:xfrm>
              <a:off x="6390368" y="957385"/>
              <a:ext cx="100511" cy="188786"/>
            </a:xfrm>
            <a:prstGeom prst="chevron">
              <a:avLst>
                <a:gd name="adj" fmla="val 90000"/>
              </a:avLst>
            </a:prstGeom>
            <a:solidFill>
              <a:srgbClr val="CCD3EA">
                <a:alpha val="89411"/>
              </a:srgbClr>
            </a:solidFill>
            <a:ln w="12700" cap="flat" cmpd="sng">
              <a:solidFill>
                <a:srgbClr val="CCD3EA">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7"/>
            <p:cNvSpPr/>
            <p:nvPr/>
          </p:nvSpPr>
          <p:spPr>
            <a:xfrm>
              <a:off x="4913055" y="589194"/>
              <a:ext cx="883215" cy="883215"/>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7"/>
            <p:cNvSpPr txBox="1"/>
            <p:nvPr/>
          </p:nvSpPr>
          <p:spPr>
            <a:xfrm>
              <a:off x="5042399" y="718538"/>
              <a:ext cx="624527" cy="624527"/>
            </a:xfrm>
            <a:prstGeom prst="rect">
              <a:avLst/>
            </a:prstGeom>
            <a:noFill/>
            <a:ln>
              <a:noFill/>
            </a:ln>
          </p:spPr>
          <p:txBody>
            <a:bodyPr spcFirstLastPara="1" wrap="square" lIns="34250" tIns="34250" rIns="34250" bIns="34250" anchor="ctr" anchorCtr="0">
              <a:noAutofit/>
            </a:bodyPr>
            <a:lstStyle/>
            <a:p>
              <a:pPr marL="0" marR="0" lvl="0" indent="0" algn="ctr" rtl="0">
                <a:lnSpc>
                  <a:spcPct val="90000"/>
                </a:lnSpc>
                <a:spcBef>
                  <a:spcPts val="0"/>
                </a:spcBef>
                <a:spcAft>
                  <a:spcPts val="0"/>
                </a:spcAft>
                <a:buClr>
                  <a:schemeClr val="lt1"/>
                </a:buClr>
                <a:buSzPts val="3900"/>
                <a:buFont typeface="Calibri"/>
                <a:buNone/>
              </a:pPr>
              <a:r>
                <a:rPr lang="en-US" sz="3900" b="0" i="0" u="none" strike="noStrike" cap="none">
                  <a:solidFill>
                    <a:schemeClr val="l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sp>
          <p:nvSpPr>
            <p:cNvPr id="213" name="Google Shape;213;p17"/>
            <p:cNvSpPr/>
            <p:nvPr/>
          </p:nvSpPr>
          <p:spPr>
            <a:xfrm>
              <a:off x="4371398" y="1638010"/>
              <a:ext cx="1966528" cy="1965600"/>
            </a:xfrm>
            <a:prstGeom prst="upArrowCallout">
              <a:avLst>
                <a:gd name="adj1" fmla="val 50000"/>
                <a:gd name="adj2" fmla="val 20000"/>
                <a:gd name="adj3" fmla="val 20000"/>
                <a:gd name="adj4" fmla="val 100000"/>
              </a:avLst>
            </a:prstGeom>
            <a:solidFill>
              <a:srgbClr val="CCD3EA">
                <a:alpha val="89411"/>
              </a:srgbClr>
            </a:solidFill>
            <a:ln w="12700" cap="flat" cmpd="sng">
              <a:solidFill>
                <a:srgbClr val="CCD3EA">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7"/>
            <p:cNvSpPr txBox="1"/>
            <p:nvPr/>
          </p:nvSpPr>
          <p:spPr>
            <a:xfrm>
              <a:off x="4371398" y="2031130"/>
              <a:ext cx="1966528" cy="1572480"/>
            </a:xfrm>
            <a:prstGeom prst="rect">
              <a:avLst/>
            </a:prstGeom>
            <a:noFill/>
            <a:ln>
              <a:noFill/>
            </a:ln>
          </p:spPr>
          <p:txBody>
            <a:bodyPr spcFirstLastPara="1" wrap="square" lIns="155100" tIns="165100" rIns="155100" bIns="165100" anchor="t" anchorCtr="0">
              <a:noAutofit/>
            </a:bodyPr>
            <a:lstStyle/>
            <a:p>
              <a:pPr marL="0" marR="0" lvl="0" indent="0" algn="l" rtl="0">
                <a:lnSpc>
                  <a:spcPct val="90000"/>
                </a:lnSpc>
                <a:spcBef>
                  <a:spcPts val="0"/>
                </a:spcBef>
                <a:spcAft>
                  <a:spcPts val="0"/>
                </a:spcAft>
                <a:buClr>
                  <a:schemeClr val="dk1"/>
                </a:buClr>
                <a:buSzPts val="1100"/>
                <a:buFont typeface="Calibri"/>
                <a:buNone/>
              </a:pPr>
              <a:r>
                <a:rPr lang="en-US" sz="1600" b="1" i="0" u="none" strike="noStrike" cap="none">
                  <a:solidFill>
                    <a:schemeClr val="dk1"/>
                  </a:solidFill>
                  <a:latin typeface="Georgia"/>
                  <a:ea typeface="Georgia"/>
                  <a:cs typeface="Georgia"/>
                  <a:sym typeface="Georgia"/>
                </a:rPr>
                <a:t>Competitive Pricing Insights:</a:t>
              </a:r>
              <a:endParaRPr sz="1600" b="1" i="0" u="none" strike="noStrike" cap="none">
                <a:solidFill>
                  <a:schemeClr val="dk1"/>
                </a:solidFill>
                <a:latin typeface="Georgia"/>
                <a:ea typeface="Georgia"/>
                <a:cs typeface="Georgia"/>
                <a:sym typeface="Georgia"/>
              </a:endParaRPr>
            </a:p>
            <a:p>
              <a:pPr marL="0" marR="0" lvl="0" indent="0" algn="l" rtl="0">
                <a:lnSpc>
                  <a:spcPct val="90000"/>
                </a:lnSpc>
                <a:spcBef>
                  <a:spcPts val="0"/>
                </a:spcBef>
                <a:spcAft>
                  <a:spcPts val="0"/>
                </a:spcAft>
                <a:buClr>
                  <a:schemeClr val="dk1"/>
                </a:buClr>
                <a:buSzPts val="1100"/>
                <a:buFont typeface="Calibri"/>
                <a:buNone/>
              </a:pPr>
              <a:r>
                <a:rPr lang="en-US" sz="1500" b="0" i="0" u="none" strike="noStrike" cap="none">
                  <a:solidFill>
                    <a:schemeClr val="dk1"/>
                  </a:solidFill>
                  <a:latin typeface="Georgia"/>
                  <a:ea typeface="Georgia"/>
                  <a:cs typeface="Georgia"/>
                  <a:sym typeface="Georgia"/>
                </a:rPr>
                <a:t> By comparing average prices across neighborhoods, managers can identify opportunities to adjust prices.</a:t>
              </a:r>
              <a:r>
                <a:rPr lang="en-US" sz="1100" b="0" i="0" u="none" strike="noStrike" cap="none">
                  <a:solidFill>
                    <a:schemeClr val="dk1"/>
                  </a:solidFill>
                  <a:latin typeface="Georgia"/>
                  <a:ea typeface="Georgia"/>
                  <a:cs typeface="Georgia"/>
                  <a:sym typeface="Georgia"/>
                </a:rPr>
                <a:t> </a:t>
              </a:r>
              <a:endParaRPr sz="1100" b="0" i="0" u="none" strike="noStrike" cap="none">
                <a:solidFill>
                  <a:schemeClr val="dk1"/>
                </a:solidFill>
                <a:latin typeface="Georgia"/>
                <a:ea typeface="Georgia"/>
                <a:cs typeface="Georgia"/>
                <a:sym typeface="Georgia"/>
              </a:endParaRPr>
            </a:p>
          </p:txBody>
        </p:sp>
        <p:sp>
          <p:nvSpPr>
            <p:cNvPr id="215" name="Google Shape;215;p17"/>
            <p:cNvSpPr/>
            <p:nvPr/>
          </p:nvSpPr>
          <p:spPr>
            <a:xfrm>
              <a:off x="6556430" y="1030766"/>
              <a:ext cx="1966528" cy="72"/>
            </a:xfrm>
            <a:prstGeom prst="rect">
              <a:avLst/>
            </a:prstGeom>
            <a:solidFill>
              <a:srgbClr val="CCD3EA">
                <a:alpha val="89411"/>
              </a:srgbClr>
            </a:solidFill>
            <a:ln w="12700" cap="flat" cmpd="sng">
              <a:solidFill>
                <a:srgbClr val="CCD3EA">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7"/>
            <p:cNvSpPr/>
            <p:nvPr/>
          </p:nvSpPr>
          <p:spPr>
            <a:xfrm>
              <a:off x="8575400" y="957385"/>
              <a:ext cx="100511" cy="188786"/>
            </a:xfrm>
            <a:prstGeom prst="chevron">
              <a:avLst>
                <a:gd name="adj" fmla="val 90000"/>
              </a:avLst>
            </a:prstGeom>
            <a:solidFill>
              <a:srgbClr val="CCD3EA">
                <a:alpha val="89411"/>
              </a:srgbClr>
            </a:solidFill>
            <a:ln w="12700" cap="flat" cmpd="sng">
              <a:solidFill>
                <a:srgbClr val="CCD3EA">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7"/>
            <p:cNvSpPr/>
            <p:nvPr/>
          </p:nvSpPr>
          <p:spPr>
            <a:xfrm>
              <a:off x="7098087" y="589194"/>
              <a:ext cx="883215" cy="883215"/>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7"/>
            <p:cNvSpPr txBox="1"/>
            <p:nvPr/>
          </p:nvSpPr>
          <p:spPr>
            <a:xfrm>
              <a:off x="7227431" y="718538"/>
              <a:ext cx="624527" cy="624527"/>
            </a:xfrm>
            <a:prstGeom prst="rect">
              <a:avLst/>
            </a:prstGeom>
            <a:noFill/>
            <a:ln>
              <a:noFill/>
            </a:ln>
          </p:spPr>
          <p:txBody>
            <a:bodyPr spcFirstLastPara="1" wrap="square" lIns="34250" tIns="34250" rIns="34250" bIns="34250" anchor="ctr" anchorCtr="0">
              <a:noAutofit/>
            </a:bodyPr>
            <a:lstStyle/>
            <a:p>
              <a:pPr marL="0" marR="0" lvl="0" indent="0" algn="ctr" rtl="0">
                <a:lnSpc>
                  <a:spcPct val="90000"/>
                </a:lnSpc>
                <a:spcBef>
                  <a:spcPts val="0"/>
                </a:spcBef>
                <a:spcAft>
                  <a:spcPts val="0"/>
                </a:spcAft>
                <a:buClr>
                  <a:schemeClr val="lt1"/>
                </a:buClr>
                <a:buSzPts val="3900"/>
                <a:buFont typeface="Calibri"/>
                <a:buNone/>
              </a:pPr>
              <a:r>
                <a:rPr lang="en-US" sz="3900" b="0" i="0" u="none" strike="noStrike" cap="none">
                  <a:solidFill>
                    <a:schemeClr val="lt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sp>
          <p:nvSpPr>
            <p:cNvPr id="219" name="Google Shape;219;p17"/>
            <p:cNvSpPr/>
            <p:nvPr/>
          </p:nvSpPr>
          <p:spPr>
            <a:xfrm>
              <a:off x="6556430" y="1638010"/>
              <a:ext cx="1966528" cy="1965600"/>
            </a:xfrm>
            <a:prstGeom prst="upArrowCallout">
              <a:avLst>
                <a:gd name="adj1" fmla="val 50000"/>
                <a:gd name="adj2" fmla="val 20000"/>
                <a:gd name="adj3" fmla="val 20000"/>
                <a:gd name="adj4" fmla="val 100000"/>
              </a:avLst>
            </a:prstGeom>
            <a:solidFill>
              <a:srgbClr val="CCD3EA">
                <a:alpha val="89411"/>
              </a:srgbClr>
            </a:solidFill>
            <a:ln w="12700" cap="flat" cmpd="sng">
              <a:solidFill>
                <a:srgbClr val="CCD3EA">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7"/>
            <p:cNvSpPr txBox="1"/>
            <p:nvPr/>
          </p:nvSpPr>
          <p:spPr>
            <a:xfrm>
              <a:off x="6556430" y="2031130"/>
              <a:ext cx="1966528" cy="1572480"/>
            </a:xfrm>
            <a:prstGeom prst="rect">
              <a:avLst/>
            </a:prstGeom>
            <a:noFill/>
            <a:ln>
              <a:noFill/>
            </a:ln>
          </p:spPr>
          <p:txBody>
            <a:bodyPr spcFirstLastPara="1" wrap="square" lIns="155100" tIns="165100" rIns="155100" bIns="165100" anchor="t" anchorCtr="0">
              <a:noAutofit/>
            </a:bodyPr>
            <a:lstStyle/>
            <a:p>
              <a:pPr marL="0" marR="0" lvl="0" indent="0" algn="l" rtl="0">
                <a:lnSpc>
                  <a:spcPct val="90000"/>
                </a:lnSpc>
                <a:spcBef>
                  <a:spcPts val="0"/>
                </a:spcBef>
                <a:spcAft>
                  <a:spcPts val="0"/>
                </a:spcAft>
                <a:buClr>
                  <a:schemeClr val="dk1"/>
                </a:buClr>
                <a:buSzPts val="1100"/>
                <a:buFont typeface="Calibri"/>
                <a:buNone/>
              </a:pPr>
              <a:r>
                <a:rPr lang="en-US" sz="1500" b="1" i="0" u="none" strike="noStrike" cap="none">
                  <a:solidFill>
                    <a:schemeClr val="dk1"/>
                  </a:solidFill>
                  <a:latin typeface="Georgia"/>
                  <a:ea typeface="Georgia"/>
                  <a:cs typeface="Georgia"/>
                  <a:sym typeface="Georgia"/>
                </a:rPr>
                <a:t>Room Type Popularity:</a:t>
              </a:r>
              <a:r>
                <a:rPr lang="en-US" sz="1500" b="0" i="0" u="none" strike="noStrike" cap="none">
                  <a:solidFill>
                    <a:schemeClr val="dk1"/>
                  </a:solidFill>
                  <a:latin typeface="Georgia"/>
                  <a:ea typeface="Georgia"/>
                  <a:cs typeface="Georgia"/>
                  <a:sym typeface="Georgia"/>
                </a:rPr>
                <a:t> Different room types seem to have varying popularity across neighborhoods.</a:t>
              </a:r>
              <a:endParaRPr sz="1500" b="0" i="0" u="none" strike="noStrike" cap="none">
                <a:solidFill>
                  <a:schemeClr val="dk1"/>
                </a:solidFill>
                <a:latin typeface="Georgia"/>
                <a:ea typeface="Georgia"/>
                <a:cs typeface="Georgia"/>
                <a:sym typeface="Georgia"/>
              </a:endParaRPr>
            </a:p>
          </p:txBody>
        </p:sp>
        <p:sp>
          <p:nvSpPr>
            <p:cNvPr id="221" name="Google Shape;221;p17"/>
            <p:cNvSpPr/>
            <p:nvPr/>
          </p:nvSpPr>
          <p:spPr>
            <a:xfrm>
              <a:off x="8741462" y="1030766"/>
              <a:ext cx="983264" cy="72"/>
            </a:xfrm>
            <a:prstGeom prst="rect">
              <a:avLst/>
            </a:prstGeom>
            <a:solidFill>
              <a:srgbClr val="CCD3EA">
                <a:alpha val="89411"/>
              </a:srgbClr>
            </a:solidFill>
            <a:ln w="12700" cap="flat" cmpd="sng">
              <a:solidFill>
                <a:srgbClr val="CCD3EA">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7"/>
            <p:cNvSpPr/>
            <p:nvPr/>
          </p:nvSpPr>
          <p:spPr>
            <a:xfrm>
              <a:off x="9283119" y="589194"/>
              <a:ext cx="883215" cy="883215"/>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7"/>
            <p:cNvSpPr txBox="1"/>
            <p:nvPr/>
          </p:nvSpPr>
          <p:spPr>
            <a:xfrm>
              <a:off x="9412463" y="718538"/>
              <a:ext cx="624527" cy="624527"/>
            </a:xfrm>
            <a:prstGeom prst="rect">
              <a:avLst/>
            </a:prstGeom>
            <a:noFill/>
            <a:ln>
              <a:noFill/>
            </a:ln>
          </p:spPr>
          <p:txBody>
            <a:bodyPr spcFirstLastPara="1" wrap="square" lIns="34250" tIns="34250" rIns="34250" bIns="34250" anchor="ctr" anchorCtr="0">
              <a:noAutofit/>
            </a:bodyPr>
            <a:lstStyle/>
            <a:p>
              <a:pPr marL="0" marR="0" lvl="0" indent="0" algn="ctr" rtl="0">
                <a:lnSpc>
                  <a:spcPct val="90000"/>
                </a:lnSpc>
                <a:spcBef>
                  <a:spcPts val="0"/>
                </a:spcBef>
                <a:spcAft>
                  <a:spcPts val="0"/>
                </a:spcAft>
                <a:buClr>
                  <a:schemeClr val="lt1"/>
                </a:buClr>
                <a:buSzPts val="3900"/>
                <a:buFont typeface="Calibri"/>
                <a:buNone/>
              </a:pPr>
              <a:r>
                <a:rPr lang="en-US" sz="3900" b="0" i="0" u="none" strike="noStrike" cap="none">
                  <a:solidFill>
                    <a:schemeClr val="lt1"/>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sp>
          <p:nvSpPr>
            <p:cNvPr id="224" name="Google Shape;224;p17"/>
            <p:cNvSpPr/>
            <p:nvPr/>
          </p:nvSpPr>
          <p:spPr>
            <a:xfrm>
              <a:off x="8741462" y="1638010"/>
              <a:ext cx="1966528" cy="1965600"/>
            </a:xfrm>
            <a:prstGeom prst="upArrowCallout">
              <a:avLst>
                <a:gd name="adj1" fmla="val 50000"/>
                <a:gd name="adj2" fmla="val 20000"/>
                <a:gd name="adj3" fmla="val 20000"/>
                <a:gd name="adj4" fmla="val 100000"/>
              </a:avLst>
            </a:prstGeom>
            <a:solidFill>
              <a:srgbClr val="CCD3EA">
                <a:alpha val="89411"/>
              </a:srgbClr>
            </a:solidFill>
            <a:ln w="12700" cap="flat" cmpd="sng">
              <a:solidFill>
                <a:srgbClr val="CCD3EA">
                  <a:alpha val="89411"/>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7"/>
            <p:cNvSpPr txBox="1"/>
            <p:nvPr/>
          </p:nvSpPr>
          <p:spPr>
            <a:xfrm>
              <a:off x="8741462" y="2031130"/>
              <a:ext cx="1966528" cy="1572480"/>
            </a:xfrm>
            <a:prstGeom prst="rect">
              <a:avLst/>
            </a:prstGeom>
            <a:noFill/>
            <a:ln>
              <a:noFill/>
            </a:ln>
          </p:spPr>
          <p:txBody>
            <a:bodyPr spcFirstLastPara="1" wrap="square" lIns="155100" tIns="165100" rIns="155100" bIns="165100" anchor="t" anchorCtr="0">
              <a:noAutofit/>
            </a:bodyPr>
            <a:lstStyle/>
            <a:p>
              <a:pPr marL="0" marR="0" lvl="0" indent="0" algn="l" rtl="0">
                <a:lnSpc>
                  <a:spcPct val="90000"/>
                </a:lnSpc>
                <a:spcBef>
                  <a:spcPts val="0"/>
                </a:spcBef>
                <a:spcAft>
                  <a:spcPts val="0"/>
                </a:spcAft>
                <a:buClr>
                  <a:schemeClr val="dk1"/>
                </a:buClr>
                <a:buSzPts val="1100"/>
                <a:buFont typeface="Calibri"/>
                <a:buNone/>
              </a:pPr>
              <a:r>
                <a:rPr lang="en-US" sz="1600" b="1" i="0" u="none" strike="noStrike" cap="none">
                  <a:solidFill>
                    <a:schemeClr val="dk1"/>
                  </a:solidFill>
                  <a:latin typeface="Georgia"/>
                  <a:ea typeface="Georgia"/>
                  <a:cs typeface="Georgia"/>
                  <a:sym typeface="Georgia"/>
                </a:rPr>
                <a:t>Location-Based Optimization: </a:t>
              </a:r>
              <a:r>
                <a:rPr lang="en-US" sz="1500" b="0" i="0" u="none" strike="noStrike" cap="none">
                  <a:solidFill>
                    <a:schemeClr val="dk1"/>
                  </a:solidFill>
                  <a:latin typeface="Georgia"/>
                  <a:ea typeface="Georgia"/>
                  <a:cs typeface="Georgia"/>
                  <a:sym typeface="Georgia"/>
                </a:rPr>
                <a:t>Managers can identify areas where prices may be adjusted. Based on the existing and pleasant view for the customers.</a:t>
              </a:r>
              <a:endParaRPr sz="1500" b="0" i="0" u="none" strike="noStrike" cap="none">
                <a:solidFill>
                  <a:schemeClr val="dk1"/>
                </a:solidFill>
                <a:latin typeface="Georgia"/>
                <a:ea typeface="Georgia"/>
                <a:cs typeface="Georgia"/>
                <a:sym typeface="Georgi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3"/>
        <p:cNvGrpSpPr/>
        <p:nvPr/>
      </p:nvGrpSpPr>
      <p:grpSpPr>
        <a:xfrm>
          <a:off x="0" y="0"/>
          <a:ext cx="0" cy="0"/>
          <a:chOff x="0" y="0"/>
          <a:chExt cx="0" cy="0"/>
        </a:xfrm>
      </p:grpSpPr>
      <p:sp>
        <p:nvSpPr>
          <p:cNvPr id="244" name="Google Shape;244;p19"/>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5" name="Google Shape;245;p19"/>
          <p:cNvSpPr txBox="1"/>
          <p:nvPr/>
        </p:nvSpPr>
        <p:spPr>
          <a:xfrm>
            <a:off x="-25" y="643475"/>
            <a:ext cx="12192000" cy="744900"/>
          </a:xfrm>
          <a:prstGeom prst="rect">
            <a:avLst/>
          </a:prstGeom>
          <a:noFill/>
          <a:ln>
            <a:noFill/>
          </a:ln>
        </p:spPr>
        <p:txBody>
          <a:bodyPr spcFirstLastPara="1" wrap="square" lIns="91425" tIns="45700" rIns="91425" bIns="45700" anchor="ctr" anchorCtr="0">
            <a:normAutofit/>
          </a:bodyPr>
          <a:lstStyle/>
          <a:p>
            <a:pPr marL="0" marR="0" lvl="0" indent="0" algn="l" rtl="0">
              <a:lnSpc>
                <a:spcPct val="80000"/>
              </a:lnSpc>
              <a:spcBef>
                <a:spcPts val="0"/>
              </a:spcBef>
              <a:spcAft>
                <a:spcPts val="0"/>
              </a:spcAft>
              <a:buClr>
                <a:srgbClr val="000000"/>
              </a:buClr>
              <a:buSzPts val="2100"/>
              <a:buFont typeface="Arial"/>
              <a:buNone/>
            </a:pPr>
            <a:r>
              <a:rPr lang="en-US" sz="2100" b="1" i="0" u="none" strike="noStrike" cap="none">
                <a:solidFill>
                  <a:schemeClr val="lt1"/>
                </a:solidFill>
                <a:latin typeface="Georgia"/>
                <a:ea typeface="Georgia"/>
                <a:cs typeface="Georgia"/>
                <a:sym typeface="Georgia"/>
              </a:rPr>
              <a:t>Total Bookings by Neighbourhood Groups ( High-Demand Neighbourhood Groups) :</a:t>
            </a:r>
            <a:endParaRPr sz="2100" b="0" i="0" u="none" strike="noStrike" cap="none">
              <a:solidFill>
                <a:schemeClr val="lt1"/>
              </a:solidFill>
              <a:latin typeface="Georgia"/>
              <a:ea typeface="Georgia"/>
              <a:cs typeface="Georgia"/>
              <a:sym typeface="Georgia"/>
            </a:endParaRPr>
          </a:p>
        </p:txBody>
      </p:sp>
      <p:pic>
        <p:nvPicPr>
          <p:cNvPr id="246" name="Google Shape;246;p19"/>
          <p:cNvPicPr preferRelativeResize="0"/>
          <p:nvPr/>
        </p:nvPicPr>
        <p:blipFill rotWithShape="1">
          <a:blip r:embed="rId3">
            <a:alphaModFix/>
          </a:blip>
          <a:srcRect/>
          <a:stretch/>
        </p:blipFill>
        <p:spPr>
          <a:xfrm>
            <a:off x="1124688" y="1526275"/>
            <a:ext cx="9942587" cy="51648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0"/>
          <p:cNvSpPr txBox="1"/>
          <p:nvPr/>
        </p:nvSpPr>
        <p:spPr>
          <a:xfrm>
            <a:off x="0" y="431400"/>
            <a:ext cx="121920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highlight>
                  <a:schemeClr val="dk1"/>
                </a:highlight>
                <a:latin typeface="Georgia"/>
                <a:ea typeface="Georgia"/>
                <a:cs typeface="Georgia"/>
                <a:sym typeface="Georgia"/>
              </a:rPr>
              <a:t>Average Price by Neighbourhood Group by Room Type ( Competitive Pricing Insights):</a:t>
            </a:r>
            <a:r>
              <a:rPr lang="en-US" sz="2000" b="0" i="0" u="none" strike="noStrike" cap="none">
                <a:solidFill>
                  <a:schemeClr val="lt1"/>
                </a:solidFill>
                <a:highlight>
                  <a:schemeClr val="dk1"/>
                </a:highlight>
                <a:latin typeface="Georgia"/>
                <a:ea typeface="Georgia"/>
                <a:cs typeface="Georgia"/>
                <a:sym typeface="Georgia"/>
              </a:rPr>
              <a:t> </a:t>
            </a:r>
            <a:endParaRPr sz="2000" b="0" i="0" u="none" strike="noStrike" cap="none">
              <a:solidFill>
                <a:schemeClr val="lt1"/>
              </a:solidFill>
              <a:highlight>
                <a:schemeClr val="dk1"/>
              </a:highlight>
              <a:latin typeface="Georgia"/>
              <a:ea typeface="Georgia"/>
              <a:cs typeface="Georgia"/>
              <a:sym typeface="Georgia"/>
            </a:endParaRPr>
          </a:p>
        </p:txBody>
      </p:sp>
      <p:pic>
        <p:nvPicPr>
          <p:cNvPr id="252" name="Google Shape;252;p20"/>
          <p:cNvPicPr preferRelativeResize="0"/>
          <p:nvPr/>
        </p:nvPicPr>
        <p:blipFill rotWithShape="1">
          <a:blip r:embed="rId3">
            <a:alphaModFix/>
          </a:blip>
          <a:srcRect/>
          <a:stretch/>
        </p:blipFill>
        <p:spPr>
          <a:xfrm>
            <a:off x="585200" y="1056500"/>
            <a:ext cx="11021609" cy="572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1"/>
          <p:cNvSpPr txBox="1"/>
          <p:nvPr/>
        </p:nvSpPr>
        <p:spPr>
          <a:xfrm>
            <a:off x="602456" y="271464"/>
            <a:ext cx="109872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highlight>
                  <a:schemeClr val="dk1"/>
                </a:highlight>
                <a:latin typeface="Georgia"/>
                <a:ea typeface="Georgia"/>
                <a:cs typeface="Georgia"/>
                <a:sym typeface="Georgia"/>
              </a:rPr>
              <a:t>Reviews per Month by Room Type and Neighbourhood ( Room Type Popularity) : </a:t>
            </a:r>
            <a:endParaRPr sz="2000" b="0" i="0" u="none" strike="noStrike" cap="none">
              <a:solidFill>
                <a:schemeClr val="lt1"/>
              </a:solidFill>
              <a:highlight>
                <a:schemeClr val="dk1"/>
              </a:highlight>
              <a:latin typeface="Georgia"/>
              <a:ea typeface="Georgia"/>
              <a:cs typeface="Georgia"/>
              <a:sym typeface="Georgia"/>
            </a:endParaRPr>
          </a:p>
        </p:txBody>
      </p:sp>
      <p:pic>
        <p:nvPicPr>
          <p:cNvPr id="258" name="Google Shape;258;p21"/>
          <p:cNvPicPr preferRelativeResize="0"/>
          <p:nvPr/>
        </p:nvPicPr>
        <p:blipFill rotWithShape="1">
          <a:blip r:embed="rId3">
            <a:alphaModFix/>
          </a:blip>
          <a:srcRect/>
          <a:stretch/>
        </p:blipFill>
        <p:spPr>
          <a:xfrm>
            <a:off x="450950" y="896564"/>
            <a:ext cx="11290082" cy="58815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22"/>
          <p:cNvSpPr/>
          <p:nvPr/>
        </p:nvSpPr>
        <p:spPr>
          <a:xfrm rot="-5400000">
            <a:off x="800100" y="1491343"/>
            <a:ext cx="3333749" cy="3499103"/>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4" name="Google Shape;264;p22"/>
          <p:cNvSpPr txBox="1"/>
          <p:nvPr/>
        </p:nvSpPr>
        <p:spPr>
          <a:xfrm>
            <a:off x="1028700" y="1967266"/>
            <a:ext cx="2628900" cy="2547257"/>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rgbClr val="000000"/>
              </a:buClr>
              <a:buSzPts val="2200"/>
              <a:buFont typeface="Arial"/>
              <a:buNone/>
            </a:pPr>
            <a:r>
              <a:rPr lang="en-US" sz="2200" b="1" i="0" u="none" strike="noStrike" cap="none">
                <a:solidFill>
                  <a:srgbClr val="FFFFFF"/>
                </a:solidFill>
                <a:latin typeface="Georgia"/>
                <a:ea typeface="Georgia"/>
                <a:cs typeface="Georgia"/>
                <a:sym typeface="Georgia"/>
              </a:rPr>
              <a:t>Total Reviews in Neighbourhood  (Location-Based Optimization):</a:t>
            </a:r>
            <a:endParaRPr sz="2200" b="0" i="0" u="none" strike="noStrike" cap="none">
              <a:solidFill>
                <a:srgbClr val="FFFFFF"/>
              </a:solidFill>
              <a:latin typeface="Georgia"/>
              <a:ea typeface="Georgia"/>
              <a:cs typeface="Georgia"/>
              <a:sym typeface="Georgia"/>
            </a:endParaRPr>
          </a:p>
        </p:txBody>
      </p:sp>
      <p:sp>
        <p:nvSpPr>
          <p:cNvPr id="265" name="Google Shape;265;p22"/>
          <p:cNvSpPr txBox="1"/>
          <p:nvPr/>
        </p:nvSpPr>
        <p:spPr>
          <a:xfrm>
            <a:off x="171450" y="107293"/>
            <a:ext cx="12020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66" name="Google Shape;266;p22"/>
          <p:cNvPicPr preferRelativeResize="0"/>
          <p:nvPr/>
        </p:nvPicPr>
        <p:blipFill rotWithShape="1">
          <a:blip r:embed="rId3">
            <a:alphaModFix/>
          </a:blip>
          <a:srcRect/>
          <a:stretch/>
        </p:blipFill>
        <p:spPr>
          <a:xfrm>
            <a:off x="4367075" y="744200"/>
            <a:ext cx="7701524" cy="4993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698</Words>
  <PresentationFormat>Custom</PresentationFormat>
  <Paragraphs>58</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USER</cp:lastModifiedBy>
  <cp:revision>1</cp:revision>
  <dcterms:modified xsi:type="dcterms:W3CDTF">2025-08-31T23:36:04Z</dcterms:modified>
</cp:coreProperties>
</file>