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5" r:id="rId3"/>
    <p:sldId id="256" r:id="rId4"/>
    <p:sldId id="261" r:id="rId5"/>
    <p:sldId id="257" r:id="rId6"/>
    <p:sldId id="259" r:id="rId7"/>
    <p:sldId id="262" r:id="rId8"/>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5e3f42-3318-4ce6-8eda-a8116eb3ece5}">
          <p14:sldIdLst>
            <p14:sldId id="265"/>
            <p14:sldId id="256"/>
            <p14:sldId id="261"/>
            <p14:sldId id="257"/>
            <p14:sldId id="259"/>
            <p14:sldId id="262"/>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p>
            <a:r>
              <a:rPr lang="en-IN" altLang="en-US"/>
              <a:t>	      SMARTBRIDGE HACKATHON</a:t>
            </a:r>
            <a:endParaRPr lang="en-IN" altLang="en-US"/>
          </a:p>
        </p:txBody>
      </p:sp>
      <p:sp>
        <p:nvSpPr>
          <p:cNvPr id="3" name="Content Placeholder 2"/>
          <p:cNvSpPr>
            <a:spLocks noGrp="1"/>
          </p:cNvSpPr>
          <p:nvPr>
            <p:ph idx="1"/>
          </p:nvPr>
        </p:nvSpPr>
        <p:spPr>
          <a:solidFill>
            <a:schemeClr val="accent6">
              <a:lumMod val="60000"/>
              <a:lumOff val="40000"/>
            </a:schemeClr>
          </a:solidFill>
          <a:ln>
            <a:solidFill>
              <a:schemeClr val="accent1">
                <a:lumMod val="75000"/>
              </a:schemeClr>
            </a:solidFill>
          </a:ln>
        </p:spPr>
        <p:txBody>
          <a:bodyPr/>
          <a:p>
            <a:pPr marL="0" indent="0">
              <a:buNone/>
            </a:pPr>
            <a:r>
              <a:rPr lang="en-IN" altLang="en-US"/>
              <a:t>  </a:t>
            </a:r>
            <a:endParaRPr lang="en-IN" altLang="en-US"/>
          </a:p>
          <a:p>
            <a:pPr marL="0" indent="0">
              <a:buNone/>
            </a:pPr>
            <a:r>
              <a:rPr lang="en-IN" altLang="en-US"/>
              <a:t>     </a:t>
            </a:r>
            <a:r>
              <a:rPr lang="en-IN" altLang="en-US">
                <a:latin typeface="Times New Roman" panose="02020603050405020304" charset="0"/>
                <a:cs typeface="Times New Roman" panose="02020603050405020304" charset="0"/>
              </a:rPr>
              <a:t> Team Name : TECHNICAL IMMORTALS</a:t>
            </a:r>
            <a:endParaRPr lang="en-IN" altLang="en-US"/>
          </a:p>
          <a:p>
            <a:pPr marL="0" indent="0" algn="ctr">
              <a:buNone/>
            </a:pPr>
            <a:endParaRPr lang="en-IN" altLang="en-US"/>
          </a:p>
          <a:p>
            <a:pPr marL="0" indent="0" algn="ctr">
              <a:buNone/>
            </a:pPr>
            <a:r>
              <a:rPr lang="en-IN" altLang="en-US"/>
              <a:t>                                                                         </a:t>
            </a:r>
            <a:r>
              <a:rPr lang="en-IN" altLang="en-US">
                <a:latin typeface="Times New Roman" panose="02020603050405020304" charset="0"/>
                <a:cs typeface="Times New Roman" panose="02020603050405020304" charset="0"/>
              </a:rPr>
              <a:t>S.NAVEEN KUMAR</a:t>
            </a:r>
            <a:endParaRPr lang="en-IN" altLang="en-US">
              <a:latin typeface="Times New Roman" panose="02020603050405020304" charset="0"/>
              <a:cs typeface="Times New Roman" panose="02020603050405020304" charset="0"/>
            </a:endParaRPr>
          </a:p>
          <a:p>
            <a:pPr marL="0" indent="0" algn="ctr">
              <a:buNone/>
            </a:pPr>
            <a:r>
              <a:rPr lang="en-IN" altLang="en-US">
                <a:latin typeface="Times New Roman" panose="02020603050405020304" charset="0"/>
                <a:cs typeface="Times New Roman" panose="02020603050405020304" charset="0"/>
              </a:rPr>
              <a:t>                                                                  M.ROHITH REDDY</a:t>
            </a:r>
            <a:endParaRPr lang="en-IN" altLang="en-US">
              <a:latin typeface="Times New Roman" panose="02020603050405020304" charset="0"/>
              <a:cs typeface="Times New Roman" panose="02020603050405020304" charset="0"/>
            </a:endParaRPr>
          </a:p>
          <a:p>
            <a:pPr marL="0" indent="0" algn="ctr">
              <a:buNone/>
            </a:pPr>
            <a:r>
              <a:rPr lang="en-IN" altLang="en-US">
                <a:latin typeface="Times New Roman" panose="02020603050405020304" charset="0"/>
                <a:cs typeface="Times New Roman" panose="02020603050405020304" charset="0"/>
              </a:rPr>
              <a:t>                                                    G.DEEPAK</a:t>
            </a:r>
            <a:endParaRPr lang="en-IN" altLang="en-US">
              <a:latin typeface="Times New Roman" panose="02020603050405020304" charset="0"/>
              <a:cs typeface="Times New Roman" panose="02020603050405020304" charset="0"/>
            </a:endParaRPr>
          </a:p>
          <a:p>
            <a:pPr marL="0" indent="0" algn="ctr">
              <a:buNone/>
            </a:pPr>
            <a:r>
              <a:rPr lang="en-IN" altLang="en-US">
                <a:latin typeface="Times New Roman" panose="02020603050405020304" charset="0"/>
                <a:cs typeface="Times New Roman" panose="02020603050405020304" charset="0"/>
              </a:rPr>
              <a:t>                                                        E.RAVI TEJA</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6125" y="256540"/>
            <a:ext cx="8964295" cy="2402840"/>
          </a:xfrm>
          <a:ln>
            <a:solidFill>
              <a:schemeClr val="bg1"/>
            </a:solidFill>
          </a:ln>
        </p:spPr>
        <p:style>
          <a:lnRef idx="2">
            <a:schemeClr val="dk1"/>
          </a:lnRef>
          <a:fillRef idx="1">
            <a:schemeClr val="lt1"/>
          </a:fillRef>
          <a:effectRef idx="0">
            <a:schemeClr val="dk1"/>
          </a:effectRef>
          <a:fontRef idx="minor">
            <a:schemeClr val="dk1"/>
          </a:fontRef>
        </p:style>
        <p:txBody>
          <a:bodyPr bIns="36195">
            <a:normAutofit fontScale="90000"/>
          </a:bodyPr>
          <a:lstStyle/>
          <a:p>
            <a:r>
              <a:rPr lang="en-IN" altLang="en-US" dirty="0">
                <a:solidFill>
                  <a:schemeClr val="accent1">
                    <a:lumMod val="75000"/>
                  </a:schemeClr>
                </a:solidFill>
                <a:latin typeface="Times New Roman" panose="02020603050405020304" charset="0"/>
                <a:cs typeface="Times New Roman" panose="02020603050405020304" charset="0"/>
              </a:rPr>
              <a:t>PREDICTION </a:t>
            </a:r>
            <a:r>
              <a:rPr lang="en-IN" altLang="en-US" dirty="0">
                <a:solidFill>
                  <a:schemeClr val="accent1">
                    <a:lumMod val="75000"/>
                  </a:schemeClr>
                </a:solidFill>
                <a:effectLst/>
                <a:latin typeface="Times New Roman" panose="02020603050405020304" charset="0"/>
                <a:cs typeface="Times New Roman" panose="02020603050405020304" charset="0"/>
              </a:rPr>
              <a:t>OF </a:t>
            </a:r>
            <a:r>
              <a:rPr lang="en-IN" altLang="en-US" dirty="0">
                <a:solidFill>
                  <a:schemeClr val="accent1">
                    <a:lumMod val="75000"/>
                  </a:schemeClr>
                </a:solidFill>
                <a:latin typeface="Times New Roman" panose="02020603050405020304" charset="0"/>
                <a:cs typeface="Times New Roman" panose="02020603050405020304" charset="0"/>
              </a:rPr>
              <a:t>ALCOHOL</a:t>
            </a:r>
            <a:br>
              <a:rPr lang="en-IN" altLang="en-US" dirty="0">
                <a:solidFill>
                  <a:schemeClr val="accent1">
                    <a:lumMod val="75000"/>
                  </a:schemeClr>
                </a:solidFill>
                <a:latin typeface="Times New Roman" panose="02020603050405020304" charset="0"/>
                <a:cs typeface="Times New Roman" panose="02020603050405020304" charset="0"/>
              </a:rPr>
            </a:br>
            <a:r>
              <a:rPr lang="en-IN" altLang="en-US" dirty="0">
                <a:solidFill>
                  <a:schemeClr val="accent1">
                    <a:lumMod val="75000"/>
                  </a:schemeClr>
                </a:solidFill>
                <a:latin typeface="Times New Roman" panose="02020603050405020304" charset="0"/>
                <a:cs typeface="Times New Roman" panose="02020603050405020304" charset="0"/>
              </a:rPr>
              <a:t>CONSUMPTION</a:t>
            </a:r>
            <a:br>
              <a:rPr lang="en-IN" altLang="en-US" dirty="0"/>
            </a:br>
            <a:endParaRPr lang="en-IN" altLang="en-US" dirty="0"/>
          </a:p>
        </p:txBody>
      </p:sp>
      <p:sp>
        <p:nvSpPr>
          <p:cNvPr id="3" name="Subtitle 2"/>
          <p:cNvSpPr>
            <a:spLocks noGrp="1"/>
          </p:cNvSpPr>
          <p:nvPr>
            <p:ph type="subTitle" idx="1"/>
          </p:nvPr>
        </p:nvSpPr>
        <p:spPr>
          <a:xfrm>
            <a:off x="1524000" y="2660015"/>
            <a:ext cx="9949180" cy="3597275"/>
          </a:xfrm>
        </p:spPr>
        <p:txBody>
          <a:bodyPr>
            <a:normAutofit/>
          </a:bodyPr>
          <a:lstStyle/>
          <a:p>
            <a:pPr algn="just" fontAlgn="auto">
              <a:spcAft>
                <a:spcPts val="1000"/>
              </a:spcAft>
            </a:pPr>
            <a:r>
              <a:rPr lang="en-US"/>
              <a:t>                                         </a:t>
            </a:r>
            <a:r>
              <a:rPr lang="en-US">
                <a:latin typeface="Times New Roman" panose="02020603050405020304" charset="0"/>
                <a:cs typeface="Times New Roman" panose="02020603050405020304" charset="0"/>
              </a:rPr>
              <a:t>      </a:t>
            </a:r>
            <a:r>
              <a:rPr lang="en-IN" altLang="en-US" sz="2800">
                <a:latin typeface="Times New Roman" panose="02020603050405020304" charset="0"/>
                <a:cs typeface="Times New Roman" panose="02020603050405020304" charset="0"/>
              </a:rPr>
              <a:t>Alcohol Consumption means the amount of alcohol consumed per year with respect to unemployment and tax rate</a:t>
            </a:r>
            <a:r>
              <a:rPr lang="en-US" sz="2800">
                <a:latin typeface="Times New Roman" panose="02020603050405020304" charset="0"/>
                <a:cs typeface="Times New Roman" panose="02020603050405020304" charset="0"/>
              </a:rPr>
              <a:t>. A systematic search for international guidelines for measuring alcohol consumption in population surveys was undertaken. The common core recommendations for alcohol consumption measures and survey instruments were identified.</a:t>
            </a:r>
            <a:endParaRPr lang="en-US" sz="2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solidFill>
                  <a:srgbClr val="7030A0"/>
                </a:solidFill>
                <a:latin typeface="Times New Roman" panose="02020603050405020304" charset="0"/>
                <a:cs typeface="Times New Roman" panose="02020603050405020304" charset="0"/>
              </a:rPr>
              <a:t>MULTIPLE LINEAR REGRESSION :</a:t>
            </a:r>
            <a:endParaRPr lang="en-US" sz="3600">
              <a:solidFill>
                <a:srgbClr val="7030A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10000"/>
          </a:bodyPr>
          <a:p>
            <a:pPr marL="0" indent="0" algn="just" fontAlgn="auto">
              <a:buNone/>
            </a:pP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Regression is a statistical measure that attempts to determine the strength of the relationship between one dependent variable usually denoted by Y and a series of other changing variables known as independent variables. Regression model which contain more than two predictor variables are called Multiple Regression Model. </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lgn="just" fontAlgn="auto">
              <a:buNone/>
            </a:pPr>
            <a:r>
              <a:rPr lang="en-US">
                <a:latin typeface="Times New Roman" panose="02020603050405020304" charset="0"/>
                <a:cs typeface="Times New Roman" panose="02020603050405020304" charset="0"/>
              </a:rPr>
              <a:t>         Multiple regression model is of the form: Y=b0+b1x1 +b2x2 +b3x3+ b4x4+...e   where, b0,b1,b2,b3,b4 are regression coefficient e is unexplained portion of dependent variable with zero mean and constant variance.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marL="0" indent="0" algn="just" fontAlgn="auto">
              <a:buNone/>
            </a:pPr>
            <a:r>
              <a:rPr lang="en-US">
                <a:latin typeface="Times New Roman" panose="02020603050405020304" charset="0"/>
                <a:cs typeface="Times New Roman" panose="02020603050405020304" charset="0"/>
              </a:rPr>
              <a:t>        Multiple regression fits a model to predict a dependent (Y) variable from two or more independent (X) variables. </a:t>
            </a:r>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2">
                    <a:lumMod val="75000"/>
                  </a:schemeClr>
                </a:solidFill>
                <a:latin typeface="Times New Roman" panose="02020603050405020304" charset="0"/>
                <a:cs typeface="Times New Roman" panose="02020603050405020304" charset="0"/>
              </a:rPr>
              <a:t>DATA COLLECTION :</a:t>
            </a:r>
            <a:endParaRPr lang="en-US">
              <a:solidFill>
                <a:schemeClr val="accent2">
                  <a:lumMod val="7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endParaRPr lang="en-US"/>
          </a:p>
          <a:p>
            <a:pPr marL="0" indent="0" algn="just" fontAlgn="auto">
              <a:buNone/>
            </a:pPr>
            <a:r>
              <a:rPr lang="en-US"/>
              <a:t>                                                                     </a:t>
            </a:r>
            <a:r>
              <a:rPr lang="en-US">
                <a:latin typeface="Times New Roman" panose="02020603050405020304" charset="0"/>
                <a:cs typeface="Times New Roman" panose="02020603050405020304" charset="0"/>
              </a:rPr>
              <a:t>Data has been collected through administrative data Alcohol consumption data from national surveys are essential for epidemiological and public health research purposes, and existing international guidelines are broadly consistent in their recommendations for how alcohol consumption should be measured in these surveys.</a:t>
            </a:r>
            <a:r>
              <a:rPr lang="en-IN" altLang="en-US">
                <a:latin typeface="Times New Roman" panose="02020603050405020304" charset="0"/>
                <a:cs typeface="Times New Roman" panose="02020603050405020304" charset="0"/>
              </a:rPr>
              <a:t>This</a:t>
            </a:r>
            <a:r>
              <a:rPr lang="en-US">
                <a:latin typeface="Times New Roman" panose="02020603050405020304" charset="0"/>
                <a:cs typeface="Times New Roman" panose="02020603050405020304" charset="0"/>
              </a:rPr>
              <a:t> an effective data collection method for key </a:t>
            </a:r>
            <a:r>
              <a:rPr lang="en-IN" altLang="en-US">
                <a:latin typeface="Times New Roman" panose="02020603050405020304" charset="0"/>
                <a:cs typeface="Times New Roman" panose="02020603050405020304" charset="0"/>
              </a:rPr>
              <a:t>consumption</a:t>
            </a:r>
            <a:r>
              <a:rPr lang="en-US">
                <a:latin typeface="Times New Roman" panose="02020603050405020304" charset="0"/>
                <a:cs typeface="Times New Roman" panose="02020603050405020304" charset="0"/>
              </a:rPr>
              <a:t> outcome measures when compared with alternative </a:t>
            </a:r>
            <a:r>
              <a:rPr lang="en-IN" altLang="en-US">
                <a:latin typeface="Times New Roman" panose="02020603050405020304" charset="0"/>
                <a:cs typeface="Times New Roman" panose="02020603050405020304" charset="0"/>
              </a:rPr>
              <a:t>alcohol consumption</a:t>
            </a:r>
            <a:r>
              <a:rPr lang="en-US">
                <a:latin typeface="Times New Roman" panose="02020603050405020304" charset="0"/>
                <a:cs typeface="Times New Roman" panose="02020603050405020304" charset="0"/>
              </a:rPr>
              <a:t> data collection methods.</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chemeClr val="tx2">
                    <a:lumMod val="60000"/>
                    <a:lumOff val="40000"/>
                  </a:schemeClr>
                </a:solidFill>
                <a:latin typeface="Times New Roman" panose="02020603050405020304" charset="0"/>
                <a:cs typeface="Times New Roman" panose="02020603050405020304" charset="0"/>
              </a:rPr>
              <a:t>DATA PREPROCESSING:</a:t>
            </a:r>
            <a:r>
              <a:rPr lang="en-US"/>
              <a:t> </a:t>
            </a:r>
            <a:endParaRPr lang="en-US"/>
          </a:p>
        </p:txBody>
      </p:sp>
      <p:sp>
        <p:nvSpPr>
          <p:cNvPr id="3" name="Content Placeholder 2"/>
          <p:cNvSpPr>
            <a:spLocks noGrp="1"/>
          </p:cNvSpPr>
          <p:nvPr>
            <p:ph idx="1"/>
          </p:nvPr>
        </p:nvSpPr>
        <p:spPr/>
        <p:txBody>
          <a:bodyPr/>
          <a:p>
            <a:pPr marL="0" indent="0">
              <a:buNone/>
            </a:pPr>
            <a:r>
              <a:rPr lang="en-US">
                <a:solidFill>
                  <a:schemeClr val="tx2">
                    <a:lumMod val="60000"/>
                    <a:lumOff val="40000"/>
                  </a:schemeClr>
                </a:solidFill>
                <a:latin typeface="Times New Roman" panose="02020603050405020304" charset="0"/>
                <a:cs typeface="Times New Roman" panose="02020603050405020304" charset="0"/>
              </a:rPr>
              <a:t>Step1:</a:t>
            </a:r>
            <a:r>
              <a:rPr lang="en-US">
                <a:latin typeface="Times New Roman" panose="02020603050405020304" charset="0"/>
                <a:cs typeface="Times New Roman" panose="02020603050405020304" charset="0"/>
              </a:rPr>
              <a:t> </a:t>
            </a:r>
            <a:r>
              <a:rPr lang="en-IN" altLang="en-US">
                <a:latin typeface="Times New Roman" panose="02020603050405020304" charset="0"/>
                <a:cs typeface="Times New Roman" panose="02020603050405020304" charset="0"/>
              </a:rPr>
              <a:t>I</a:t>
            </a:r>
            <a:r>
              <a:rPr lang="en-US">
                <a:latin typeface="Times New Roman" panose="02020603050405020304" charset="0"/>
                <a:cs typeface="Times New Roman" panose="02020603050405020304" charset="0"/>
              </a:rPr>
              <a:t>mport libraries and dataset. Import the important libraries and the dataset we are using to perform </a:t>
            </a:r>
            <a:r>
              <a:rPr lang="en-IN" altLang="en-US">
                <a:latin typeface="Times New Roman" panose="02020603050405020304" charset="0"/>
                <a:cs typeface="Times New Roman" panose="02020603050405020304" charset="0"/>
              </a:rPr>
              <a:t>MultiLinear</a:t>
            </a:r>
            <a:r>
              <a:rPr lang="en-US">
                <a:latin typeface="Times New Roman" panose="02020603050405020304" charset="0"/>
                <a:cs typeface="Times New Roman" panose="02020603050405020304" charset="0"/>
              </a:rPr>
              <a:t> Regression. </a:t>
            </a:r>
            <a:endParaRPr lang="en-US">
              <a:latin typeface="Times New Roman" panose="02020603050405020304" charset="0"/>
              <a:cs typeface="Times New Roman" panose="02020603050405020304" charset="0"/>
            </a:endParaRPr>
          </a:p>
          <a:p>
            <a:pPr marL="0" indent="0">
              <a:buNone/>
            </a:pPr>
            <a:r>
              <a:rPr lang="en-US">
                <a:solidFill>
                  <a:schemeClr val="tx2">
                    <a:lumMod val="60000"/>
                    <a:lumOff val="40000"/>
                  </a:schemeClr>
                </a:solidFill>
                <a:latin typeface="Times New Roman" panose="02020603050405020304" charset="0"/>
                <a:cs typeface="Times New Roman" panose="02020603050405020304" charset="0"/>
              </a:rPr>
              <a:t>Step2:</a:t>
            </a:r>
            <a:r>
              <a:rPr lang="en-US">
                <a:latin typeface="Times New Roman" panose="02020603050405020304" charset="0"/>
                <a:cs typeface="Times New Roman" panose="02020603050405020304" charset="0"/>
              </a:rPr>
              <a:t> </a:t>
            </a:r>
            <a:r>
              <a:rPr lang="en-IN" altLang="en-US">
                <a:latin typeface="Times New Roman" panose="02020603050405020304" charset="0"/>
                <a:cs typeface="Times New Roman" panose="02020603050405020304" charset="0"/>
              </a:rPr>
              <a:t>C</a:t>
            </a:r>
            <a:r>
              <a:rPr lang="en-US">
                <a:latin typeface="Times New Roman" panose="02020603050405020304" charset="0"/>
                <a:cs typeface="Times New Roman" panose="02020603050405020304" charset="0"/>
              </a:rPr>
              <a:t>heck for datatype and null values.</a:t>
            </a:r>
            <a:endParaRPr lang="en-US">
              <a:latin typeface="Times New Roman" panose="02020603050405020304" charset="0"/>
              <a:cs typeface="Times New Roman" panose="02020603050405020304" charset="0"/>
            </a:endParaRPr>
          </a:p>
          <a:p>
            <a:pPr marL="0" indent="0">
              <a:buNone/>
            </a:pPr>
            <a:r>
              <a:rPr lang="en-US">
                <a:solidFill>
                  <a:schemeClr val="tx2">
                    <a:lumMod val="60000"/>
                    <a:lumOff val="40000"/>
                  </a:schemeClr>
                </a:solidFill>
                <a:latin typeface="Times New Roman" panose="02020603050405020304" charset="0"/>
                <a:cs typeface="Times New Roman" panose="02020603050405020304" charset="0"/>
              </a:rPr>
              <a:t>Step 3:</a:t>
            </a:r>
            <a:r>
              <a:rPr lang="en-US">
                <a:latin typeface="Times New Roman" panose="02020603050405020304" charset="0"/>
                <a:cs typeface="Times New Roman" panose="02020603050405020304" charset="0"/>
              </a:rPr>
              <a:t> Dividing the dataset into 2 components. Divide dataset into two components that is X and y. X will contain the Column between 0 and 5. y will contain the 6 column.(i.e (:,-1:)).</a:t>
            </a:r>
            <a:endParaRPr lang="en-US">
              <a:latin typeface="Times New Roman" panose="02020603050405020304" charset="0"/>
              <a:cs typeface="Times New Roman" panose="02020603050405020304" charset="0"/>
            </a:endParaRPr>
          </a:p>
          <a:p>
            <a:pPr marL="0" indent="0">
              <a:buNone/>
            </a:pPr>
            <a:r>
              <a:rPr lang="en-US">
                <a:solidFill>
                  <a:schemeClr val="tx2">
                    <a:lumMod val="60000"/>
                    <a:lumOff val="40000"/>
                  </a:schemeClr>
                </a:solidFill>
                <a:latin typeface="Times New Roman" panose="02020603050405020304" charset="0"/>
                <a:cs typeface="Times New Roman" panose="02020603050405020304" charset="0"/>
              </a:rPr>
              <a:t>Step 4:</a:t>
            </a:r>
            <a:r>
              <a:rPr lang="en-US">
                <a:latin typeface="Times New Roman" panose="02020603050405020304" charset="0"/>
                <a:cs typeface="Times New Roman" panose="02020603050405020304" charset="0"/>
              </a:rPr>
              <a:t> Fitting </a:t>
            </a:r>
            <a:r>
              <a:rPr lang="en-IN" altLang="en-US">
                <a:latin typeface="Times New Roman" panose="02020603050405020304" charset="0"/>
                <a:cs typeface="Times New Roman" panose="02020603050405020304" charset="0"/>
              </a:rPr>
              <a:t>MultiLinear</a:t>
            </a:r>
            <a:r>
              <a:rPr lang="en-US">
                <a:latin typeface="Times New Roman" panose="02020603050405020304" charset="0"/>
                <a:cs typeface="Times New Roman" panose="02020603050405020304" charset="0"/>
              </a:rPr>
              <a:t> Regression to the dataset.Fitting the </a:t>
            </a:r>
            <a:r>
              <a:rPr lang="en-IN" altLang="en-US">
                <a:latin typeface="Times New Roman" panose="02020603050405020304" charset="0"/>
                <a:cs typeface="Times New Roman" panose="02020603050405020304" charset="0"/>
              </a:rPr>
              <a:t>Multilinear</a:t>
            </a:r>
            <a:r>
              <a:rPr lang="en-US">
                <a:latin typeface="Times New Roman" panose="02020603050405020304" charset="0"/>
                <a:cs typeface="Times New Roman" panose="02020603050405020304" charset="0"/>
              </a:rPr>
              <a:t> Regression model on two components X and y</a:t>
            </a:r>
            <a:r>
              <a:rPr lang="en-IN" altLang="en-US">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a:p>
            <a:pPr marL="0" indent="0">
              <a:buNone/>
            </a:pPr>
            <a:r>
              <a:rPr lang="en-IN" altLang="en-US">
                <a:solidFill>
                  <a:schemeClr val="tx2">
                    <a:lumMod val="60000"/>
                    <a:lumOff val="40000"/>
                  </a:schemeClr>
                </a:solidFill>
                <a:latin typeface="Times New Roman" panose="02020603050405020304" charset="0"/>
                <a:cs typeface="Times New Roman" panose="02020603050405020304" charset="0"/>
              </a:rPr>
              <a:t>Step 5:</a:t>
            </a:r>
            <a:r>
              <a:rPr lang="en-IN" altLang="en-US">
                <a:latin typeface="Times New Roman" panose="02020603050405020304" charset="0"/>
                <a:cs typeface="Times New Roman" panose="02020603050405020304" charset="0"/>
              </a:rPr>
              <a:t> Calculate the r2_score.</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668270"/>
          </a:xfrm>
        </p:spPr>
        <p:txBody>
          <a:bodyPr/>
          <a:p>
            <a:r>
              <a:rPr lang="en-US">
                <a:solidFill>
                  <a:schemeClr val="tx1">
                    <a:lumMod val="95000"/>
                    <a:lumOff val="5000"/>
                  </a:schemeClr>
                </a:solidFill>
                <a:latin typeface="Times New Roman" panose="02020603050405020304" charset="0"/>
                <a:cs typeface="Times New Roman" panose="02020603050405020304" charset="0"/>
              </a:rPr>
              <a:t>CONCLUSION :</a:t>
            </a:r>
            <a:endParaRPr lang="en-US">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3034030"/>
            <a:ext cx="10515600" cy="3143250"/>
          </a:xfrm>
        </p:spPr>
        <p:txBody>
          <a:bodyPr/>
          <a:p>
            <a:pPr marL="0" indent="0" algn="just" fontAlgn="auto">
              <a:spcAft>
                <a:spcPts val="2000"/>
              </a:spcAft>
              <a:buNone/>
            </a:pPr>
            <a:r>
              <a:rPr lang="en-IN" altLang="en-US"/>
              <a:t>                                                     </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In conclusion,  future surveys should aim to use methodologies that reduce their inherent biases, but should also strive to retain consistency of core indicators of alcohol epidemiology that are essential for monitoring public health and evaluating alcohol control policies and other interventions.</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5"/>
                </a:solidFill>
                <a:latin typeface="Times New Roman" panose="02020603050405020304" charset="0"/>
                <a:cs typeface="Times New Roman" panose="02020603050405020304" charset="0"/>
              </a:rPr>
              <a:t>User Interface :</a:t>
            </a:r>
            <a:endParaRPr lang="en-IN" altLang="en-US">
              <a:solidFill>
                <a:schemeClr val="accent5"/>
              </a:solidFill>
              <a:latin typeface="Times New Roman" panose="02020603050405020304" charset="0"/>
              <a:cs typeface="Times New Roman" panose="02020603050405020304" charset="0"/>
            </a:endParaRPr>
          </a:p>
        </p:txBody>
      </p:sp>
      <p:pic>
        <p:nvPicPr>
          <p:cNvPr id="5" name="Content Placeholder 4" descr="Screenshot (17)"/>
          <p:cNvPicPr>
            <a:picLocks noChangeAspect="1"/>
          </p:cNvPicPr>
          <p:nvPr>
            <p:ph idx="1"/>
          </p:nvPr>
        </p:nvPicPr>
        <p:blipFill>
          <a:blip r:embed="rId1"/>
          <a:stretch>
            <a:fillRect/>
          </a:stretch>
        </p:blipFill>
        <p:spPr>
          <a:xfrm>
            <a:off x="1149985" y="1810385"/>
            <a:ext cx="9433560" cy="4873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2956</Words>
  <Application>WPS Presentation</Application>
  <PresentationFormat>Widescreen</PresentationFormat>
  <Paragraphs>41</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Times New Roman</vt:lpstr>
      <vt:lpstr>Calibri</vt:lpstr>
      <vt:lpstr>Microsoft YaHei</vt:lpstr>
      <vt:lpstr>Arial Unicode MS</vt:lpstr>
      <vt:lpstr>Calibri Light</vt:lpstr>
      <vt:lpstr>Office Theme</vt:lpstr>
      <vt:lpstr>	      SMART BRIDGE HACKATHON</vt:lpstr>
      <vt:lpstr>PREDICTION OF ALCOHOL CONSUMPTION </vt:lpstr>
      <vt:lpstr>MULTIPLE LINEAR REGRESSION :</vt:lpstr>
      <vt:lpstr>DATA COLLECTION :</vt:lpstr>
      <vt:lpstr>DATA PREPROCESSING: </vt:lpstr>
      <vt:lpstr>CONCLUSION :</vt:lpstr>
      <vt:lpstr>User Interface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LOS OF PATIENT IN HOSPITAL </dc:title>
  <dc:creator/>
  <cp:lastModifiedBy>Deepak Guniganti</cp:lastModifiedBy>
  <cp:revision>10</cp:revision>
  <dcterms:created xsi:type="dcterms:W3CDTF">2019-06-26T06:21:00Z</dcterms:created>
  <dcterms:modified xsi:type="dcterms:W3CDTF">2019-06-29T09:39:40Z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