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Datathon</a:t>
            </a:r>
            <a:br>
              <a:rPr lang="en-US" dirty="0"/>
            </a:br>
            <a:r>
              <a:rPr lang="en-US" dirty="0"/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Deepak Gupta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36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69678"/>
            <a:ext cx="9601200" cy="742950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2232513"/>
            <a:ext cx="5449040" cy="3581401"/>
          </a:xfrm>
        </p:spPr>
        <p:txBody>
          <a:bodyPr/>
          <a:lstStyle/>
          <a:p>
            <a:r>
              <a:rPr lang="en-US" dirty="0"/>
              <a:t>Truncated dendrogram for last 30 merges.</a:t>
            </a:r>
          </a:p>
          <a:p>
            <a:r>
              <a:rPr lang="en-US" dirty="0"/>
              <a:t>The first 30 clusters are already made of some customer profiles like 2, 4, 137, 594.. Customers</a:t>
            </a:r>
          </a:p>
          <a:p>
            <a:r>
              <a:rPr lang="en-US" dirty="0"/>
              <a:t>The number on the dots of each merge represents the distance between these two clusters.</a:t>
            </a:r>
          </a:p>
          <a:p>
            <a:r>
              <a:rPr lang="en-US" dirty="0"/>
              <a:t>Now if we select k=30 i.e. 30 number of clusters, then we will get the very first layer.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640" y="2074250"/>
            <a:ext cx="508561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37392"/>
            <a:ext cx="9601200" cy="764931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599" y="1002323"/>
            <a:ext cx="10480431" cy="5653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K=20 clusters</a:t>
            </a:r>
          </a:p>
          <a:p>
            <a:r>
              <a:rPr lang="en-US" dirty="0"/>
              <a:t>Top clusters for this store:</a:t>
            </a:r>
          </a:p>
          <a:p>
            <a:pPr lvl="1"/>
            <a:r>
              <a:rPr lang="en-US" dirty="0"/>
              <a:t>Gender : 0.8321</a:t>
            </a:r>
          </a:p>
          <a:p>
            <a:pPr lvl="1"/>
            <a:r>
              <a:rPr lang="en-US" dirty="0"/>
              <a:t>Age : 46.5</a:t>
            </a:r>
          </a:p>
          <a:p>
            <a:pPr lvl="1"/>
            <a:r>
              <a:rPr lang="en-US" dirty="0"/>
              <a:t>Top discount types : </a:t>
            </a:r>
            <a:r>
              <a:rPr lang="en-US" dirty="0" err="1"/>
              <a:t>BBProfitClub</a:t>
            </a:r>
            <a:r>
              <a:rPr lang="en-US" dirty="0"/>
              <a:t>(162), Payback(62),</a:t>
            </a:r>
          </a:p>
          <a:p>
            <a:pPr lvl="1"/>
            <a:r>
              <a:rPr lang="en-US" dirty="0"/>
              <a:t>Number of times promo used : 50</a:t>
            </a:r>
          </a:p>
          <a:p>
            <a:pPr lvl="1"/>
            <a:r>
              <a:rPr lang="en-US" dirty="0"/>
              <a:t>Top purchased products types : groceries(83), fruits &amp; veggies(22), home needs(13), clothes(15), personal care(10), kids items(5)</a:t>
            </a:r>
          </a:p>
          <a:p>
            <a:pPr lvl="1"/>
            <a:r>
              <a:rPr lang="en-US" dirty="0"/>
              <a:t>Total number of customers from this </a:t>
            </a:r>
            <a:r>
              <a:rPr lang="en-US" dirty="0" err="1"/>
              <a:t>Pincode</a:t>
            </a:r>
            <a:r>
              <a:rPr lang="en-US" dirty="0"/>
              <a:t> : 2542</a:t>
            </a:r>
          </a:p>
          <a:p>
            <a:pPr lvl="1"/>
            <a:r>
              <a:rPr lang="en-US" dirty="0"/>
              <a:t>Total number of </a:t>
            </a:r>
            <a:r>
              <a:rPr lang="en-US" dirty="0" err="1"/>
              <a:t>shoppings</a:t>
            </a:r>
            <a:r>
              <a:rPr lang="en-US" dirty="0"/>
              <a:t> from </a:t>
            </a:r>
            <a:r>
              <a:rPr lang="en-US" dirty="0" err="1"/>
              <a:t>Pincode</a:t>
            </a:r>
            <a:r>
              <a:rPr lang="en-US" dirty="0"/>
              <a:t> : 121976</a:t>
            </a:r>
          </a:p>
          <a:p>
            <a:pPr lvl="1"/>
            <a:r>
              <a:rPr lang="en-US" dirty="0"/>
              <a:t>Number of purchases by customer : 162</a:t>
            </a:r>
          </a:p>
          <a:p>
            <a:pPr lvl="1"/>
            <a:r>
              <a:rPr lang="en-US" dirty="0"/>
              <a:t>Number of months customer shopped : 8</a:t>
            </a:r>
          </a:p>
          <a:p>
            <a:pPr lvl="1"/>
            <a:r>
              <a:rPr lang="en-US" dirty="0"/>
              <a:t>Mean number of times shopped per month : 22</a:t>
            </a:r>
          </a:p>
          <a:p>
            <a:pPr lvl="1"/>
            <a:r>
              <a:rPr lang="en-US" dirty="0"/>
              <a:t>Top payment modes : PCLB(11), CASH(5.5)</a:t>
            </a:r>
          </a:p>
          <a:p>
            <a:r>
              <a:rPr lang="en-US" dirty="0"/>
              <a:t>A cluster of family people who don’t shop too frequent but shop large when they do i.e. they buy large quantities in one go.</a:t>
            </a:r>
          </a:p>
        </p:txBody>
      </p:sp>
    </p:spTree>
    <p:extLst>
      <p:ext uri="{BB962C8B-B14F-4D97-AF65-F5344CB8AC3E}">
        <p14:creationId xmlns:p14="http://schemas.microsoft.com/office/powerpoint/2010/main" val="279447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7392"/>
            <a:ext cx="9601200" cy="677008"/>
          </a:xfrm>
        </p:spPr>
        <p:txBody>
          <a:bodyPr>
            <a:noAutofit/>
          </a:bodyPr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3529"/>
            <a:ext cx="9601200" cy="5741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Another cluster:</a:t>
            </a:r>
          </a:p>
          <a:p>
            <a:pPr lvl="1"/>
            <a:r>
              <a:rPr lang="en-US" dirty="0"/>
              <a:t>Gender : 1</a:t>
            </a:r>
          </a:p>
          <a:p>
            <a:pPr lvl="1"/>
            <a:r>
              <a:rPr lang="en-US" dirty="0"/>
              <a:t>Age : 31</a:t>
            </a:r>
          </a:p>
          <a:p>
            <a:pPr lvl="1"/>
            <a:r>
              <a:rPr lang="en-US" dirty="0"/>
              <a:t>Top discount types : Payback(1385), T24Club(347)</a:t>
            </a:r>
          </a:p>
          <a:p>
            <a:pPr lvl="1"/>
            <a:r>
              <a:rPr lang="en-US" dirty="0"/>
              <a:t>Number of times promo used : 603</a:t>
            </a:r>
          </a:p>
          <a:p>
            <a:pPr lvl="1"/>
            <a:r>
              <a:rPr lang="en-US" dirty="0"/>
              <a:t>Top purchased products type : groceries(464), home needs(196), fruits &amp; veggies(195), personal care(288), beverages(166), female sanitary needs(37), clothes(6)</a:t>
            </a:r>
          </a:p>
          <a:p>
            <a:pPr lvl="1"/>
            <a:r>
              <a:rPr lang="en-US" dirty="0"/>
              <a:t>Total number of customers from this </a:t>
            </a:r>
            <a:r>
              <a:rPr lang="en-US" dirty="0" err="1"/>
              <a:t>Pincode</a:t>
            </a:r>
            <a:r>
              <a:rPr lang="en-US" dirty="0"/>
              <a:t> : 15</a:t>
            </a:r>
          </a:p>
          <a:p>
            <a:pPr lvl="1"/>
            <a:r>
              <a:rPr lang="en-US" dirty="0"/>
              <a:t>Total number of </a:t>
            </a:r>
            <a:r>
              <a:rPr lang="en-US" dirty="0" err="1"/>
              <a:t>shoppings</a:t>
            </a:r>
            <a:r>
              <a:rPr lang="en-US" dirty="0"/>
              <a:t> from </a:t>
            </a:r>
            <a:r>
              <a:rPr lang="en-US" dirty="0" err="1"/>
              <a:t>Pincode</a:t>
            </a:r>
            <a:r>
              <a:rPr lang="en-US" dirty="0"/>
              <a:t> : 1953</a:t>
            </a:r>
          </a:p>
          <a:p>
            <a:pPr lvl="1"/>
            <a:r>
              <a:rPr lang="en-US" dirty="0"/>
              <a:t>Number of purchases by customer : 1385</a:t>
            </a:r>
          </a:p>
          <a:p>
            <a:pPr lvl="1"/>
            <a:r>
              <a:rPr lang="en-US" dirty="0"/>
              <a:t>Number of months customer shopped : 13</a:t>
            </a:r>
          </a:p>
          <a:p>
            <a:pPr lvl="1"/>
            <a:r>
              <a:rPr lang="en-US" dirty="0"/>
              <a:t>Mean number of times shopped per month : 106</a:t>
            </a:r>
          </a:p>
          <a:p>
            <a:pPr lvl="1"/>
            <a:r>
              <a:rPr lang="en-US" dirty="0"/>
              <a:t>Top payment modes : GVOWN(480), CASH(434), CSBK(51), EDCUBI(39)</a:t>
            </a:r>
          </a:p>
          <a:p>
            <a:r>
              <a:rPr lang="en-US" dirty="0"/>
              <a:t>A cluster of shopkeepers who shop almost all type of products and that too in large quantities. Stocks up his shop every other month.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08" y="685800"/>
            <a:ext cx="9601200" cy="1485900"/>
          </a:xfrm>
        </p:spPr>
        <p:txBody>
          <a:bodyPr/>
          <a:lstStyle/>
          <a:p>
            <a:r>
              <a:rPr lang="en-US" dirty="0"/>
              <a:t>More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Some customers also shop from multiple stores(are they on vacations?)</a:t>
            </a:r>
          </a:p>
          <a:p>
            <a:r>
              <a:rPr lang="en-US" dirty="0"/>
              <a:t>Gaps between </a:t>
            </a:r>
            <a:r>
              <a:rPr lang="en-US" dirty="0" err="1"/>
              <a:t>shoppings</a:t>
            </a:r>
            <a:r>
              <a:rPr lang="en-US" dirty="0"/>
              <a:t>(capturing shopping trends)</a:t>
            </a:r>
          </a:p>
          <a:p>
            <a:r>
              <a:rPr lang="en-US" dirty="0"/>
              <a:t>Some customers buy lot of Patanjali products(health concerned customers)</a:t>
            </a:r>
          </a:p>
          <a:p>
            <a:r>
              <a:rPr lang="en-US" dirty="0"/>
              <a:t>Body sizes from the size of clothes they buy most(L, XL?)</a:t>
            </a:r>
          </a:p>
        </p:txBody>
      </p:sp>
    </p:spTree>
    <p:extLst>
      <p:ext uri="{BB962C8B-B14F-4D97-AF65-F5344CB8AC3E}">
        <p14:creationId xmlns:p14="http://schemas.microsoft.com/office/powerpoint/2010/main" val="176734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146" y="2927839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Recommend top 20 products that a customer is most likely to buy in next one month based on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236204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7877"/>
            <a:ext cx="9601200" cy="729762"/>
          </a:xfrm>
        </p:spPr>
        <p:txBody>
          <a:bodyPr/>
          <a:lstStyle/>
          <a:p>
            <a:r>
              <a:rPr lang="en-US" dirty="0"/>
              <a:t>Observations/Findings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3970"/>
            <a:ext cx="9601200" cy="4724400"/>
          </a:xfrm>
        </p:spPr>
        <p:txBody>
          <a:bodyPr/>
          <a:lstStyle/>
          <a:p>
            <a:r>
              <a:rPr lang="en-US" dirty="0"/>
              <a:t>Customers tend to buy the same products again and again</a:t>
            </a:r>
          </a:p>
          <a:p>
            <a:r>
              <a:rPr lang="en-US" dirty="0"/>
              <a:t>Customers tend to buy the popular products at that time</a:t>
            </a:r>
          </a:p>
          <a:p>
            <a:r>
              <a:rPr lang="en-US" dirty="0"/>
              <a:t>Some customers are very frequent shoppers i.e. they shop almost every month.</a:t>
            </a:r>
          </a:p>
          <a:p>
            <a:r>
              <a:rPr lang="en-US" dirty="0"/>
              <a:t>Some customers haven’t shopped in 2017</a:t>
            </a:r>
          </a:p>
          <a:p>
            <a:r>
              <a:rPr lang="en-US" dirty="0"/>
              <a:t>Some customers haven’t shopped in 2016 and 2017.</a:t>
            </a:r>
          </a:p>
        </p:txBody>
      </p:sp>
    </p:spTree>
    <p:extLst>
      <p:ext uri="{BB962C8B-B14F-4D97-AF65-F5344CB8AC3E}">
        <p14:creationId xmlns:p14="http://schemas.microsoft.com/office/powerpoint/2010/main" val="59242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2223"/>
            <a:ext cx="9601200" cy="738554"/>
          </a:xfrm>
        </p:spPr>
        <p:txBody>
          <a:bodyPr/>
          <a:lstStyle/>
          <a:p>
            <a:r>
              <a:rPr lang="en-US" dirty="0"/>
              <a:t>Heuristics rules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0586"/>
            <a:ext cx="10506808" cy="5213838"/>
          </a:xfrm>
        </p:spPr>
        <p:txBody>
          <a:bodyPr/>
          <a:lstStyle/>
          <a:p>
            <a:r>
              <a:rPr lang="en-US" dirty="0"/>
              <a:t>A customer who has not shopped in 2016 and 2017 would most probably won’t shop in coming month, so no recommendations for such customers. </a:t>
            </a:r>
          </a:p>
          <a:p>
            <a:r>
              <a:rPr lang="en-US" dirty="0"/>
              <a:t>A customer who has not shopped in 2017(but has done before) is recommended 3 most popular products. </a:t>
            </a:r>
          </a:p>
          <a:p>
            <a:r>
              <a:rPr lang="en-US" dirty="0"/>
              <a:t>A customer who has shopped for at least 5 months in 2017 with minimum average number of products shopped per month being 35 is recommended 15 of his/her most brought products in decreasing order of number of times the product was bought. </a:t>
            </a:r>
          </a:p>
          <a:p>
            <a:r>
              <a:rPr lang="en-US" dirty="0"/>
              <a:t> A customer who has shopped for at least 5 months in 2017 with minimum average number of products shopped per month being 25 is recommended 10 of his/her most brought products in decreasing order of number of times the product was bought. </a:t>
            </a:r>
          </a:p>
          <a:p>
            <a:r>
              <a:rPr lang="en-US" dirty="0"/>
              <a:t>A customer who has shopped for at least 4 months in 2017 with minimum average number of products shopped per month being 10 is recommended 8 of his/her most brought products in decreasing order of number of times the product was bought.</a:t>
            </a:r>
          </a:p>
          <a:p>
            <a:r>
              <a:rPr lang="en-US" dirty="0"/>
              <a:t>For remaining of 20 places ‘None’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3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Analysis of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take customer </a:t>
            </a:r>
            <a:r>
              <a:rPr lang="en-US" dirty="0"/>
              <a:t>BBID_204830</a:t>
            </a:r>
          </a:p>
          <a:p>
            <a:r>
              <a:rPr lang="en-US" dirty="0"/>
              <a:t>Most times brought products:</a:t>
            </a:r>
          </a:p>
          <a:p>
            <a:pPr lvl="1"/>
            <a:r>
              <a:rPr lang="en-US" dirty="0"/>
              <a:t>Fb sis </a:t>
            </a:r>
            <a:r>
              <a:rPr lang="en-US" dirty="0" err="1"/>
              <a:t>namkeen</a:t>
            </a:r>
            <a:endParaRPr lang="en-US" dirty="0"/>
          </a:p>
          <a:p>
            <a:pPr lvl="1"/>
            <a:r>
              <a:rPr lang="en-US" dirty="0" err="1"/>
              <a:t>Sofrsh</a:t>
            </a:r>
            <a:r>
              <a:rPr lang="en-US" dirty="0"/>
              <a:t> </a:t>
            </a:r>
            <a:r>
              <a:rPr lang="en-US" dirty="0" err="1"/>
              <a:t>trf</a:t>
            </a:r>
            <a:r>
              <a:rPr lang="en-US" dirty="0"/>
              <a:t> </a:t>
            </a:r>
            <a:r>
              <a:rPr lang="en-US" dirty="0" err="1"/>
              <a:t>malai</a:t>
            </a:r>
            <a:r>
              <a:rPr lang="en-US" dirty="0"/>
              <a:t> 200gm</a:t>
            </a:r>
          </a:p>
          <a:p>
            <a:pPr lvl="1"/>
            <a:r>
              <a:rPr lang="en-US" dirty="0"/>
              <a:t>All out </a:t>
            </a:r>
            <a:r>
              <a:rPr lang="en-US" dirty="0" err="1"/>
              <a:t>liq</a:t>
            </a:r>
            <a:r>
              <a:rPr lang="en-US" dirty="0"/>
              <a:t> refill ultra 6*45ml</a:t>
            </a:r>
          </a:p>
          <a:p>
            <a:pPr lvl="1"/>
            <a:r>
              <a:rPr lang="en-US" dirty="0"/>
              <a:t>Lays onion 55gm</a:t>
            </a:r>
          </a:p>
          <a:p>
            <a:r>
              <a:rPr lang="en-US" dirty="0"/>
              <a:t>So most of the item this customer buys are perishable so s/he is going to buy again.</a:t>
            </a:r>
          </a:p>
          <a:p>
            <a:r>
              <a:rPr lang="en-US" dirty="0"/>
              <a:t>Based on heuristic rules the customer is recommended 10 most brought products.</a:t>
            </a:r>
          </a:p>
        </p:txBody>
      </p:sp>
    </p:spTree>
    <p:extLst>
      <p:ext uri="{BB962C8B-B14F-4D97-AF65-F5344CB8AC3E}">
        <p14:creationId xmlns:p14="http://schemas.microsoft.com/office/powerpoint/2010/main" val="253710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special occasions and festivals into consideration.</a:t>
            </a:r>
          </a:p>
          <a:p>
            <a:r>
              <a:rPr lang="en-US" dirty="0"/>
              <a:t>Socio economic class and house hold composition can be taken into consideration.</a:t>
            </a:r>
          </a:p>
          <a:p>
            <a:r>
              <a:rPr lang="en-US" dirty="0"/>
              <a:t>Recommend products which customers from his cluster are buying(using result of clustering problem as data)</a:t>
            </a:r>
          </a:p>
        </p:txBody>
      </p:sp>
    </p:spTree>
    <p:extLst>
      <p:ext uri="{BB962C8B-B14F-4D97-AF65-F5344CB8AC3E}">
        <p14:creationId xmlns:p14="http://schemas.microsoft.com/office/powerpoint/2010/main" val="333267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1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3485"/>
            <a:ext cx="9601200" cy="4363915"/>
          </a:xfrm>
        </p:spPr>
        <p:txBody>
          <a:bodyPr/>
          <a:lstStyle/>
          <a:p>
            <a:r>
              <a:rPr lang="en-US" dirty="0"/>
              <a:t>Clustering customers</a:t>
            </a:r>
          </a:p>
          <a:p>
            <a:pPr lvl="1"/>
            <a:r>
              <a:rPr lang="en-US" dirty="0"/>
              <a:t>About the data</a:t>
            </a:r>
          </a:p>
          <a:p>
            <a:pPr lvl="1"/>
            <a:r>
              <a:rPr lang="en-US" dirty="0"/>
              <a:t>Creating customers’ profiles</a:t>
            </a:r>
          </a:p>
          <a:p>
            <a:pPr lvl="1"/>
            <a:r>
              <a:rPr lang="en-US" dirty="0"/>
              <a:t>Clustering of profiles</a:t>
            </a:r>
          </a:p>
          <a:p>
            <a:pPr lvl="1"/>
            <a:r>
              <a:rPr lang="en-US" dirty="0"/>
              <a:t>Analysis of clusters</a:t>
            </a:r>
          </a:p>
          <a:p>
            <a:pPr lvl="1"/>
            <a:r>
              <a:rPr lang="en-US" dirty="0"/>
              <a:t>More ideas</a:t>
            </a:r>
          </a:p>
          <a:p>
            <a:r>
              <a:rPr lang="en-US" dirty="0"/>
              <a:t>Product recommendation</a:t>
            </a:r>
          </a:p>
          <a:p>
            <a:pPr lvl="1"/>
            <a:r>
              <a:rPr lang="en-US" dirty="0"/>
              <a:t>My findings</a:t>
            </a:r>
          </a:p>
          <a:p>
            <a:pPr lvl="1"/>
            <a:r>
              <a:rPr lang="en-US" dirty="0"/>
              <a:t>Heuristics made</a:t>
            </a:r>
          </a:p>
          <a:p>
            <a:pPr lvl="1"/>
            <a:r>
              <a:rPr lang="en-US" dirty="0"/>
              <a:t>Analysis of recommendations</a:t>
            </a:r>
          </a:p>
          <a:p>
            <a:pPr lvl="1"/>
            <a:r>
              <a:rPr lang="en-US" dirty="0"/>
              <a:t>More ideas</a:t>
            </a:r>
          </a:p>
        </p:txBody>
      </p:sp>
    </p:spTree>
    <p:extLst>
      <p:ext uri="{BB962C8B-B14F-4D97-AF65-F5344CB8AC3E}">
        <p14:creationId xmlns:p14="http://schemas.microsoft.com/office/powerpoint/2010/main" val="97257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92469"/>
            <a:ext cx="9601200" cy="1266092"/>
          </a:xfrm>
        </p:spPr>
        <p:txBody>
          <a:bodyPr/>
          <a:lstStyle/>
          <a:p>
            <a:pPr algn="ctr"/>
            <a:r>
              <a:rPr lang="en-US" dirty="0"/>
              <a:t>Clustering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3217985"/>
            <a:ext cx="10709031" cy="3194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Clustering of customers’ profiles based on shopping patterns and several other features to get rich and intuitive clusters.</a:t>
            </a:r>
          </a:p>
        </p:txBody>
      </p:sp>
    </p:spTree>
    <p:extLst>
      <p:ext uri="{BB962C8B-B14F-4D97-AF65-F5344CB8AC3E}">
        <p14:creationId xmlns:p14="http://schemas.microsoft.com/office/powerpoint/2010/main" val="7590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3" y="232996"/>
            <a:ext cx="9601200" cy="905608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053" y="1138604"/>
            <a:ext cx="10119946" cy="4372708"/>
          </a:xfrm>
        </p:spPr>
        <p:txBody>
          <a:bodyPr/>
          <a:lstStyle/>
          <a:p>
            <a:r>
              <a:rPr lang="en-US" dirty="0"/>
              <a:t>7 different stores in 5 states of India.</a:t>
            </a:r>
          </a:p>
          <a:p>
            <a:r>
              <a:rPr lang="en-US" dirty="0"/>
              <a:t>165055 different customers from all the states of India.</a:t>
            </a:r>
          </a:p>
          <a:p>
            <a:r>
              <a:rPr lang="en-US" dirty="0"/>
              <a:t>204114 different products being sold.</a:t>
            </a:r>
          </a:p>
          <a:p>
            <a:r>
              <a:rPr lang="en-US" dirty="0"/>
              <a:t>26 months from May 2015 to June 2017.</a:t>
            </a:r>
          </a:p>
          <a:p>
            <a:r>
              <a:rPr lang="en-US" dirty="0"/>
              <a:t>From customers who shopped more than 3000 times to those who shopped just once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27496"/>
              </p:ext>
            </p:extLst>
          </p:nvPr>
        </p:nvGraphicFramePr>
        <p:xfrm>
          <a:off x="1151791" y="3621649"/>
          <a:ext cx="107705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193">
                  <a:extLst>
                    <a:ext uri="{9D8B030D-6E8A-4147-A177-3AD203B41FA5}">
                      <a16:colId xmlns:a16="http://schemas.microsoft.com/office/drawing/2014/main" val="2156983997"/>
                    </a:ext>
                  </a:extLst>
                </a:gridCol>
                <a:gridCol w="3590193">
                  <a:extLst>
                    <a:ext uri="{9D8B030D-6E8A-4147-A177-3AD203B41FA5}">
                      <a16:colId xmlns:a16="http://schemas.microsoft.com/office/drawing/2014/main" val="3429101429"/>
                    </a:ext>
                  </a:extLst>
                </a:gridCol>
                <a:gridCol w="3590193">
                  <a:extLst>
                    <a:ext uri="{9D8B030D-6E8A-4147-A177-3AD203B41FA5}">
                      <a16:colId xmlns:a16="http://schemas.microsoft.com/office/drawing/2014/main" val="373828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BB-INDORE-MALHAR MEGA MALL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BB-LUDHIANA-FEROZEPUR-MF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BB-MADURAI-KOCHADAI VILLAGE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0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BB-INDORE-TREASURE ISLAND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BB-AMRITSAR-TRILIUM MALL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4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BB-JAMSHEDPUR-NH-33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BB-HUBLI-GOKUL ROAD-AKSHAY CEN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9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46" y="254976"/>
            <a:ext cx="9601200" cy="808892"/>
          </a:xfrm>
        </p:spPr>
        <p:txBody>
          <a:bodyPr/>
          <a:lstStyle/>
          <a:p>
            <a:r>
              <a:rPr lang="en-US" dirty="0"/>
              <a:t>Creating customers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808" y="1248508"/>
            <a:ext cx="9601200" cy="5890846"/>
          </a:xfrm>
        </p:spPr>
        <p:txBody>
          <a:bodyPr>
            <a:normAutofit/>
          </a:bodyPr>
          <a:lstStyle/>
          <a:p>
            <a:r>
              <a:rPr lang="en-US" dirty="0"/>
              <a:t>A set of features per customer which represents customer’s overall profile.</a:t>
            </a:r>
          </a:p>
          <a:p>
            <a:r>
              <a:rPr lang="en-US" dirty="0"/>
              <a:t>Personal features</a:t>
            </a:r>
          </a:p>
          <a:p>
            <a:pPr lvl="1"/>
            <a:r>
              <a:rPr lang="en-US" dirty="0"/>
              <a:t>Gender	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Religion</a:t>
            </a:r>
          </a:p>
          <a:p>
            <a:r>
              <a:rPr lang="en-US" dirty="0"/>
              <a:t>Products shopped based features</a:t>
            </a:r>
          </a:p>
          <a:p>
            <a:pPr lvl="1"/>
            <a:r>
              <a:rPr lang="en-US" dirty="0"/>
              <a:t>Home needs                                                 --  Men shaving needs</a:t>
            </a:r>
          </a:p>
          <a:p>
            <a:pPr lvl="1"/>
            <a:r>
              <a:rPr lang="en-US" dirty="0"/>
              <a:t>Groceries                                                      --  Kids items</a:t>
            </a:r>
          </a:p>
          <a:p>
            <a:pPr lvl="1"/>
            <a:r>
              <a:rPr lang="en-US" dirty="0"/>
              <a:t>Fruits &amp; vegetables                                      --  Personal care</a:t>
            </a:r>
          </a:p>
          <a:p>
            <a:pPr lvl="1"/>
            <a:r>
              <a:rPr lang="en-US" dirty="0"/>
              <a:t>Beverages                                                     -- Female sanitary needs</a:t>
            </a:r>
          </a:p>
          <a:p>
            <a:pPr lvl="1"/>
            <a:r>
              <a:rPr lang="en-US" dirty="0"/>
              <a:t>Dairy &amp; bread                                               -- Clothes &amp; others</a:t>
            </a:r>
          </a:p>
          <a:p>
            <a:pPr lvl="1"/>
            <a:r>
              <a:rPr lang="en-US" dirty="0"/>
              <a:t>Baby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7392"/>
            <a:ext cx="9601200" cy="808892"/>
          </a:xfrm>
        </p:spPr>
        <p:txBody>
          <a:bodyPr/>
          <a:lstStyle/>
          <a:p>
            <a:r>
              <a:rPr lang="en-US" dirty="0"/>
              <a:t>Creating customers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6283"/>
            <a:ext cx="9601200" cy="5565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Discount types used</a:t>
            </a:r>
          </a:p>
          <a:p>
            <a:pPr lvl="1"/>
            <a:r>
              <a:rPr lang="en-US" dirty="0" err="1"/>
              <a:t>BBProfitClub</a:t>
            </a:r>
            <a:r>
              <a:rPr lang="en-US" dirty="0"/>
              <a:t>                                          --   Payback</a:t>
            </a:r>
          </a:p>
          <a:p>
            <a:pPr lvl="1"/>
            <a:r>
              <a:rPr lang="en-US" dirty="0" err="1"/>
              <a:t>BBSavingsClub</a:t>
            </a:r>
            <a:r>
              <a:rPr lang="en-US" dirty="0"/>
              <a:t>                                      --   T24Club</a:t>
            </a:r>
          </a:p>
          <a:p>
            <a:pPr lvl="1"/>
            <a:r>
              <a:rPr lang="en-US" dirty="0" err="1"/>
              <a:t>EldersClub</a:t>
            </a:r>
            <a:r>
              <a:rPr lang="en-US" dirty="0"/>
              <a:t>                                              --   </a:t>
            </a:r>
            <a:r>
              <a:rPr lang="en-US" dirty="0" err="1"/>
              <a:t>FGShoppingFest</a:t>
            </a:r>
            <a:endParaRPr lang="en-US" dirty="0"/>
          </a:p>
          <a:p>
            <a:r>
              <a:rPr lang="en-US" dirty="0"/>
              <a:t>Promo based features</a:t>
            </a:r>
          </a:p>
          <a:p>
            <a:pPr lvl="1"/>
            <a:r>
              <a:rPr lang="en-US" dirty="0"/>
              <a:t>Number of times promo code used</a:t>
            </a:r>
          </a:p>
          <a:p>
            <a:r>
              <a:rPr lang="en-US" dirty="0"/>
              <a:t>Demographic features</a:t>
            </a:r>
          </a:p>
          <a:p>
            <a:pPr lvl="1"/>
            <a:r>
              <a:rPr lang="en-US" dirty="0"/>
              <a:t>Total number of customers from the customer’s </a:t>
            </a:r>
            <a:r>
              <a:rPr lang="en-US" dirty="0" err="1"/>
              <a:t>Pincode</a:t>
            </a:r>
            <a:endParaRPr lang="en-US" dirty="0"/>
          </a:p>
          <a:p>
            <a:pPr lvl="1"/>
            <a:r>
              <a:rPr lang="en-US" dirty="0"/>
              <a:t>Average sale amount per shopping from customer’s </a:t>
            </a:r>
            <a:r>
              <a:rPr lang="en-US" dirty="0" err="1"/>
              <a:t>Pincode</a:t>
            </a:r>
            <a:endParaRPr lang="en-US" dirty="0"/>
          </a:p>
          <a:p>
            <a:pPr lvl="1"/>
            <a:r>
              <a:rPr lang="en-US" dirty="0"/>
              <a:t>Total number of purchases from customer’s </a:t>
            </a:r>
            <a:r>
              <a:rPr lang="en-US" dirty="0" err="1"/>
              <a:t>Pincode</a:t>
            </a:r>
            <a:endParaRPr lang="en-US" dirty="0"/>
          </a:p>
          <a:p>
            <a:r>
              <a:rPr lang="en-US" dirty="0"/>
              <a:t>Income and socio economic conditions capturing features</a:t>
            </a:r>
          </a:p>
          <a:p>
            <a:pPr lvl="1"/>
            <a:r>
              <a:rPr lang="en-US" dirty="0"/>
              <a:t>Total number of purchases from customer</a:t>
            </a:r>
          </a:p>
          <a:p>
            <a:pPr lvl="1"/>
            <a:r>
              <a:rPr lang="en-US" dirty="0"/>
              <a:t>Average amount spend per shopping by customer</a:t>
            </a:r>
          </a:p>
          <a:p>
            <a:pPr lvl="1"/>
            <a:r>
              <a:rPr lang="en-US" dirty="0"/>
              <a:t>Mean purchase amount of customer as part of his </a:t>
            </a:r>
            <a:r>
              <a:rPr lang="en-US" dirty="0" err="1"/>
              <a:t>Pincode</a:t>
            </a:r>
            <a:endParaRPr lang="en-US" dirty="0"/>
          </a:p>
          <a:p>
            <a:pPr lvl="1"/>
            <a:r>
              <a:rPr lang="en-US" dirty="0"/>
              <a:t>Mean number of shopping as part of his </a:t>
            </a:r>
            <a:r>
              <a:rPr lang="en-US" dirty="0" err="1"/>
              <a:t>Pincode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5847"/>
            <a:ext cx="9601200" cy="773723"/>
          </a:xfrm>
        </p:spPr>
        <p:txBody>
          <a:bodyPr/>
          <a:lstStyle/>
          <a:p>
            <a:r>
              <a:rPr lang="en-US" dirty="0"/>
              <a:t>Creating customers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807" y="949571"/>
            <a:ext cx="10656277" cy="56270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Customer’s shopping trends</a:t>
            </a:r>
          </a:p>
          <a:p>
            <a:pPr lvl="1"/>
            <a:r>
              <a:rPr lang="en-US" dirty="0"/>
              <a:t>Number of months customer shopped at least once</a:t>
            </a:r>
          </a:p>
          <a:p>
            <a:pPr lvl="1"/>
            <a:r>
              <a:rPr lang="en-US" dirty="0"/>
              <a:t>Mean number of times customer shops per month</a:t>
            </a:r>
          </a:p>
          <a:p>
            <a:r>
              <a:rPr lang="en-US" dirty="0"/>
              <a:t>Salary capturing features</a:t>
            </a:r>
          </a:p>
          <a:p>
            <a:pPr lvl="1"/>
            <a:r>
              <a:rPr lang="en-US" dirty="0"/>
              <a:t>Mean purchase amount of customer as part of his </a:t>
            </a:r>
            <a:r>
              <a:rPr lang="en-US" dirty="0" err="1"/>
              <a:t>Pincode</a:t>
            </a:r>
            <a:endParaRPr lang="en-US" dirty="0"/>
          </a:p>
          <a:p>
            <a:pPr lvl="1"/>
            <a:r>
              <a:rPr lang="en-US" dirty="0"/>
              <a:t>Mean number of shopping as part of his </a:t>
            </a:r>
            <a:r>
              <a:rPr lang="en-US" dirty="0" err="1"/>
              <a:t>Pincode</a:t>
            </a:r>
            <a:endParaRPr lang="en-US" dirty="0"/>
          </a:p>
          <a:p>
            <a:r>
              <a:rPr lang="en-US" dirty="0"/>
              <a:t>House hold composition features</a:t>
            </a:r>
          </a:p>
          <a:p>
            <a:pPr lvl="1"/>
            <a:r>
              <a:rPr lang="en-US" dirty="0"/>
              <a:t>Is customer married?</a:t>
            </a:r>
          </a:p>
          <a:p>
            <a:pPr lvl="1"/>
            <a:r>
              <a:rPr lang="en-US" dirty="0"/>
              <a:t>Has baby/kids?</a:t>
            </a:r>
          </a:p>
          <a:p>
            <a:r>
              <a:rPr lang="en-US" dirty="0"/>
              <a:t>Number of times different modes of payment used</a:t>
            </a:r>
          </a:p>
          <a:p>
            <a:pPr lvl="1"/>
            <a:r>
              <a:rPr lang="en-US" dirty="0"/>
              <a:t>Top 25 most used payment methods are made features and the rest are clubbed into ‘others’ payment option.</a:t>
            </a:r>
          </a:p>
          <a:p>
            <a:pPr lvl="1"/>
            <a:r>
              <a:rPr lang="en-US" dirty="0"/>
              <a:t>CASH, PCLB, EDCUBI, EDCSBI…</a:t>
            </a:r>
          </a:p>
          <a:p>
            <a:r>
              <a:rPr lang="en-US" dirty="0"/>
              <a:t>Store features</a:t>
            </a:r>
          </a:p>
          <a:p>
            <a:pPr lvl="1"/>
            <a:r>
              <a:rPr lang="en-US" dirty="0"/>
              <a:t>Is the customer from different state as that of the store</a:t>
            </a:r>
          </a:p>
          <a:p>
            <a:pPr lvl="1"/>
            <a:r>
              <a:rPr lang="en-US" dirty="0"/>
              <a:t>Distance of customer from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3916"/>
            <a:ext cx="9601200" cy="677007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of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915"/>
            <a:ext cx="9601200" cy="5005754"/>
          </a:xfrm>
        </p:spPr>
        <p:txBody>
          <a:bodyPr/>
          <a:lstStyle/>
          <a:p>
            <a:r>
              <a:rPr lang="en-US" dirty="0"/>
              <a:t>Idea behind clustering is to make intuitive clusters having different patterns from each 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 used: </a:t>
            </a:r>
            <a:r>
              <a:rPr lang="en-US" b="1" dirty="0"/>
              <a:t>Hierarchical clustering</a:t>
            </a:r>
          </a:p>
          <a:p>
            <a:r>
              <a:rPr lang="en-US" dirty="0"/>
              <a:t>Why hierarchical clustering?</a:t>
            </a:r>
          </a:p>
          <a:p>
            <a:pPr lvl="1"/>
            <a:r>
              <a:rPr lang="en-US" dirty="0"/>
              <a:t>Easy to manipulate number of clusters</a:t>
            </a:r>
          </a:p>
          <a:p>
            <a:pPr lvl="1"/>
            <a:r>
              <a:rPr lang="en-US" dirty="0"/>
              <a:t>Easy and intuitive visualizations using dendrograms.</a:t>
            </a:r>
          </a:p>
          <a:p>
            <a:pPr lvl="2"/>
            <a:r>
              <a:rPr lang="en-US" dirty="0"/>
              <a:t>Can easily see how close/distant clusters are to decide on number of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4977"/>
            <a:ext cx="9601200" cy="143314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clusters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For BB-LUDHIANA-FEROZEPUR-MF(9680 customers)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83020"/>
            <a:ext cx="10490802" cy="44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208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323</TotalTime>
  <Words>1228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Future Datathon 2017</vt:lpstr>
      <vt:lpstr>Contents</vt:lpstr>
      <vt:lpstr>Clustering customers</vt:lpstr>
      <vt:lpstr>About the data</vt:lpstr>
      <vt:lpstr>Creating customers profiles</vt:lpstr>
      <vt:lpstr>Creating customers profiles</vt:lpstr>
      <vt:lpstr>Creating customers profiles</vt:lpstr>
      <vt:lpstr>Clustering of profiles</vt:lpstr>
      <vt:lpstr>Analysis of clusters  For BB-LUDHIANA-FEROZEPUR-MF(9680 customers)</vt:lpstr>
      <vt:lpstr>Cluster analysis</vt:lpstr>
      <vt:lpstr>Cluster analysis</vt:lpstr>
      <vt:lpstr>Cluster analysis</vt:lpstr>
      <vt:lpstr>More Ideas</vt:lpstr>
      <vt:lpstr>Product Recommendation</vt:lpstr>
      <vt:lpstr>Observations/Findings</vt:lpstr>
      <vt:lpstr>Heuristics rules made</vt:lpstr>
      <vt:lpstr>Analysis of recommendations</vt:lpstr>
      <vt:lpstr>More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Datathon 2017</dc:title>
  <dc:creator>Gupta, Deepak</dc:creator>
  <cp:lastModifiedBy>Gupta, Deepak</cp:lastModifiedBy>
  <cp:revision>37</cp:revision>
  <dcterms:created xsi:type="dcterms:W3CDTF">2017-12-08T13:00:05Z</dcterms:created>
  <dcterms:modified xsi:type="dcterms:W3CDTF">2017-12-08T18:23:43Z</dcterms:modified>
</cp:coreProperties>
</file>