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5" r:id="rId8"/>
    <p:sldId id="262" r:id="rId9"/>
    <p:sldId id="263" r:id="rId10"/>
    <p:sldId id="264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1D363-4DC4-4664-A51D-DF450B64A555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8ECFD-8FC3-4102-9D64-7ABF2679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95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Source: https://www.pinterest.com/pin/305400418455388551/?lp=true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8ECFD-8FC3-4102-9D64-7ABF2679F2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76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F53-D244-466C-B4EE-E4762A3CF40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2DD-E859-499B-94B6-CB0211C6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F53-D244-466C-B4EE-E4762A3CF40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2DD-E859-499B-94B6-CB0211C6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2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F53-D244-466C-B4EE-E4762A3CF40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2DD-E859-499B-94B6-CB0211C6164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3460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F53-D244-466C-B4EE-E4762A3CF40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2DD-E859-499B-94B6-CB0211C6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70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F53-D244-466C-B4EE-E4762A3CF40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2DD-E859-499B-94B6-CB0211C6164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3041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F53-D244-466C-B4EE-E4762A3CF40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2DD-E859-499B-94B6-CB0211C6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57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F53-D244-466C-B4EE-E4762A3CF40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2DD-E859-499B-94B6-CB0211C6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35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F53-D244-466C-B4EE-E4762A3CF40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2DD-E859-499B-94B6-CB0211C6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8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F53-D244-466C-B4EE-E4762A3CF40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2DD-E859-499B-94B6-CB0211C6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7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F53-D244-466C-B4EE-E4762A3CF40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2DD-E859-499B-94B6-CB0211C6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9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F53-D244-466C-B4EE-E4762A3CF40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2DD-E859-499B-94B6-CB0211C6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7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F53-D244-466C-B4EE-E4762A3CF40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2DD-E859-499B-94B6-CB0211C6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6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F53-D244-466C-B4EE-E4762A3CF40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2DD-E859-499B-94B6-CB0211C6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1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F53-D244-466C-B4EE-E4762A3CF40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2DD-E859-499B-94B6-CB0211C6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4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F53-D244-466C-B4EE-E4762A3CF40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2DD-E859-499B-94B6-CB0211C6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0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F53-D244-466C-B4EE-E4762A3CF40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2DD-E859-499B-94B6-CB0211C6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7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69F53-D244-466C-B4EE-E4762A3CF40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5012DD-E859-499B-94B6-CB0211C6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4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shadri@ncsu.edu" TargetMode="External"/><Relationship Id="rId2" Type="http://schemas.openxmlformats.org/officeDocument/2006/relationships/hyperlink" Target="mailto:dgupta22@nc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83C067-F8BF-4755-B516-8A0CD74C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49A2DAB-B431-487D-95AD-BB0FECB49E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3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ECDEE1-7093-418F-9CF5-24EEB115C1C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5062AF-EB11-4651-BC4A-4DA21768DE8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2ED796EC-E7FF-46DB-B912-FB08BF12AA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B8266-EB32-40E1-BE03-83289B6C9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7249" y="1144753"/>
            <a:ext cx="7766936" cy="2653836"/>
          </a:xfrm>
        </p:spPr>
        <p:txBody>
          <a:bodyPr>
            <a:normAutofit/>
          </a:bodyPr>
          <a:lstStyle/>
          <a:p>
            <a:r>
              <a:rPr lang="en-US" dirty="0"/>
              <a:t>Parallelizing </a:t>
            </a:r>
            <a:r>
              <a:rPr lang="en-US" dirty="0" err="1"/>
              <a:t>CitationKNN</a:t>
            </a:r>
            <a:r>
              <a:rPr lang="en-US" dirty="0"/>
              <a:t> on GPU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C861B-772C-4E63-96FF-95329494E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397" y="4740965"/>
            <a:ext cx="7766936" cy="168982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algn="just"/>
            <a:r>
              <a:rPr lang="en-US" dirty="0" err="1"/>
              <a:t>Github</a:t>
            </a:r>
            <a:r>
              <a:rPr lang="en-US" dirty="0"/>
              <a:t> link: https://github.ncsu.edu/dgupta22/citationKNN_GPU</a:t>
            </a:r>
          </a:p>
          <a:p>
            <a:pPr algn="just"/>
            <a:r>
              <a:rPr lang="en-US" dirty="0"/>
              <a:t>(shared with htseng3 and zqiu2)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BC69E-3177-40DD-944F-6602608BB893}"/>
              </a:ext>
            </a:extLst>
          </p:cNvPr>
          <p:cNvSpPr txBox="1"/>
          <p:nvPr/>
        </p:nvSpPr>
        <p:spPr>
          <a:xfrm>
            <a:off x="4790661" y="4240448"/>
            <a:ext cx="4850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Deepak Gupta (</a:t>
            </a:r>
            <a:r>
              <a:rPr lang="en-US" dirty="0">
                <a:hlinkClick r:id="rId2"/>
              </a:rPr>
              <a:t>dgupta22@ncsu.edu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Shawn Shadrix (</a:t>
            </a:r>
            <a:r>
              <a:rPr lang="en-US" u="sng" dirty="0">
                <a:hlinkClick r:id="rId3"/>
              </a:rPr>
              <a:t>shshadri@ncsu.edu</a:t>
            </a:r>
            <a:r>
              <a:rPr lang="en-US" u="sng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647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66E7-6B24-4826-9CF5-208524FBF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3 – Less access to global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E5842-F29C-49C0-AF32-84F00E635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x = </a:t>
            </a:r>
            <a:r>
              <a:rPr lang="en-US" dirty="0" err="1"/>
              <a:t>bucketLocArr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 x&lt;</a:t>
            </a:r>
            <a:r>
              <a:rPr lang="en-US" dirty="0" err="1"/>
              <a:t>bucketLocArr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]+</a:t>
            </a:r>
            <a:r>
              <a:rPr lang="en-US" dirty="0" err="1"/>
              <a:t>bucketSizeArr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 x++)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								Vs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x_start</a:t>
            </a:r>
            <a:r>
              <a:rPr lang="en-US" dirty="0"/>
              <a:t> = </a:t>
            </a:r>
            <a:r>
              <a:rPr lang="en-US" dirty="0" err="1"/>
              <a:t>bucketLocArr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x_end</a:t>
            </a:r>
            <a:r>
              <a:rPr lang="en-US" dirty="0"/>
              <a:t> = </a:t>
            </a:r>
            <a:r>
              <a:rPr lang="en-US" dirty="0" err="1"/>
              <a:t>bucketLocArr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]+</a:t>
            </a:r>
            <a:r>
              <a:rPr lang="en-US" dirty="0" err="1"/>
              <a:t>bucketSizeArr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 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x = </a:t>
            </a:r>
            <a:r>
              <a:rPr lang="en-US" dirty="0" err="1"/>
              <a:t>x_start</a:t>
            </a:r>
            <a:r>
              <a:rPr lang="en-US" dirty="0"/>
              <a:t> ; x&lt;</a:t>
            </a:r>
            <a:r>
              <a:rPr lang="en-US" dirty="0" err="1"/>
              <a:t>x_end</a:t>
            </a:r>
            <a:r>
              <a:rPr lang="en-US" dirty="0"/>
              <a:t>; x++)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653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DFEE-751C-4321-99B9-5C3F07EF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7" name="Content Placeholder 6" descr="A close up of a piece of paper&#10;&#10;Description generated with very high confidence">
            <a:extLst>
              <a:ext uri="{FF2B5EF4-FFF2-40B4-BE49-F238E27FC236}">
                <a16:creationId xmlns:a16="http://schemas.microsoft.com/office/drawing/2014/main" id="{35007CB7-82E3-403E-A928-530A044D9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94" y="2160588"/>
            <a:ext cx="5175249" cy="38814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709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DFEE-751C-4321-99B9-5C3F07EF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139687"/>
          </a:xfrm>
        </p:spPr>
        <p:txBody>
          <a:bodyPr/>
          <a:lstStyle/>
          <a:p>
            <a:pPr algn="ctr"/>
            <a:r>
              <a:rPr lang="en-US" dirty="0"/>
              <a:t>What is Citation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93603-2BE0-459E-A146-A0DD1E5F1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9286"/>
            <a:ext cx="8596668" cy="4969565"/>
          </a:xfrm>
        </p:spPr>
        <p:txBody>
          <a:bodyPr>
            <a:normAutofit/>
          </a:bodyPr>
          <a:lstStyle/>
          <a:p>
            <a:r>
              <a:rPr lang="en-US" sz="2600" dirty="0"/>
              <a:t>Citation KNN is a lazy learning algorithm which tries to classify a bag of instances by using labelled bags of instances.</a:t>
            </a:r>
          </a:p>
          <a:p>
            <a:endParaRPr lang="en-US" sz="1200" dirty="0"/>
          </a:p>
          <a:p>
            <a:r>
              <a:rPr lang="en-US" sz="2600" dirty="0" err="1"/>
              <a:t>CitationKNN</a:t>
            </a:r>
            <a:r>
              <a:rPr lang="en-US" sz="2600" dirty="0"/>
              <a:t> is one of the most popular algorithms for solving multiple-instance learning (MIL) problems</a:t>
            </a:r>
          </a:p>
        </p:txBody>
      </p:sp>
    </p:spTree>
    <p:extLst>
      <p:ext uri="{BB962C8B-B14F-4D97-AF65-F5344CB8AC3E}">
        <p14:creationId xmlns:p14="http://schemas.microsoft.com/office/powerpoint/2010/main" val="290728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0454-4822-4F72-842C-B4FE7DD45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1209"/>
          </a:xfrm>
        </p:spPr>
        <p:txBody>
          <a:bodyPr/>
          <a:lstStyle/>
          <a:p>
            <a:pPr algn="ctr"/>
            <a:r>
              <a:rPr lang="en-US" dirty="0"/>
              <a:t>What is Citation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33A09-D5BC-4832-B2F1-27BC2843F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12F05-968B-40ED-AC12-F01368B32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158" y="2280628"/>
            <a:ext cx="4007844" cy="28717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D62AC8-5FB8-4F0C-A80E-65843D25F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38" y="2160589"/>
            <a:ext cx="4465320" cy="349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6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DFEE-751C-4321-99B9-5C3F07EF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878"/>
          </a:xfrm>
        </p:spPr>
        <p:txBody>
          <a:bodyPr/>
          <a:lstStyle/>
          <a:p>
            <a:pPr algn="ctr"/>
            <a:r>
              <a:rPr lang="en-US" dirty="0"/>
              <a:t>Why Citation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93603-2BE0-459E-A146-A0DD1E5F1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261"/>
            <a:ext cx="8596668" cy="4451101"/>
          </a:xfrm>
        </p:spPr>
        <p:txBody>
          <a:bodyPr/>
          <a:lstStyle/>
          <a:p>
            <a:r>
              <a:rPr lang="en-US" dirty="0"/>
              <a:t>Citation KNN is popular due to its</a:t>
            </a:r>
          </a:p>
          <a:p>
            <a:pPr lvl="1"/>
            <a:r>
              <a:rPr lang="en-US" dirty="0"/>
              <a:t>Effectiveness</a:t>
            </a:r>
          </a:p>
          <a:p>
            <a:pPr lvl="1"/>
            <a:r>
              <a:rPr lang="en-US" dirty="0"/>
              <a:t>Usability</a:t>
            </a:r>
          </a:p>
          <a:p>
            <a:r>
              <a:rPr lang="en-US" dirty="0"/>
              <a:t>E.g.</a:t>
            </a:r>
          </a:p>
          <a:p>
            <a:pPr lvl="1"/>
            <a:r>
              <a:rPr lang="en-US" dirty="0"/>
              <a:t>Used for solving musky molecule prediction task </a:t>
            </a:r>
          </a:p>
          <a:p>
            <a:pPr lvl="1"/>
            <a:r>
              <a:rPr lang="en-US" dirty="0"/>
              <a:t>Used for image classification </a:t>
            </a:r>
          </a:p>
          <a:p>
            <a:pPr lvl="1"/>
            <a:r>
              <a:rPr lang="en-US" dirty="0"/>
              <a:t>Examining medical images to find tumors</a:t>
            </a:r>
          </a:p>
          <a:p>
            <a:pPr lvl="1"/>
            <a:r>
              <a:rPr lang="en-US" dirty="0"/>
              <a:t>Web mining</a:t>
            </a:r>
          </a:p>
          <a:p>
            <a:pPr lvl="1"/>
            <a:r>
              <a:rPr lang="en-US" dirty="0"/>
              <a:t>Spam detection</a:t>
            </a:r>
          </a:p>
          <a:p>
            <a:pPr lvl="1"/>
            <a:r>
              <a:rPr lang="en-US" dirty="0"/>
              <a:t>Remote sensing</a:t>
            </a:r>
          </a:p>
          <a:p>
            <a:pPr lvl="1"/>
            <a:r>
              <a:rPr lang="en-US" dirty="0"/>
              <a:t>Stock selection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2328D7-9ACE-4FB2-949A-67E1514B5C8B}"/>
              </a:ext>
            </a:extLst>
          </p:cNvPr>
          <p:cNvSpPr txBox="1"/>
          <p:nvPr/>
        </p:nvSpPr>
        <p:spPr>
          <a:xfrm>
            <a:off x="6808304" y="2915334"/>
            <a:ext cx="26338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Usability  and Data Intensive calculations makes </a:t>
            </a:r>
            <a:r>
              <a:rPr lang="en-US" dirty="0" err="1"/>
              <a:t>CitationKNN</a:t>
            </a:r>
            <a:r>
              <a:rPr lang="en-US" dirty="0"/>
              <a:t> a suitable candidate for </a:t>
            </a:r>
            <a:r>
              <a:rPr lang="en-US" dirty="0" err="1"/>
              <a:t>parallization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9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DFEE-751C-4321-99B9-5C3F07EF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1574"/>
          </a:xfrm>
        </p:spPr>
        <p:txBody>
          <a:bodyPr/>
          <a:lstStyle/>
          <a:p>
            <a:pPr algn="ctr"/>
            <a:r>
              <a:rPr lang="en-US" dirty="0"/>
              <a:t>Solution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093603-2BE0-459E-A146-A0DD1E5F1B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41174"/>
                <a:ext cx="8596668" cy="46001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Understanding of </a:t>
                </a:r>
                <a:r>
                  <a:rPr lang="en-US" dirty="0" err="1">
                    <a:solidFill>
                      <a:srgbClr val="FF0000"/>
                    </a:solidFill>
                  </a:rPr>
                  <a:t>CitationKNN</a:t>
                </a:r>
                <a:r>
                  <a:rPr lang="en-US" dirty="0">
                    <a:solidFill>
                      <a:srgbClr val="FF0000"/>
                    </a:solidFill>
                  </a:rPr>
                  <a:t> Algorithm </a:t>
                </a:r>
                <a:r>
                  <a:rPr lang="en-US" dirty="0"/>
                  <a:t>and marked independent sections which can be parallelized</a:t>
                </a:r>
              </a:p>
              <a:p>
                <a:r>
                  <a:rPr lang="en-US" dirty="0"/>
                  <a:t>Selection and understanding of </a:t>
                </a:r>
                <a:r>
                  <a:rPr lang="en-US" dirty="0">
                    <a:solidFill>
                      <a:srgbClr val="FF0000"/>
                    </a:solidFill>
                  </a:rPr>
                  <a:t>Data Set</a:t>
                </a:r>
                <a:r>
                  <a:rPr lang="en-US" dirty="0"/>
                  <a:t> for algorithm - Musk2 in our case</a:t>
                </a:r>
              </a:p>
              <a:p>
                <a:pPr lvl="1"/>
                <a:r>
                  <a:rPr lang="en-US" dirty="0"/>
                  <a:t>Musk2 has total of 102 buckets, 6598 instances with dimension 166</a:t>
                </a:r>
              </a:p>
              <a:p>
                <a:pPr lvl="1"/>
                <a:r>
                  <a:rPr lang="en-US" dirty="0"/>
                  <a:t>Euclidian </a:t>
                </a:r>
                <a:r>
                  <a:rPr lang="en-US" dirty="0" err="1"/>
                  <a:t>dist</a:t>
                </a:r>
                <a:r>
                  <a:rPr lang="en-US" dirty="0"/>
                  <a:t> between two points in two dimension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2 −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. Just think of 166 dimensions!!!</a:t>
                </a:r>
              </a:p>
              <a:p>
                <a:pPr lvl="1"/>
                <a:r>
                  <a:rPr lang="en-US" dirty="0"/>
                  <a:t>For one query – we need to calculate distance of one bag with all other bags. Each bag having number of instances. So Huge amount of distance calculations!!!</a:t>
                </a:r>
              </a:p>
              <a:p>
                <a:r>
                  <a:rPr lang="en-US" dirty="0"/>
                  <a:t>Small data set for </a:t>
                </a:r>
                <a:r>
                  <a:rPr lang="en-US" dirty="0">
                    <a:solidFill>
                      <a:srgbClr val="FF0000"/>
                    </a:solidFill>
                  </a:rPr>
                  <a:t>Testing and Debugging </a:t>
                </a:r>
                <a:r>
                  <a:rPr lang="en-US" dirty="0"/>
                  <a:t>was made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Architecture</a:t>
                </a:r>
                <a:r>
                  <a:rPr lang="en-US" dirty="0"/>
                  <a:t> for reading and storing data set was finalized, thereby writing corresponding code</a:t>
                </a:r>
              </a:p>
              <a:p>
                <a:pPr lvl="1"/>
                <a:r>
                  <a:rPr lang="en-US" dirty="0"/>
                  <a:t>NOTE: for GPU the data had to be contiguous in memory. So no Tree or </a:t>
                </a:r>
                <a:r>
                  <a:rPr lang="en-US" dirty="0" err="1"/>
                  <a:t>linkedlist</a:t>
                </a:r>
                <a:r>
                  <a:rPr lang="en-US" dirty="0"/>
                  <a:t>!!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Serial code </a:t>
                </a:r>
                <a:r>
                  <a:rPr lang="en-US" dirty="0"/>
                  <a:t>in C++ written to get a base line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Serial to Parallel code </a:t>
                </a:r>
                <a:r>
                  <a:rPr lang="en-US" dirty="0"/>
                  <a:t>conversion done in CUDA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093603-2BE0-459E-A146-A0DD1E5F1B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41174"/>
                <a:ext cx="8596668" cy="4600188"/>
              </a:xfrm>
              <a:blipFill>
                <a:blip r:embed="rId2"/>
                <a:stretch>
                  <a:fillRect l="-142" t="-1325" b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30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DFEE-751C-4321-99B9-5C3F07EF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93603-2BE0-459E-A146-A0DD1E5F1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8029"/>
            <a:ext cx="8596668" cy="4570371"/>
          </a:xfrm>
        </p:spPr>
        <p:txBody>
          <a:bodyPr>
            <a:normAutofit/>
          </a:bodyPr>
          <a:lstStyle/>
          <a:p>
            <a:r>
              <a:rPr lang="en-US" sz="2400" dirty="0"/>
              <a:t>For Musk2 data</a:t>
            </a:r>
          </a:p>
          <a:p>
            <a:pPr lvl="1"/>
            <a:r>
              <a:rPr lang="en-US" sz="2400" dirty="0"/>
              <a:t>Serial code took 4 min 33 sec to finish</a:t>
            </a:r>
          </a:p>
          <a:p>
            <a:pPr lvl="1"/>
            <a:r>
              <a:rPr lang="en-US" sz="2400" dirty="0"/>
              <a:t>On GTX 1080 it took 6 sec </a:t>
            </a:r>
          </a:p>
          <a:p>
            <a:pPr lvl="2"/>
            <a:r>
              <a:rPr lang="en-US" sz="2200" dirty="0"/>
              <a:t>Speedup of 45.5x</a:t>
            </a:r>
          </a:p>
          <a:p>
            <a:pPr lvl="1"/>
            <a:r>
              <a:rPr lang="en-US" sz="2400" dirty="0"/>
              <a:t>Accuracy of both serial and parallel implementation is same (matches accuracy given in original </a:t>
            </a:r>
            <a:r>
              <a:rPr lang="en-US" sz="2400" dirty="0" err="1"/>
              <a:t>citationKNN</a:t>
            </a:r>
            <a:r>
              <a:rPr lang="en-US" sz="2400" dirty="0"/>
              <a:t> paper).</a:t>
            </a:r>
          </a:p>
        </p:txBody>
      </p:sp>
    </p:spTree>
    <p:extLst>
      <p:ext uri="{BB962C8B-B14F-4D97-AF65-F5344CB8AC3E}">
        <p14:creationId xmlns:p14="http://schemas.microsoft.com/office/powerpoint/2010/main" val="281521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3B291-1E95-4494-9732-BFF9579A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time Ver 1 to Last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535BB-5304-4E85-8E61-C2121442D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time of Ver1 on GPU = 18 min</a:t>
            </a:r>
          </a:p>
          <a:p>
            <a:r>
              <a:rPr lang="en-US" dirty="0"/>
              <a:t>Execution time of final version on GPU = 6 sec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3F4E1-1D01-4C75-A648-C457DE7782E3}"/>
              </a:ext>
            </a:extLst>
          </p:cNvPr>
          <p:cNvSpPr txBox="1"/>
          <p:nvPr/>
        </p:nvSpPr>
        <p:spPr>
          <a:xfrm>
            <a:off x="1630017" y="3985591"/>
            <a:ext cx="51981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HOW??</a:t>
            </a:r>
          </a:p>
        </p:txBody>
      </p:sp>
    </p:spTree>
    <p:extLst>
      <p:ext uri="{BB962C8B-B14F-4D97-AF65-F5344CB8AC3E}">
        <p14:creationId xmlns:p14="http://schemas.microsoft.com/office/powerpoint/2010/main" val="357526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D96CC-EA30-4139-86FC-1A5D44A4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Learning 1 – Breakdown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033F-08C3-42C8-B219-46E79B8ED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launched 102*102 threads. Each thread was to do heavy computation – especially Euclidian distance calculations</a:t>
            </a:r>
          </a:p>
          <a:p>
            <a:r>
              <a:rPr lang="en-US" dirty="0"/>
              <a:t>Later launched two kernels</a:t>
            </a:r>
          </a:p>
          <a:p>
            <a:pPr lvl="1"/>
            <a:r>
              <a:rPr lang="en-US" dirty="0"/>
              <a:t>One for calculating Euclidian distances – block dim (207*207) and each block with 1024 threads</a:t>
            </a:r>
          </a:p>
          <a:p>
            <a:pPr lvl="1"/>
            <a:r>
              <a:rPr lang="en-US" dirty="0"/>
              <a:t>Other for calculating bucket distances with 102*102 threads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474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56BBF-9865-486A-9DE3-732CC9E47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2 – No redundant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4D74A-C525-4028-99AC-14E3441D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For bucket size of 102*102 distance[</a:t>
            </a:r>
            <a:r>
              <a:rPr lang="en-US" dirty="0" err="1"/>
              <a:t>i</a:t>
            </a:r>
            <a:r>
              <a:rPr lang="en-US" dirty="0"/>
              <a:t>][j] = distance[j][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 err="1"/>
              <a:t>Ealier</a:t>
            </a:r>
            <a:r>
              <a:rPr lang="en-US" dirty="0"/>
              <a:t> each thread was calculating distance</a:t>
            </a:r>
          </a:p>
          <a:p>
            <a:r>
              <a:rPr lang="en-US" dirty="0"/>
              <a:t>Later returned from thread  calculating distance[j][</a:t>
            </a:r>
            <a:r>
              <a:rPr lang="en-US" dirty="0" err="1"/>
              <a:t>i</a:t>
            </a:r>
            <a:r>
              <a:rPr lang="en-US" dirty="0"/>
              <a:t>] and copied it from thread calculating distance[</a:t>
            </a:r>
            <a:r>
              <a:rPr lang="en-US" dirty="0" err="1"/>
              <a:t>i</a:t>
            </a:r>
            <a:r>
              <a:rPr lang="en-US" dirty="0"/>
              <a:t>][j].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blockIdx.x</a:t>
            </a:r>
            <a:r>
              <a:rPr lang="en-US" dirty="0"/>
              <a:t>;	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j = </a:t>
            </a:r>
            <a:r>
              <a:rPr lang="en-US" dirty="0" err="1"/>
              <a:t>threadIdx.x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if(</a:t>
            </a:r>
            <a:r>
              <a:rPr lang="en-US" dirty="0" err="1"/>
              <a:t>i</a:t>
            </a:r>
            <a:r>
              <a:rPr lang="en-US" dirty="0"/>
              <a:t> &gt; j)</a:t>
            </a:r>
          </a:p>
          <a:p>
            <a:pPr marL="0" indent="0">
              <a:buNone/>
            </a:pPr>
            <a:r>
              <a:rPr lang="en-US" dirty="0"/>
              <a:t>	return;</a:t>
            </a:r>
          </a:p>
        </p:txBody>
      </p:sp>
    </p:spTree>
    <p:extLst>
      <p:ext uri="{BB962C8B-B14F-4D97-AF65-F5344CB8AC3E}">
        <p14:creationId xmlns:p14="http://schemas.microsoft.com/office/powerpoint/2010/main" val="24748036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3009</TotalTime>
  <Words>520</Words>
  <Application>Microsoft Office PowerPoint</Application>
  <PresentationFormat>Widescreen</PresentationFormat>
  <Paragraphs>72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Trebuchet MS</vt:lpstr>
      <vt:lpstr>Wingdings 3</vt:lpstr>
      <vt:lpstr>Facet</vt:lpstr>
      <vt:lpstr>Parallelizing CitationKNN on GPU</vt:lpstr>
      <vt:lpstr>What is Citation KNN</vt:lpstr>
      <vt:lpstr>What is Citation KNN</vt:lpstr>
      <vt:lpstr>Why Citation KNN</vt:lpstr>
      <vt:lpstr>Solution Approach</vt:lpstr>
      <vt:lpstr>Results</vt:lpstr>
      <vt:lpstr>Execution time Ver 1 to Last version</vt:lpstr>
      <vt:lpstr>Learning 1 – Breakdown the task</vt:lpstr>
      <vt:lpstr>Learning 2 – No redundant calculations</vt:lpstr>
      <vt:lpstr>Learning 3 – Less access to global memory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Parallelizing CitationKNN on GPU</dc:title>
  <dc:creator>deepak gupta</dc:creator>
  <cp:lastModifiedBy>deepak gupta</cp:lastModifiedBy>
  <cp:revision>54</cp:revision>
  <dcterms:created xsi:type="dcterms:W3CDTF">2018-04-21T00:40:14Z</dcterms:created>
  <dcterms:modified xsi:type="dcterms:W3CDTF">2018-04-26T15:00:32Z</dcterms:modified>
</cp:coreProperties>
</file>