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D363-4DC4-4664-A51D-DF450B64A55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8ECFD-8FC3-4102-9D64-7ABF2679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https://www.pinterest.com/pin/305400418455388551/?lp=true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8ECFD-8FC3-4102-9D64-7ABF2679F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46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4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9F53-D244-466C-B4EE-E4762A3CF40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gupta22@nc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8266-EB32-40E1-BE03-83289B6C9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249" y="1144753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Parallelizing </a:t>
            </a:r>
            <a:r>
              <a:rPr lang="en-US" dirty="0" err="1"/>
              <a:t>CitationKNN</a:t>
            </a:r>
            <a:r>
              <a:rPr lang="en-US" dirty="0"/>
              <a:t> on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861B-772C-4E63-96FF-95329494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97" y="4740965"/>
            <a:ext cx="7766936" cy="16898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C69E-3177-40DD-944F-6602608BB893}"/>
              </a:ext>
            </a:extLst>
          </p:cNvPr>
          <p:cNvSpPr txBox="1"/>
          <p:nvPr/>
        </p:nvSpPr>
        <p:spPr>
          <a:xfrm>
            <a:off x="4790661" y="4240448"/>
            <a:ext cx="48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Deepak Gupta (</a:t>
            </a:r>
            <a:r>
              <a:rPr lang="en-US" dirty="0">
                <a:hlinkClick r:id="rId2"/>
              </a:rPr>
              <a:t>dgupta22@ncsu.edu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36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66E7-6B24-4826-9CF5-208524F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3 – Less access to global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842-F29C-49C0-AF32-84F00E63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x&lt;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</a:t>
            </a:r>
            <a:r>
              <a:rPr lang="en-US" dirty="0" err="1"/>
              <a:t>bucketSizeArr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x++)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								Vs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x_start</a:t>
            </a:r>
            <a:r>
              <a:rPr lang="en-US" dirty="0"/>
              <a:t>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x_end</a:t>
            </a:r>
            <a:r>
              <a:rPr lang="en-US" dirty="0"/>
              <a:t>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</a:t>
            </a:r>
            <a:r>
              <a:rPr lang="en-US" dirty="0" err="1"/>
              <a:t>bucketSizeArr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x_start</a:t>
            </a:r>
            <a:r>
              <a:rPr lang="en-US" dirty="0"/>
              <a:t> ; x&lt;</a:t>
            </a:r>
            <a:r>
              <a:rPr lang="en-US" dirty="0" err="1"/>
              <a:t>x_end</a:t>
            </a:r>
            <a:r>
              <a:rPr lang="en-US" dirty="0"/>
              <a:t>; x++)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5007CB7-82E3-403E-A928-530A044D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0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9687"/>
          </a:xfrm>
        </p:spPr>
        <p:txBody>
          <a:bodyPr/>
          <a:lstStyle/>
          <a:p>
            <a:pPr algn="ctr"/>
            <a:r>
              <a:rPr lang="en-US" dirty="0"/>
              <a:t>What is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286"/>
            <a:ext cx="8596668" cy="4969565"/>
          </a:xfrm>
        </p:spPr>
        <p:txBody>
          <a:bodyPr>
            <a:normAutofit/>
          </a:bodyPr>
          <a:lstStyle/>
          <a:p>
            <a:r>
              <a:rPr lang="en-US" sz="2600" dirty="0"/>
              <a:t>Citation KNN is a lazy learning algorithm which tries to classify a bag of instances by using labelled bags of instances.</a:t>
            </a:r>
          </a:p>
          <a:p>
            <a:endParaRPr lang="en-US" sz="1200" dirty="0"/>
          </a:p>
          <a:p>
            <a:r>
              <a:rPr lang="en-US" sz="2600" dirty="0" err="1"/>
              <a:t>CitationKNN</a:t>
            </a:r>
            <a:r>
              <a:rPr lang="en-US" sz="2600" dirty="0"/>
              <a:t> is one of the most popular algorithms for solving multiple-instance learning (MIL) problems</a:t>
            </a:r>
          </a:p>
        </p:txBody>
      </p:sp>
    </p:spTree>
    <p:extLst>
      <p:ext uri="{BB962C8B-B14F-4D97-AF65-F5344CB8AC3E}">
        <p14:creationId xmlns:p14="http://schemas.microsoft.com/office/powerpoint/2010/main" val="29072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0454-4822-4F72-842C-B4FE7DD4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/>
          <a:lstStyle/>
          <a:p>
            <a:pPr algn="ctr"/>
            <a:r>
              <a:rPr lang="en-US" dirty="0"/>
              <a:t>What is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3A09-D5BC-4832-B2F1-27BC2843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12F05-968B-40ED-AC12-F01368B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158" y="2280628"/>
            <a:ext cx="4007844" cy="287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62AC8-5FB8-4F0C-A80E-65843D25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8" y="2160589"/>
            <a:ext cx="4465320" cy="34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pPr algn="ctr"/>
            <a:r>
              <a:rPr lang="en-US" dirty="0"/>
              <a:t>Why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r>
              <a:rPr lang="en-US" dirty="0"/>
              <a:t>Citation KNN is popular due to its</a:t>
            </a:r>
          </a:p>
          <a:p>
            <a:pPr lvl="1"/>
            <a:r>
              <a:rPr lang="en-US" dirty="0"/>
              <a:t>Effectiveness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Used for solving musky molecule prediction task </a:t>
            </a:r>
          </a:p>
          <a:p>
            <a:pPr lvl="1"/>
            <a:r>
              <a:rPr lang="en-US" dirty="0"/>
              <a:t>Used for image classification </a:t>
            </a:r>
          </a:p>
          <a:p>
            <a:pPr lvl="1"/>
            <a:r>
              <a:rPr lang="en-US" dirty="0"/>
              <a:t>Examining medical images to find tumors</a:t>
            </a:r>
          </a:p>
          <a:p>
            <a:pPr lvl="1"/>
            <a:r>
              <a:rPr lang="en-US" dirty="0"/>
              <a:t>Web mining</a:t>
            </a:r>
          </a:p>
          <a:p>
            <a:pPr lvl="1"/>
            <a:r>
              <a:rPr lang="en-US" dirty="0"/>
              <a:t>Spam detection</a:t>
            </a:r>
          </a:p>
          <a:p>
            <a:pPr lvl="1"/>
            <a:r>
              <a:rPr lang="en-US" dirty="0"/>
              <a:t>Remote sensing</a:t>
            </a:r>
          </a:p>
          <a:p>
            <a:pPr lvl="1"/>
            <a:r>
              <a:rPr lang="en-US" dirty="0"/>
              <a:t>Stock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328D7-9ACE-4FB2-949A-67E1514B5C8B}"/>
              </a:ext>
            </a:extLst>
          </p:cNvPr>
          <p:cNvSpPr txBox="1"/>
          <p:nvPr/>
        </p:nvSpPr>
        <p:spPr>
          <a:xfrm>
            <a:off x="6808304" y="2915334"/>
            <a:ext cx="263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Usability  and Data Intensive calculations makes </a:t>
            </a:r>
            <a:r>
              <a:rPr lang="en-US" dirty="0" err="1"/>
              <a:t>CitationKNN</a:t>
            </a:r>
            <a:r>
              <a:rPr lang="en-US" dirty="0"/>
              <a:t> a suitable candidate for </a:t>
            </a:r>
            <a:r>
              <a:rPr lang="en-US" dirty="0" err="1"/>
              <a:t>parallization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574"/>
          </a:xfrm>
        </p:spPr>
        <p:txBody>
          <a:bodyPr/>
          <a:lstStyle/>
          <a:p>
            <a:pPr algn="ctr"/>
            <a:r>
              <a:rPr lang="en-US" dirty="0"/>
              <a:t>Solution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93603-2BE0-459E-A146-A0DD1E5F1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1174"/>
                <a:ext cx="8596668" cy="46001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Understanding of </a:t>
                </a:r>
                <a:r>
                  <a:rPr lang="en-US" dirty="0" err="1">
                    <a:solidFill>
                      <a:srgbClr val="FF0000"/>
                    </a:solidFill>
                  </a:rPr>
                  <a:t>CitationKNN</a:t>
                </a:r>
                <a:r>
                  <a:rPr lang="en-US" dirty="0">
                    <a:solidFill>
                      <a:srgbClr val="FF0000"/>
                    </a:solidFill>
                  </a:rPr>
                  <a:t> Algorithm </a:t>
                </a:r>
                <a:r>
                  <a:rPr lang="en-US" dirty="0"/>
                  <a:t>and marked independent sections which can be parallelized</a:t>
                </a:r>
              </a:p>
              <a:p>
                <a:r>
                  <a:rPr lang="en-US" dirty="0"/>
                  <a:t>Selection and understanding of </a:t>
                </a:r>
                <a:r>
                  <a:rPr lang="en-US" dirty="0">
                    <a:solidFill>
                      <a:srgbClr val="FF0000"/>
                    </a:solidFill>
                  </a:rPr>
                  <a:t>Data Set</a:t>
                </a:r>
                <a:r>
                  <a:rPr lang="en-US" dirty="0"/>
                  <a:t> for algorithm - Musk2 in our case</a:t>
                </a:r>
              </a:p>
              <a:p>
                <a:pPr lvl="1"/>
                <a:r>
                  <a:rPr lang="en-US" dirty="0"/>
                  <a:t>Musk2 has total of 102 buckets, 6598 instances with dimension 166</a:t>
                </a:r>
              </a:p>
              <a:p>
                <a:pPr lvl="1"/>
                <a:r>
                  <a:rPr lang="en-US" dirty="0"/>
                  <a:t>Euclidian </a:t>
                </a:r>
                <a:r>
                  <a:rPr lang="en-US" dirty="0" err="1"/>
                  <a:t>dist</a:t>
                </a:r>
                <a:r>
                  <a:rPr lang="en-US" dirty="0"/>
                  <a:t> between two points in two dimension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. Just think of 166 dimensions!!!</a:t>
                </a:r>
              </a:p>
              <a:p>
                <a:pPr lvl="1"/>
                <a:r>
                  <a:rPr lang="en-US" dirty="0"/>
                  <a:t>For one query – we need to calculate distance of one bag with all other bags. Each bag having number of instances. So Huge amount of distance calculations!!!</a:t>
                </a:r>
              </a:p>
              <a:p>
                <a:r>
                  <a:rPr lang="en-US" dirty="0"/>
                  <a:t>Small data set for </a:t>
                </a:r>
                <a:r>
                  <a:rPr lang="en-US" dirty="0">
                    <a:solidFill>
                      <a:srgbClr val="FF0000"/>
                    </a:solidFill>
                  </a:rPr>
                  <a:t>Testing and Debugging </a:t>
                </a:r>
                <a:r>
                  <a:rPr lang="en-US" dirty="0"/>
                  <a:t>was made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Architecture</a:t>
                </a:r>
                <a:r>
                  <a:rPr lang="en-US" dirty="0"/>
                  <a:t> for reading and storing data set was finalized, thereby writing corresponding code</a:t>
                </a:r>
              </a:p>
              <a:p>
                <a:pPr lvl="1"/>
                <a:r>
                  <a:rPr lang="en-US" dirty="0"/>
                  <a:t>NOTE: for GPU the data had to be contiguous in memory. So no Tree or </a:t>
                </a:r>
                <a:r>
                  <a:rPr lang="en-US" dirty="0" err="1"/>
                  <a:t>linkedlist</a:t>
                </a:r>
                <a:r>
                  <a:rPr lang="en-US" dirty="0"/>
                  <a:t>!!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Serial code </a:t>
                </a:r>
                <a:r>
                  <a:rPr lang="en-US" dirty="0"/>
                  <a:t>in C++ written to get a base line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Serial to Parallel code </a:t>
                </a:r>
                <a:r>
                  <a:rPr lang="en-US" dirty="0"/>
                  <a:t>conversion done in CUDA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93603-2BE0-459E-A146-A0DD1E5F1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1174"/>
                <a:ext cx="8596668" cy="4600188"/>
              </a:xfrm>
              <a:blipFill>
                <a:blip r:embed="rId2"/>
                <a:stretch>
                  <a:fillRect l="-142" t="-1325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029"/>
            <a:ext cx="8596668" cy="4570371"/>
          </a:xfrm>
        </p:spPr>
        <p:txBody>
          <a:bodyPr>
            <a:normAutofit/>
          </a:bodyPr>
          <a:lstStyle/>
          <a:p>
            <a:r>
              <a:rPr lang="en-US" sz="2400" dirty="0"/>
              <a:t>For Musk2 data</a:t>
            </a:r>
          </a:p>
          <a:p>
            <a:pPr lvl="1"/>
            <a:r>
              <a:rPr lang="en-US" sz="2400" dirty="0"/>
              <a:t>Serial code took 4 min 33 sec to finish</a:t>
            </a:r>
          </a:p>
          <a:p>
            <a:pPr lvl="1"/>
            <a:r>
              <a:rPr lang="en-US" sz="2400" dirty="0"/>
              <a:t>On GTX 1080 it took 6 sec </a:t>
            </a:r>
          </a:p>
          <a:p>
            <a:pPr lvl="2"/>
            <a:r>
              <a:rPr lang="en-US" sz="2200" dirty="0"/>
              <a:t>Speedup of 45.5x</a:t>
            </a:r>
          </a:p>
          <a:p>
            <a:pPr lvl="1"/>
            <a:r>
              <a:rPr lang="en-US" sz="2400" dirty="0"/>
              <a:t>Accuracy of both serial and parallel implementation is same (matches accuracy given in original </a:t>
            </a:r>
            <a:r>
              <a:rPr lang="en-US" sz="2400" dirty="0" err="1"/>
              <a:t>citationKNN</a:t>
            </a:r>
            <a:r>
              <a:rPr lang="en-US" sz="2400" dirty="0"/>
              <a:t> paper).</a:t>
            </a:r>
          </a:p>
        </p:txBody>
      </p:sp>
    </p:spTree>
    <p:extLst>
      <p:ext uri="{BB962C8B-B14F-4D97-AF65-F5344CB8AC3E}">
        <p14:creationId xmlns:p14="http://schemas.microsoft.com/office/powerpoint/2010/main" val="281521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291-1E95-4494-9732-BFF9579A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Ver 1 to Last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35BB-5304-4E85-8E61-C2121442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time of Ver1 on GPU = 18 min</a:t>
            </a:r>
          </a:p>
          <a:p>
            <a:r>
              <a:rPr lang="en-US" dirty="0"/>
              <a:t>Execution time of final version on GPU = 6 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3F4E1-1D01-4C75-A648-C457DE7782E3}"/>
              </a:ext>
            </a:extLst>
          </p:cNvPr>
          <p:cNvSpPr txBox="1"/>
          <p:nvPr/>
        </p:nvSpPr>
        <p:spPr>
          <a:xfrm>
            <a:off x="1630017" y="3985591"/>
            <a:ext cx="5198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HOW??</a:t>
            </a:r>
          </a:p>
        </p:txBody>
      </p:sp>
    </p:spTree>
    <p:extLst>
      <p:ext uri="{BB962C8B-B14F-4D97-AF65-F5344CB8AC3E}">
        <p14:creationId xmlns:p14="http://schemas.microsoft.com/office/powerpoint/2010/main" val="35752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96CC-EA30-4139-86FC-1A5D44A4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1 – Breakdown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033F-08C3-42C8-B219-46E79B8E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launched 102*102 threads. Each thread was to do heavy computation – especially Euclidian distance calculations</a:t>
            </a:r>
          </a:p>
          <a:p>
            <a:r>
              <a:rPr lang="en-US" dirty="0"/>
              <a:t>Later launched two kernels</a:t>
            </a:r>
          </a:p>
          <a:p>
            <a:pPr lvl="1"/>
            <a:r>
              <a:rPr lang="en-US" dirty="0"/>
              <a:t>One for calculating Euclidian distances – block dim (207*207) and each block with 1024 threads</a:t>
            </a:r>
          </a:p>
          <a:p>
            <a:pPr lvl="1"/>
            <a:r>
              <a:rPr lang="en-US" dirty="0"/>
              <a:t>Other for calculating bucket distances with 102*102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6BBF-9865-486A-9DE3-732CC9E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2 – No redundant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D74A-C525-4028-99AC-14E3441D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bucket size of 102*102 distance[</a:t>
            </a:r>
            <a:r>
              <a:rPr lang="en-US" dirty="0" err="1"/>
              <a:t>i</a:t>
            </a:r>
            <a:r>
              <a:rPr lang="en-US" dirty="0"/>
              <a:t>][j] = distance[j][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/>
              <a:t>Ealier</a:t>
            </a:r>
            <a:r>
              <a:rPr lang="en-US" dirty="0"/>
              <a:t> each thread was calculating distance</a:t>
            </a:r>
          </a:p>
          <a:p>
            <a:r>
              <a:rPr lang="en-US" dirty="0"/>
              <a:t>Later returned from thread  calculating distance[j][</a:t>
            </a:r>
            <a:r>
              <a:rPr lang="en-US" dirty="0" err="1"/>
              <a:t>i</a:t>
            </a:r>
            <a:r>
              <a:rPr lang="en-US" dirty="0"/>
              <a:t>] and copied it from thread calculating distance[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&gt; j)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</p:txBody>
      </p:sp>
    </p:spTree>
    <p:extLst>
      <p:ext uri="{BB962C8B-B14F-4D97-AF65-F5344CB8AC3E}">
        <p14:creationId xmlns:p14="http://schemas.microsoft.com/office/powerpoint/2010/main" val="2474803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3045</TotalTime>
  <Words>488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Parallelizing CitationKNN on GPU</vt:lpstr>
      <vt:lpstr>What is Citation KNN</vt:lpstr>
      <vt:lpstr>What is Citation KNN</vt:lpstr>
      <vt:lpstr>Why Citation KNN</vt:lpstr>
      <vt:lpstr>Solution Approach</vt:lpstr>
      <vt:lpstr>Results</vt:lpstr>
      <vt:lpstr>Execution time Ver 1 to Last version</vt:lpstr>
      <vt:lpstr>Learning 1 – Breakdown the task</vt:lpstr>
      <vt:lpstr>Learning 2 – No redundant calculations</vt:lpstr>
      <vt:lpstr>Learning 3 – Less access to global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CitationKNN on GPU</dc:title>
  <dc:creator>deepak gupta</dc:creator>
  <cp:lastModifiedBy>deepak gupta</cp:lastModifiedBy>
  <cp:revision>55</cp:revision>
  <dcterms:created xsi:type="dcterms:W3CDTF">2018-04-21T00:40:14Z</dcterms:created>
  <dcterms:modified xsi:type="dcterms:W3CDTF">2018-05-14T00:14:21Z</dcterms:modified>
</cp:coreProperties>
</file>