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78" r:id="rId3"/>
    <p:sldId id="324" r:id="rId4"/>
    <p:sldId id="446" r:id="rId5"/>
    <p:sldId id="417" r:id="rId6"/>
    <p:sldId id="447" r:id="rId7"/>
    <p:sldId id="434" r:id="rId8"/>
    <p:sldId id="448" r:id="rId9"/>
    <p:sldId id="449" r:id="rId10"/>
    <p:sldId id="466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276" r:id="rId27"/>
  </p:sldIdLst>
  <p:sldSz cx="18288000" cy="10287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ibre Baskerville" panose="02000000000000000000" pitchFamily="2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04CA"/>
    <a:srgbClr val="00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C103371-3F3F-4C70-87E5-C8EC2035C217}"/>
    <pc:docChg chg="custSel addSld delSld modSld">
      <pc:chgData name="Sharma Computer Academy" userId="08476b32c11f4418" providerId="LiveId" clId="{8C103371-3F3F-4C70-87E5-C8EC2035C217}" dt="2023-09-27T08:07:14.779" v="39" actId="20577"/>
      <pc:docMkLst>
        <pc:docMk/>
      </pc:docMkLst>
      <pc:sldChg chg="modSp mod">
        <pc:chgData name="Sharma Computer Academy" userId="08476b32c11f4418" providerId="LiveId" clId="{8C103371-3F3F-4C70-87E5-C8EC2035C217}" dt="2023-09-23T05:33:50.876" v="5" actId="20577"/>
        <pc:sldMkLst>
          <pc:docMk/>
          <pc:sldMk cId="0" sldId="278"/>
        </pc:sldMkLst>
        <pc:spChg chg="mod">
          <ac:chgData name="Sharma Computer Academy" userId="08476b32c11f4418" providerId="LiveId" clId="{8C103371-3F3F-4C70-87E5-C8EC2035C217}" dt="2023-09-23T05:33:50.876" v="5" actId="20577"/>
          <ac:spMkLst>
            <pc:docMk/>
            <pc:sldMk cId="0" sldId="278"/>
            <ac:spMk id="3" creationId="{42AB4DA4-59DE-4712-A762-C4D6BB4F2D49}"/>
          </ac:spMkLst>
        </pc:spChg>
      </pc:sldChg>
      <pc:sldChg chg="modSp mod">
        <pc:chgData name="Sharma Computer Academy" userId="08476b32c11f4418" providerId="LiveId" clId="{8C103371-3F3F-4C70-87E5-C8EC2035C217}" dt="2023-09-23T05:34:02.120" v="18" actId="20577"/>
        <pc:sldMkLst>
          <pc:docMk/>
          <pc:sldMk cId="3239406661" sldId="324"/>
        </pc:sldMkLst>
        <pc:spChg chg="mod">
          <ac:chgData name="Sharma Computer Academy" userId="08476b32c11f4418" providerId="LiveId" clId="{8C103371-3F3F-4C70-87E5-C8EC2035C217}" dt="2023-09-23T05:34:02.120" v="18" actId="20577"/>
          <ac:spMkLst>
            <pc:docMk/>
            <pc:sldMk cId="3239406661" sldId="324"/>
            <ac:spMk id="3" creationId="{39D88909-4D06-4C2E-9E8A-69F5FB2FBFB3}"/>
          </ac:spMkLst>
        </pc:spChg>
      </pc:sldChg>
      <pc:sldChg chg="modSp">
        <pc:chgData name="Sharma Computer Academy" userId="08476b32c11f4418" providerId="LiveId" clId="{8C103371-3F3F-4C70-87E5-C8EC2035C217}" dt="2023-09-23T05:47:40.999" v="24" actId="115"/>
        <pc:sldMkLst>
          <pc:docMk/>
          <pc:sldMk cId="638041491" sldId="417"/>
        </pc:sldMkLst>
        <pc:spChg chg="mod">
          <ac:chgData name="Sharma Computer Academy" userId="08476b32c11f4418" providerId="LiveId" clId="{8C103371-3F3F-4C70-87E5-C8EC2035C217}" dt="2023-09-23T05:47:40.999" v="24" actId="115"/>
          <ac:spMkLst>
            <pc:docMk/>
            <pc:sldMk cId="638041491" sldId="41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701227226" sldId="418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621066480" sldId="435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945870365" sldId="436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4125215015" sldId="437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722429569" sldId="438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2126115577" sldId="439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2323892731" sldId="440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955879755" sldId="441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693196582" sldId="442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307358621" sldId="443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485257442" sldId="444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554426459" sldId="445"/>
        </pc:sldMkLst>
      </pc:sldChg>
      <pc:sldChg chg="del">
        <pc:chgData name="Sharma Computer Academy" userId="08476b32c11f4418" providerId="LiveId" clId="{8C103371-3F3F-4C70-87E5-C8EC2035C217}" dt="2023-09-23T06:24:04.957" v="31" actId="47"/>
        <pc:sldMkLst>
          <pc:docMk/>
          <pc:sldMk cId="2037532243" sldId="450"/>
        </pc:sldMkLst>
      </pc:sldChg>
      <pc:sldChg chg="modSp">
        <pc:chgData name="Sharma Computer Academy" userId="08476b32c11f4418" providerId="LiveId" clId="{8C103371-3F3F-4C70-87E5-C8EC2035C217}" dt="2023-09-23T06:24:49.483" v="34" actId="115"/>
        <pc:sldMkLst>
          <pc:docMk/>
          <pc:sldMk cId="3449832307" sldId="454"/>
        </pc:sldMkLst>
        <pc:spChg chg="mod">
          <ac:chgData name="Sharma Computer Academy" userId="08476b32c11f4418" providerId="LiveId" clId="{8C103371-3F3F-4C70-87E5-C8EC2035C217}" dt="2023-09-23T06:24:49.483" v="34" actId="115"/>
          <ac:spMkLst>
            <pc:docMk/>
            <pc:sldMk cId="3449832307" sldId="45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C103371-3F3F-4C70-87E5-C8EC2035C217}" dt="2023-09-27T08:07:14.779" v="39" actId="20577"/>
        <pc:sldMkLst>
          <pc:docMk/>
          <pc:sldMk cId="948222946" sldId="463"/>
        </pc:sldMkLst>
        <pc:spChg chg="mod">
          <ac:chgData name="Sharma Computer Academy" userId="08476b32c11f4418" providerId="LiveId" clId="{8C103371-3F3F-4C70-87E5-C8EC2035C217}" dt="2023-09-27T08:07:14.779" v="39" actId="20577"/>
          <ac:spMkLst>
            <pc:docMk/>
            <pc:sldMk cId="948222946" sldId="463"/>
            <ac:spMk id="7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8C103371-3F3F-4C70-87E5-C8EC2035C217}" dt="2023-09-23T06:24:02.087" v="30" actId="14100"/>
        <pc:sldMkLst>
          <pc:docMk/>
          <pc:sldMk cId="88359593" sldId="466"/>
        </pc:sldMkLst>
        <pc:picChg chg="add mod">
          <ac:chgData name="Sharma Computer Academy" userId="08476b32c11f4418" providerId="LiveId" clId="{8C103371-3F3F-4C70-87E5-C8EC2035C217}" dt="2023-09-23T06:24:02.087" v="30" actId="14100"/>
          <ac:picMkLst>
            <pc:docMk/>
            <pc:sldMk cId="88359593" sldId="466"/>
            <ac:picMk id="2" creationId="{977992B1-D69A-C524-C694-27F134D229D0}"/>
          </ac:picMkLst>
        </pc:picChg>
        <pc:picChg chg="del">
          <ac:chgData name="Sharma Computer Academy" userId="08476b32c11f4418" providerId="LiveId" clId="{8C103371-3F3F-4C70-87E5-C8EC2035C217}" dt="2023-09-23T06:23:49.625" v="26" actId="478"/>
          <ac:picMkLst>
            <pc:docMk/>
            <pc:sldMk cId="88359593" sldId="466"/>
            <ac:picMk id="8" creationId="{6D5F101E-887C-43A1-90C9-DA0CA6D10C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1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The </a:t>
            </a:r>
            <a:r>
              <a:rPr lang="en-US" altLang="ko-KR" sz="5000" b="1" dirty="0" err="1"/>
              <a:t>awt</a:t>
            </a:r>
            <a:r>
              <a:rPr lang="en-US" altLang="ko-KR" sz="5000" b="1" dirty="0"/>
              <a:t> Class Hierarchy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7992B1-D69A-C524-C694-27F134D22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4" y="2343139"/>
            <a:ext cx="17582023" cy="79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Introducing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is a </a:t>
            </a:r>
            <a:r>
              <a:rPr lang="en-IN" sz="3000" b="1" dirty="0">
                <a:solidFill>
                  <a:srgbClr val="002060"/>
                </a:solidFill>
              </a:rPr>
              <a:t>special type </a:t>
            </a:r>
            <a:r>
              <a:rPr lang="en-IN" sz="3000" dirty="0">
                <a:solidFill>
                  <a:schemeClr val="bg1"/>
                </a:solidFill>
              </a:rPr>
              <a:t>of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Window</a:t>
            </a:r>
            <a:r>
              <a:rPr lang="en-IN" sz="3000" dirty="0">
                <a:solidFill>
                  <a:schemeClr val="bg1"/>
                </a:solidFill>
              </a:rPr>
              <a:t> which is the </a:t>
            </a:r>
            <a:r>
              <a:rPr lang="en-IN" sz="3000" b="1" dirty="0">
                <a:solidFill>
                  <a:srgbClr val="002060"/>
                </a:solidFill>
              </a:rPr>
              <a:t>top level window </a:t>
            </a:r>
            <a:r>
              <a:rPr lang="en-IN" sz="3000" dirty="0">
                <a:solidFill>
                  <a:schemeClr val="bg1"/>
                </a:solidFill>
              </a:rPr>
              <a:t>with </a:t>
            </a:r>
            <a:r>
              <a:rPr lang="en-IN" sz="3000" b="1" dirty="0">
                <a:solidFill>
                  <a:srgbClr val="C00000"/>
                </a:solidFill>
              </a:rPr>
              <a:t>border </a:t>
            </a:r>
          </a:p>
          <a:p>
            <a:r>
              <a:rPr lang="en-IN" sz="3000" dirty="0">
                <a:solidFill>
                  <a:schemeClr val="bg1"/>
                </a:solidFill>
              </a:rPr>
              <a:t>  and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title</a:t>
            </a:r>
          </a:p>
          <a:p>
            <a:endParaRPr lang="en-IN" sz="3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It’s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first window </a:t>
            </a:r>
            <a:r>
              <a:rPr lang="en-IN" sz="3000" dirty="0">
                <a:solidFill>
                  <a:schemeClr val="bg1"/>
                </a:solidFill>
              </a:rPr>
              <a:t>we </a:t>
            </a:r>
            <a:r>
              <a:rPr lang="en-IN" sz="3000" b="1" dirty="0">
                <a:solidFill>
                  <a:srgbClr val="C00000"/>
                </a:solidFill>
              </a:rPr>
              <a:t>design</a:t>
            </a:r>
            <a:r>
              <a:rPr lang="en-IN" sz="3000" dirty="0">
                <a:solidFill>
                  <a:schemeClr val="bg1"/>
                </a:solidFill>
              </a:rPr>
              <a:t> in a </a:t>
            </a:r>
            <a:r>
              <a:rPr lang="en-IN" sz="3000" b="1" dirty="0">
                <a:solidFill>
                  <a:srgbClr val="002060"/>
                </a:solidFill>
              </a:rPr>
              <a:t>Java based GUI app </a:t>
            </a:r>
            <a:r>
              <a:rPr lang="en-IN" sz="3000" dirty="0">
                <a:solidFill>
                  <a:schemeClr val="bg1"/>
                </a:solidFill>
              </a:rPr>
              <a:t>and it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acts </a:t>
            </a:r>
            <a:r>
              <a:rPr lang="en-IN" sz="3000" dirty="0">
                <a:solidFill>
                  <a:schemeClr val="bg1"/>
                </a:solidFill>
              </a:rPr>
              <a:t>as a </a:t>
            </a:r>
          </a:p>
          <a:p>
            <a:r>
              <a:rPr lang="en-IN" sz="3000" b="1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chemeClr val="tx2"/>
                </a:solidFill>
              </a:rPr>
              <a:t>container</a:t>
            </a:r>
            <a:r>
              <a:rPr lang="en-IN" sz="3000" dirty="0">
                <a:solidFill>
                  <a:schemeClr val="bg1"/>
                </a:solidFill>
              </a:rPr>
              <a:t> for </a:t>
            </a:r>
            <a:r>
              <a:rPr lang="en-IN" sz="3000" b="1" dirty="0">
                <a:solidFill>
                  <a:srgbClr val="C00000"/>
                </a:solidFill>
              </a:rPr>
              <a:t>holding</a:t>
            </a:r>
            <a:r>
              <a:rPr lang="en-IN" sz="3000" dirty="0">
                <a:solidFill>
                  <a:schemeClr val="bg1"/>
                </a:solidFill>
              </a:rPr>
              <a:t> other components like </a:t>
            </a:r>
            <a:r>
              <a:rPr lang="en-IN" sz="3000" b="1" dirty="0">
                <a:solidFill>
                  <a:schemeClr val="tx2">
                    <a:lumMod val="75000"/>
                  </a:schemeClr>
                </a:solidFill>
              </a:rPr>
              <a:t>Buttons</a:t>
            </a:r>
            <a:r>
              <a:rPr lang="en-IN" sz="3000" dirty="0">
                <a:solidFill>
                  <a:schemeClr val="bg1"/>
                </a:solidFill>
              </a:rPr>
              <a:t> , </a:t>
            </a:r>
            <a:r>
              <a:rPr lang="en-IN" sz="3000" b="1" dirty="0">
                <a:solidFill>
                  <a:schemeClr val="tx2">
                    <a:lumMod val="75000"/>
                  </a:schemeClr>
                </a:solidFill>
              </a:rPr>
              <a:t>Labels</a:t>
            </a:r>
            <a:r>
              <a:rPr lang="en-IN" sz="3000" dirty="0">
                <a:solidFill>
                  <a:schemeClr val="bg1"/>
                </a:solidFill>
              </a:rPr>
              <a:t> , </a:t>
            </a:r>
            <a:r>
              <a:rPr lang="en-IN" sz="3000" b="1" dirty="0" err="1">
                <a:solidFill>
                  <a:schemeClr val="tx2">
                    <a:lumMod val="75000"/>
                  </a:schemeClr>
                </a:solidFill>
              </a:rPr>
              <a:t>ListBoxes</a:t>
            </a:r>
            <a:r>
              <a:rPr lang="en-IN" sz="3000" dirty="0">
                <a:solidFill>
                  <a:schemeClr val="bg1"/>
                </a:solidFill>
              </a:rPr>
              <a:t> etc 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To create a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we use the class </a:t>
            </a:r>
            <a:r>
              <a:rPr lang="en-IN" sz="3000" b="1" dirty="0" err="1">
                <a:solidFill>
                  <a:srgbClr val="002060"/>
                </a:solidFill>
              </a:rPr>
              <a:t>java.awt.Frame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The Frame Hierarchy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6" name="Picture 5" descr="frameh.png">
            <a:extLst>
              <a:ext uri="{FF2B5EF4-FFF2-40B4-BE49-F238E27FC236}">
                <a16:creationId xmlns:a16="http://schemas.microsoft.com/office/drawing/2014/main" id="{6BE2399A-A65C-4A79-954D-059A47675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62" y="2371714"/>
            <a:ext cx="14509275" cy="71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Methods Of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8" y="2105547"/>
            <a:ext cx="7063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b="1" dirty="0">
                <a:solidFill>
                  <a:srgbClr val="002060"/>
                </a:solidFill>
              </a:rPr>
              <a:t>Constructors</a:t>
            </a:r>
            <a:r>
              <a:rPr lang="en-IN" sz="3000" dirty="0">
                <a:solidFill>
                  <a:schemeClr val="bg1"/>
                </a:solidFill>
              </a:rPr>
              <a:t> Of </a:t>
            </a:r>
            <a:r>
              <a:rPr lang="en-IN" sz="3000" b="1" dirty="0">
                <a:solidFill>
                  <a:srgbClr val="C00000"/>
                </a:solidFill>
              </a:rPr>
              <a:t>Frame </a:t>
            </a:r>
            <a:r>
              <a:rPr lang="en-IN" sz="3000" dirty="0">
                <a:solidFill>
                  <a:schemeClr val="bg1"/>
                </a:solidFill>
              </a:rPr>
              <a:t>class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Frame( )</a:t>
            </a: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Frame(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A09E05-5769-43E7-A38B-9B0583C7D253}"/>
              </a:ext>
            </a:extLst>
          </p:cNvPr>
          <p:cNvSpPr/>
          <p:nvPr/>
        </p:nvSpPr>
        <p:spPr>
          <a:xfrm>
            <a:off x="9400531" y="2105547"/>
            <a:ext cx="9144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Methods </a:t>
            </a:r>
            <a:r>
              <a:rPr lang="en-IN" sz="3000" dirty="0">
                <a:solidFill>
                  <a:schemeClr val="bg1"/>
                </a:solidFill>
              </a:rPr>
              <a:t>Of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class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setTitle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getTitle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r>
              <a:rPr lang="en-IN" sz="3000" dirty="0">
                <a:solidFill>
                  <a:schemeClr val="bg1"/>
                </a:solidFill>
              </a:rPr>
              <a:t>3.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setSize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width,int</a:t>
            </a:r>
            <a:r>
              <a:rPr lang="en-IN" sz="3000" b="1" dirty="0">
                <a:solidFill>
                  <a:srgbClr val="002060"/>
                </a:solidFill>
              </a:rPr>
              <a:t> height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4.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setLocation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x,int</a:t>
            </a:r>
            <a:r>
              <a:rPr lang="en-IN" sz="3000" b="1" dirty="0">
                <a:solidFill>
                  <a:srgbClr val="002060"/>
                </a:solidFill>
              </a:rPr>
              <a:t> y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5.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setBounds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x,int</a:t>
            </a:r>
            <a:r>
              <a:rPr lang="en-IN" sz="3000" b="1" dirty="0">
                <a:solidFill>
                  <a:srgbClr val="002060"/>
                </a:solidFill>
              </a:rPr>
              <a:t> </a:t>
            </a:r>
            <a:r>
              <a:rPr lang="en-IN" sz="3000" b="1" dirty="0" err="1">
                <a:solidFill>
                  <a:srgbClr val="002060"/>
                </a:solidFill>
              </a:rPr>
              <a:t>y,int</a:t>
            </a:r>
            <a:r>
              <a:rPr lang="en-IN" sz="3000" b="1" dirty="0">
                <a:solidFill>
                  <a:srgbClr val="002060"/>
                </a:solidFill>
              </a:rPr>
              <a:t> </a:t>
            </a:r>
            <a:r>
              <a:rPr lang="en-IN" sz="3000" b="1" dirty="0" err="1">
                <a:solidFill>
                  <a:srgbClr val="002060"/>
                </a:solidFill>
              </a:rPr>
              <a:t>w,int</a:t>
            </a:r>
            <a:r>
              <a:rPr lang="en-IN" sz="3000" b="1" dirty="0">
                <a:solidFill>
                  <a:srgbClr val="002060"/>
                </a:solidFill>
              </a:rPr>
              <a:t> h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6.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setVisible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boolean</a:t>
            </a:r>
            <a:r>
              <a:rPr lang="en-IN" sz="3000" b="1" dirty="0">
                <a:solidFill>
                  <a:srgbClr val="002060"/>
                </a:solidFill>
              </a:rPr>
              <a:t> v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7.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setBackground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000" b="1" dirty="0">
                <a:solidFill>
                  <a:srgbClr val="002060"/>
                </a:solidFill>
              </a:rPr>
              <a:t>Color obj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8.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add(</a:t>
            </a:r>
            <a:r>
              <a:rPr lang="en-US" sz="3000" b="1" dirty="0">
                <a:solidFill>
                  <a:srgbClr val="002060"/>
                </a:solidFill>
              </a:rPr>
              <a:t>Component c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9.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setLayout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000" b="1" dirty="0">
                <a:solidFill>
                  <a:srgbClr val="002060"/>
                </a:solidFill>
              </a:rPr>
              <a:t>Layout obj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89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Developing Frame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• </a:t>
            </a:r>
            <a:r>
              <a:rPr lang="en-IN" sz="3200" dirty="0">
                <a:solidFill>
                  <a:schemeClr val="bg1"/>
                </a:solidFill>
              </a:rPr>
              <a:t>We can create a </a:t>
            </a:r>
            <a:r>
              <a:rPr lang="en-IN" sz="3200" b="1" dirty="0">
                <a:solidFill>
                  <a:srgbClr val="002060"/>
                </a:solidFill>
              </a:rPr>
              <a:t>GUI</a:t>
            </a:r>
            <a:r>
              <a:rPr lang="en-IN" sz="3200" dirty="0">
                <a:solidFill>
                  <a:schemeClr val="bg1"/>
                </a:solidFill>
              </a:rPr>
              <a:t> using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in </a:t>
            </a:r>
            <a:r>
              <a:rPr lang="en-IN" sz="3200" b="1" dirty="0">
                <a:solidFill>
                  <a:srgbClr val="FFFF00"/>
                </a:solidFill>
              </a:rPr>
              <a:t>two</a:t>
            </a:r>
            <a:r>
              <a:rPr lang="en-IN" sz="3200" dirty="0">
                <a:solidFill>
                  <a:schemeClr val="bg1"/>
                </a:solidFill>
              </a:rPr>
              <a:t> ways: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By </a:t>
            </a:r>
            <a:r>
              <a:rPr lang="en-IN" sz="3200" b="1" dirty="0">
                <a:solidFill>
                  <a:srgbClr val="7030A0"/>
                </a:solidFill>
              </a:rPr>
              <a:t>creating</a:t>
            </a:r>
            <a:r>
              <a:rPr lang="en-IN" sz="3200" dirty="0">
                <a:solidFill>
                  <a:schemeClr val="bg1"/>
                </a:solidFill>
              </a:rPr>
              <a:t> the </a:t>
            </a:r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en-IN" sz="3200" dirty="0">
                <a:solidFill>
                  <a:schemeClr val="bg1"/>
                </a:solidFill>
              </a:rPr>
              <a:t> of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class (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Association</a:t>
            </a:r>
            <a:r>
              <a:rPr lang="en-IN" sz="3200" dirty="0">
                <a:solidFill>
                  <a:schemeClr val="bg1"/>
                </a:solidFill>
              </a:rPr>
              <a:t> ) 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By </a:t>
            </a:r>
            <a:r>
              <a:rPr lang="en-IN" sz="3200" b="1" dirty="0">
                <a:solidFill>
                  <a:srgbClr val="7030A0"/>
                </a:solidFill>
              </a:rPr>
              <a:t>extending</a:t>
            </a:r>
            <a:r>
              <a:rPr lang="en-IN" sz="3200" dirty="0">
                <a:solidFill>
                  <a:schemeClr val="bg1"/>
                </a:solidFill>
              </a:rPr>
              <a:t> the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class (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  <a:r>
              <a:rPr lang="en-IN" sz="3200" dirty="0">
                <a:solidFill>
                  <a:schemeClr val="bg1"/>
                </a:solidFill>
              </a:rPr>
              <a:t>)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Creating And Using Frame Instance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508" y="2096512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required packages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Within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instantiate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US" sz="3000" dirty="0">
                <a:solidFill>
                  <a:schemeClr val="bg1"/>
                </a:solidFill>
              </a:rPr>
              <a:t>methods for </a:t>
            </a:r>
            <a:r>
              <a:rPr lang="en-US" sz="3000" b="1" dirty="0">
                <a:solidFill>
                  <a:srgbClr val="C00000"/>
                </a:solidFill>
              </a:rPr>
              <a:t>setting size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rgbClr val="7030A0"/>
                </a:solidFill>
              </a:rPr>
              <a:t>if needed </a:t>
            </a:r>
            <a:r>
              <a:rPr lang="en-US" sz="3000" dirty="0">
                <a:solidFill>
                  <a:schemeClr val="bg1"/>
                </a:solidFill>
              </a:rPr>
              <a:t>then </a:t>
            </a:r>
            <a:r>
              <a:rPr lang="en-US" sz="3000" b="1" dirty="0">
                <a:solidFill>
                  <a:srgbClr val="C00000"/>
                </a:solidFill>
              </a:rPr>
              <a:t>location</a:t>
            </a:r>
            <a:r>
              <a:rPr lang="en-US" sz="3000" dirty="0">
                <a:solidFill>
                  <a:schemeClr val="bg1"/>
                </a:solidFill>
              </a:rPr>
              <a:t> too.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rgbClr val="002060"/>
                </a:solidFill>
              </a:rPr>
              <a:t>visibility</a:t>
            </a:r>
            <a:r>
              <a:rPr lang="en-US" sz="3000" dirty="0">
                <a:solidFill>
                  <a:schemeClr val="bg1"/>
                </a:solidFill>
              </a:rPr>
              <a:t> to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true.</a:t>
            </a:r>
          </a:p>
          <a:p>
            <a:pPr marL="342900" indent="-342900">
              <a:buAutoNum type="arabicPeriod" startAt="4"/>
            </a:pPr>
            <a:endParaRPr lang="en-US" sz="3000" dirty="0">
              <a:solidFill>
                <a:srgbClr val="FF0000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First Program Of Frame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public class Example1 {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public static void main(String[] </a:t>
            </a:r>
            <a:r>
              <a:rPr lang="en-US" sz="3200" b="1" dirty="0" err="1">
                <a:solidFill>
                  <a:srgbClr val="002060"/>
                </a:solidFill>
                <a:latin typeface="Consolas" pitchFamily="49" charset="0"/>
              </a:rPr>
              <a:t>args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Frame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=new Frame();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fr.setTitle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fr.setSize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 400);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fr.setLocation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 200);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fr.setVisible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      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output1.png">
            <a:extLst>
              <a:ext uri="{FF2B5EF4-FFF2-40B4-BE49-F238E27FC236}">
                <a16:creationId xmlns:a16="http://schemas.microsoft.com/office/drawing/2014/main" id="{A1BF9189-3B31-4C97-B063-D7665DDA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63" y="2391263"/>
            <a:ext cx="7695704" cy="76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To </a:t>
            </a:r>
            <a:r>
              <a:rPr lang="en-IN" sz="3000" b="1" dirty="0">
                <a:solidFill>
                  <a:srgbClr val="002060"/>
                </a:solidFill>
              </a:rPr>
              <a:t>change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C00000"/>
                </a:solidFill>
              </a:rPr>
              <a:t>background</a:t>
            </a:r>
            <a:r>
              <a:rPr lang="en-IN" sz="3000" dirty="0">
                <a:solidFill>
                  <a:schemeClr val="bg1"/>
                </a:solidFill>
              </a:rPr>
              <a:t> and </a:t>
            </a:r>
            <a:r>
              <a:rPr lang="en-IN" sz="3000" b="1" dirty="0">
                <a:solidFill>
                  <a:srgbClr val="C00000"/>
                </a:solidFill>
              </a:rPr>
              <a:t>foreground</a:t>
            </a:r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dirty="0" err="1">
                <a:solidFill>
                  <a:schemeClr val="bg1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of any </a:t>
            </a:r>
            <a:r>
              <a:rPr lang="en-IN" sz="3000" b="1" dirty="0">
                <a:solidFill>
                  <a:srgbClr val="7030A0"/>
                </a:solidFill>
              </a:rPr>
              <a:t>GUI </a:t>
            </a:r>
          </a:p>
          <a:p>
            <a:r>
              <a:rPr lang="en-IN" sz="3000" b="1" dirty="0">
                <a:solidFill>
                  <a:srgbClr val="7030A0"/>
                </a:solidFill>
              </a:rPr>
              <a:t>Component </a:t>
            </a:r>
            <a:r>
              <a:rPr lang="en-IN" sz="3000" dirty="0">
                <a:solidFill>
                  <a:schemeClr val="bg1"/>
                </a:solidFill>
              </a:rPr>
              <a:t>, java provides us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2 methods </a:t>
            </a:r>
            <a:r>
              <a:rPr lang="en-IN" sz="3000" dirty="0">
                <a:solidFill>
                  <a:schemeClr val="bg1"/>
                </a:solidFill>
              </a:rPr>
              <a:t>called </a:t>
            </a:r>
            <a:r>
              <a:rPr lang="en-IN" sz="3000" b="1" dirty="0" err="1">
                <a:solidFill>
                  <a:srgbClr val="7030A0"/>
                </a:solidFill>
              </a:rPr>
              <a:t>setBackground</a:t>
            </a:r>
            <a:r>
              <a:rPr lang="en-IN" sz="3000" b="1" dirty="0">
                <a:solidFill>
                  <a:srgbClr val="7030A0"/>
                </a:solidFill>
              </a:rPr>
              <a:t>( )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</a:p>
          <a:p>
            <a:r>
              <a:rPr lang="en-IN" sz="3000" b="1" dirty="0" err="1">
                <a:solidFill>
                  <a:srgbClr val="7030A0"/>
                </a:solidFill>
              </a:rPr>
              <a:t>setForeground</a:t>
            </a:r>
            <a:r>
              <a:rPr lang="en-IN" sz="3000" b="1" dirty="0">
                <a:solidFill>
                  <a:srgbClr val="7030A0"/>
                </a:solidFill>
              </a:rPr>
              <a:t>( ) </a:t>
            </a:r>
            <a:r>
              <a:rPr lang="en-IN" sz="3000" dirty="0">
                <a:solidFill>
                  <a:schemeClr val="bg1"/>
                </a:solidFill>
              </a:rPr>
              <a:t>, both belonging to the class </a:t>
            </a:r>
            <a:r>
              <a:rPr lang="en-IN" sz="3000" b="1" dirty="0">
                <a:solidFill>
                  <a:srgbClr val="002060"/>
                </a:solidFill>
              </a:rPr>
              <a:t>Component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Following are their prototypes: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</a:rPr>
              <a:t>setBackground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</a:rPr>
              <a:t>setForeground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The </a:t>
            </a:r>
            <a:r>
              <a:rPr lang="en-IN" sz="3200" b="1" dirty="0">
                <a:solidFill>
                  <a:srgbClr val="002060"/>
                </a:solidFill>
              </a:rPr>
              <a:t>argument passed </a:t>
            </a:r>
            <a:r>
              <a:rPr lang="en-IN" sz="3200" dirty="0">
                <a:solidFill>
                  <a:schemeClr val="bg1"/>
                </a:solidFill>
              </a:rPr>
              <a:t>to these </a:t>
            </a:r>
            <a:r>
              <a:rPr lang="en-IN" sz="3200" b="1" dirty="0">
                <a:solidFill>
                  <a:srgbClr val="C00000"/>
                </a:solidFill>
              </a:rPr>
              <a:t>methods</a:t>
            </a:r>
            <a:r>
              <a:rPr lang="en-IN" sz="3200" dirty="0">
                <a:solidFill>
                  <a:schemeClr val="bg1"/>
                </a:solidFill>
              </a:rPr>
              <a:t> is an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IN" sz="3200" dirty="0">
                <a:solidFill>
                  <a:schemeClr val="bg1"/>
                </a:solidFill>
              </a:rPr>
              <a:t> of the class </a:t>
            </a:r>
            <a:r>
              <a:rPr lang="en-IN" sz="3200" b="1" dirty="0" err="1">
                <a:solidFill>
                  <a:srgbClr val="7030A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available in the package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java.awt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To </a:t>
            </a:r>
            <a:r>
              <a:rPr lang="en-IN" sz="3200" b="1" dirty="0">
                <a:solidFill>
                  <a:srgbClr val="002060"/>
                </a:solidFill>
              </a:rPr>
              <a:t>create</a:t>
            </a:r>
            <a:r>
              <a:rPr lang="en-IN" sz="3200" dirty="0">
                <a:solidFill>
                  <a:schemeClr val="bg1"/>
                </a:solidFill>
              </a:rPr>
              <a:t> a </a:t>
            </a:r>
            <a:r>
              <a:rPr lang="en-IN" sz="3200" b="1" dirty="0" err="1">
                <a:solidFill>
                  <a:srgbClr val="C0000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object we have to call the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following constructor </a:t>
            </a:r>
            <a:r>
              <a:rPr lang="en-IN" sz="3200" dirty="0">
                <a:solidFill>
                  <a:schemeClr val="bg1"/>
                </a:solidFill>
              </a:rPr>
              <a:t>of the </a:t>
            </a:r>
            <a:r>
              <a:rPr lang="en-IN" sz="3200" b="1" dirty="0" err="1">
                <a:solidFill>
                  <a:srgbClr val="C0000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class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200" b="1" dirty="0">
                <a:solidFill>
                  <a:srgbClr val="002060"/>
                </a:solidFill>
              </a:rPr>
              <a:t>int </a:t>
            </a:r>
            <a:r>
              <a:rPr lang="en-IN" sz="3200" b="1" dirty="0" err="1">
                <a:solidFill>
                  <a:srgbClr val="002060"/>
                </a:solidFill>
              </a:rPr>
              <a:t>red,int</a:t>
            </a:r>
            <a:r>
              <a:rPr lang="en-IN" sz="3200" b="1" dirty="0">
                <a:solidFill>
                  <a:srgbClr val="002060"/>
                </a:solidFill>
              </a:rPr>
              <a:t> </a:t>
            </a:r>
            <a:r>
              <a:rPr lang="en-IN" sz="3200" b="1" dirty="0" err="1">
                <a:solidFill>
                  <a:srgbClr val="002060"/>
                </a:solidFill>
              </a:rPr>
              <a:t>green,int</a:t>
            </a:r>
            <a:r>
              <a:rPr lang="en-IN" sz="3200" b="1" dirty="0">
                <a:solidFill>
                  <a:srgbClr val="002060"/>
                </a:solidFill>
              </a:rPr>
              <a:t> blue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002060"/>
                </a:solidFill>
              </a:rPr>
              <a:t>arguments passed </a:t>
            </a:r>
            <a:r>
              <a:rPr lang="en-IN" sz="3000" dirty="0">
                <a:solidFill>
                  <a:schemeClr val="bg1"/>
                </a:solidFill>
              </a:rPr>
              <a:t>to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IN" sz="3000" dirty="0">
                <a:solidFill>
                  <a:schemeClr val="bg1"/>
                </a:solidFill>
              </a:rPr>
              <a:t> represents the </a:t>
            </a:r>
            <a:r>
              <a:rPr lang="en-IN" sz="3000" b="1" dirty="0">
                <a:solidFill>
                  <a:srgbClr val="002060"/>
                </a:solidFill>
              </a:rPr>
              <a:t>intensities</a:t>
            </a:r>
            <a:r>
              <a:rPr lang="en-IN" sz="3000" dirty="0">
                <a:solidFill>
                  <a:schemeClr val="bg1"/>
                </a:solidFill>
              </a:rPr>
              <a:t> of  </a:t>
            </a:r>
          </a:p>
          <a:p>
            <a:r>
              <a:rPr lang="en-IN" sz="3000" b="1" dirty="0">
                <a:solidFill>
                  <a:srgbClr val="FF0000"/>
                </a:solidFill>
              </a:rPr>
              <a:t>"red"</a:t>
            </a:r>
            <a:r>
              <a:rPr lang="en-IN" sz="3000" dirty="0">
                <a:solidFill>
                  <a:srgbClr val="FF0000"/>
                </a:solidFill>
              </a:rPr>
              <a:t>, </a:t>
            </a:r>
            <a:r>
              <a:rPr lang="en-IN" sz="3000" b="1" dirty="0">
                <a:solidFill>
                  <a:schemeClr val="accent2">
                    <a:lumMod val="50000"/>
                  </a:schemeClr>
                </a:solidFill>
              </a:rPr>
              <a:t>"green"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rgbClr val="0000FF"/>
                </a:solidFill>
              </a:rPr>
              <a:t>"blue"</a:t>
            </a:r>
            <a:r>
              <a:rPr lang="en-IN" sz="3000" dirty="0">
                <a:solidFill>
                  <a:schemeClr val="bg1"/>
                </a:solidFill>
              </a:rPr>
              <a:t> components of a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These values </a:t>
            </a:r>
            <a:r>
              <a:rPr lang="en-IN" sz="3000" dirty="0">
                <a:solidFill>
                  <a:schemeClr val="bg1"/>
                </a:solidFill>
              </a:rPr>
              <a:t>can </a:t>
            </a:r>
            <a:r>
              <a:rPr lang="en-IN" sz="3000" b="1" dirty="0">
                <a:solidFill>
                  <a:srgbClr val="C00000"/>
                </a:solidFill>
              </a:rPr>
              <a:t>range</a:t>
            </a:r>
            <a:r>
              <a:rPr lang="en-IN" sz="3000" dirty="0">
                <a:solidFill>
                  <a:schemeClr val="bg1"/>
                </a:solidFill>
              </a:rPr>
              <a:t> between </a:t>
            </a:r>
            <a:r>
              <a:rPr lang="en-IN" sz="3000" b="1" dirty="0">
                <a:solidFill>
                  <a:srgbClr val="002060"/>
                </a:solidFill>
              </a:rPr>
              <a:t>0</a:t>
            </a:r>
            <a:r>
              <a:rPr lang="en-IN" sz="3000" dirty="0">
                <a:solidFill>
                  <a:schemeClr val="bg1"/>
                </a:solidFill>
              </a:rPr>
              <a:t> to </a:t>
            </a:r>
            <a:r>
              <a:rPr lang="en-IN" sz="3000" b="1" dirty="0">
                <a:solidFill>
                  <a:srgbClr val="002060"/>
                </a:solidFill>
              </a:rPr>
              <a:t>255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For example </a:t>
            </a:r>
            <a:r>
              <a:rPr lang="en-IN" sz="3000" dirty="0">
                <a:solidFill>
                  <a:schemeClr val="bg1"/>
                </a:solidFill>
              </a:rPr>
              <a:t>to create a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object which represents </a:t>
            </a:r>
            <a:r>
              <a:rPr lang="en-IN" sz="3000" b="1" dirty="0">
                <a:solidFill>
                  <a:srgbClr val="FF0000"/>
                </a:solidFill>
              </a:rPr>
              <a:t>"Red" </a:t>
            </a:r>
            <a:r>
              <a:rPr lang="en-IN" sz="3000" dirty="0" err="1">
                <a:solidFill>
                  <a:schemeClr val="bg1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our </a:t>
            </a:r>
          </a:p>
          <a:p>
            <a:r>
              <a:rPr lang="en-IN" sz="3000" b="1" dirty="0">
                <a:solidFill>
                  <a:srgbClr val="002060"/>
                </a:solidFill>
              </a:rPr>
              <a:t>code</a:t>
            </a:r>
            <a:r>
              <a:rPr lang="en-IN" sz="3000" dirty="0">
                <a:solidFill>
                  <a:schemeClr val="bg1"/>
                </a:solidFill>
              </a:rPr>
              <a:t> will be: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 c=new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(255,0,0);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928409" y="3931902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9143999" y="5476476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3649927" y="7205047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50" name="Google Shape;150;p13"/>
          <p:cNvSpPr txBox="1"/>
          <p:nvPr/>
        </p:nvSpPr>
        <p:spPr>
          <a:xfrm>
            <a:off x="890224" y="437271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BFA03-291C-471D-BE72-D6AA02CBF7C5}"/>
              </a:ext>
            </a:extLst>
          </p:cNvPr>
          <p:cNvSpPr/>
          <p:nvPr/>
        </p:nvSpPr>
        <p:spPr>
          <a:xfrm>
            <a:off x="11910699" y="8909120"/>
            <a:ext cx="5016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Developing AWT Based Application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B4DA4-59DE-4712-A762-C4D6BB4F2D49}"/>
              </a:ext>
            </a:extLst>
          </p:cNvPr>
          <p:cNvSpPr/>
          <p:nvPr/>
        </p:nvSpPr>
        <p:spPr>
          <a:xfrm>
            <a:off x="-93856" y="3863299"/>
            <a:ext cx="418685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solidFill>
                  <a:srgbClr val="C00000"/>
                </a:solidFill>
                <a:cs typeface="Georgia"/>
              </a:rPr>
              <a:t>Types Of Applications Developed In Core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D5E65-00CA-43F8-9D74-D0E0395E0322}"/>
              </a:ext>
            </a:extLst>
          </p:cNvPr>
          <p:cNvSpPr/>
          <p:nvPr/>
        </p:nvSpPr>
        <p:spPr>
          <a:xfrm>
            <a:off x="6681123" y="7187847"/>
            <a:ext cx="5700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Packages available </a:t>
            </a:r>
          </a:p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To</a:t>
            </a:r>
          </a:p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 develop GUI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21D1E-C841-4304-95B6-E469A8AA2ECE}"/>
              </a:ext>
            </a:extLst>
          </p:cNvPr>
          <p:cNvSpPr/>
          <p:nvPr/>
        </p:nvSpPr>
        <p:spPr>
          <a:xfrm>
            <a:off x="4427089" y="5491167"/>
            <a:ext cx="269560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11048"/>
              </a:spcBef>
            </a:pPr>
            <a:r>
              <a:rPr lang="en-IN" sz="3000" b="1" dirty="0">
                <a:solidFill>
                  <a:srgbClr val="00B050"/>
                </a:solidFill>
                <a:cs typeface="Georgia"/>
              </a:rPr>
              <a:t>Introduction To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Second 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Example2 {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32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Frame();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fr.setTitle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Sachin's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Frame");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fr.setSize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 400);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fr.setLocation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 200);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fr.setVisible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Color c=new Color(255,255,0);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fr.setBackground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(c);    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2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output2.png">
            <a:extLst>
              <a:ext uri="{FF2B5EF4-FFF2-40B4-BE49-F238E27FC236}">
                <a16:creationId xmlns:a16="http://schemas.microsoft.com/office/drawing/2014/main" id="{52CE4C64-BB85-4AA2-AF7D-09CFAF8E6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5728" y="2610532"/>
            <a:ext cx="6469000" cy="64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Java’s Predefined Color Objects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4184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Java</a:t>
            </a:r>
            <a:r>
              <a:rPr lang="en-IN" sz="3000" dirty="0">
                <a:solidFill>
                  <a:schemeClr val="bg1"/>
                </a:solidFill>
              </a:rPr>
              <a:t> itself has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provided us </a:t>
            </a:r>
            <a:r>
              <a:rPr lang="en-IN" sz="3000" b="1" dirty="0">
                <a:solidFill>
                  <a:srgbClr val="002060"/>
                </a:solidFill>
              </a:rPr>
              <a:t>13 predefined 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rgbClr val="002060"/>
                </a:solidFill>
              </a:rPr>
              <a:t> objects </a:t>
            </a:r>
            <a:r>
              <a:rPr lang="en-IN" sz="3000" dirty="0">
                <a:solidFill>
                  <a:schemeClr val="bg1"/>
                </a:solidFill>
              </a:rPr>
              <a:t>which are declared as </a:t>
            </a:r>
            <a:r>
              <a:rPr lang="en-IN" sz="3000" b="1" dirty="0">
                <a:solidFill>
                  <a:srgbClr val="0000FF"/>
                </a:solidFill>
              </a:rPr>
              <a:t>static members</a:t>
            </a:r>
            <a:r>
              <a:rPr lang="en-IN" sz="3000" b="1" dirty="0">
                <a:solidFill>
                  <a:srgbClr val="FFC000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of  </a:t>
            </a: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class.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Their names are:</a:t>
            </a:r>
          </a:p>
          <a:p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5E9B6-5619-466D-B543-5F091A00EF79}"/>
              </a:ext>
            </a:extLst>
          </p:cNvPr>
          <p:cNvSpPr txBox="1"/>
          <p:nvPr/>
        </p:nvSpPr>
        <p:spPr>
          <a:xfrm>
            <a:off x="444136" y="4854967"/>
            <a:ext cx="4994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 err="1">
                <a:solidFill>
                  <a:srgbClr val="C00000"/>
                </a:solidFill>
              </a:rPr>
              <a:t>Color.red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 err="1">
                <a:solidFill>
                  <a:srgbClr val="C00000"/>
                </a:solidFill>
              </a:rPr>
              <a:t>Color.green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3. </a:t>
            </a:r>
            <a:r>
              <a:rPr lang="en-IN" sz="3000" b="1" dirty="0" err="1">
                <a:solidFill>
                  <a:srgbClr val="C00000"/>
                </a:solidFill>
              </a:rPr>
              <a:t>Color.blue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4. </a:t>
            </a:r>
            <a:r>
              <a:rPr lang="en-IN" sz="3000" b="1" dirty="0" err="1">
                <a:solidFill>
                  <a:srgbClr val="C00000"/>
                </a:solidFill>
              </a:rPr>
              <a:t>Color.white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5. </a:t>
            </a:r>
            <a:r>
              <a:rPr lang="en-IN" sz="3000" b="1" dirty="0" err="1">
                <a:solidFill>
                  <a:srgbClr val="C00000"/>
                </a:solidFill>
              </a:rPr>
              <a:t>Color.black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0569E-15CA-4B2B-97B6-C1341B5EE457}"/>
              </a:ext>
            </a:extLst>
          </p:cNvPr>
          <p:cNvSpPr txBox="1"/>
          <p:nvPr/>
        </p:nvSpPr>
        <p:spPr>
          <a:xfrm>
            <a:off x="5717997" y="4771567"/>
            <a:ext cx="4624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6. </a:t>
            </a:r>
            <a:r>
              <a:rPr lang="en-IN" sz="3000" b="1" dirty="0" err="1">
                <a:solidFill>
                  <a:srgbClr val="C00000"/>
                </a:solidFill>
              </a:rPr>
              <a:t>Color.magenta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7. </a:t>
            </a:r>
            <a:r>
              <a:rPr lang="en-IN" sz="3000" b="1" dirty="0" err="1">
                <a:solidFill>
                  <a:srgbClr val="C00000"/>
                </a:solidFill>
              </a:rPr>
              <a:t>Color.cyan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8. </a:t>
            </a:r>
            <a:r>
              <a:rPr lang="en-IN" sz="3000" b="1" dirty="0" err="1">
                <a:solidFill>
                  <a:srgbClr val="C00000"/>
                </a:solidFill>
              </a:rPr>
              <a:t>Color.yellow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9. </a:t>
            </a:r>
            <a:r>
              <a:rPr lang="en-IN" sz="3000" b="1" dirty="0" err="1">
                <a:solidFill>
                  <a:srgbClr val="C00000"/>
                </a:solidFill>
              </a:rPr>
              <a:t>Color.pink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10. </a:t>
            </a:r>
            <a:r>
              <a:rPr lang="en-IN" sz="3000" b="1" dirty="0" err="1">
                <a:solidFill>
                  <a:srgbClr val="C00000"/>
                </a:solidFill>
              </a:rPr>
              <a:t>Color.gray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6DB-7EA2-4A9B-B848-72299DF29A41}"/>
              </a:ext>
            </a:extLst>
          </p:cNvPr>
          <p:cNvSpPr txBox="1"/>
          <p:nvPr/>
        </p:nvSpPr>
        <p:spPr>
          <a:xfrm>
            <a:off x="11933066" y="4718483"/>
            <a:ext cx="50272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11. </a:t>
            </a:r>
            <a:r>
              <a:rPr lang="en-IN" sz="3000" b="1" dirty="0" err="1">
                <a:solidFill>
                  <a:srgbClr val="C00000"/>
                </a:solidFill>
              </a:rPr>
              <a:t>Color.lightGray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12. </a:t>
            </a:r>
            <a:r>
              <a:rPr lang="en-IN" sz="3000" b="1" dirty="0" err="1">
                <a:solidFill>
                  <a:srgbClr val="C00000"/>
                </a:solidFill>
              </a:rPr>
              <a:t>Color.darkGray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13. </a:t>
            </a:r>
            <a:r>
              <a:rPr lang="en-IN" sz="3000" b="1" dirty="0" err="1">
                <a:solidFill>
                  <a:srgbClr val="C00000"/>
                </a:solidFill>
              </a:rPr>
              <a:t>Color.orange</a:t>
            </a:r>
            <a:endParaRPr lang="en-IN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Extending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CDA89-7EDD-44CD-BB22-5B76AAF141CB}"/>
              </a:ext>
            </a:extLst>
          </p:cNvPr>
          <p:cNvSpPr txBox="1"/>
          <p:nvPr/>
        </p:nvSpPr>
        <p:spPr>
          <a:xfrm>
            <a:off x="1471585" y="2000192"/>
            <a:ext cx="15344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C00000"/>
                </a:solidFill>
              </a:rPr>
              <a:t>second</a:t>
            </a:r>
            <a:r>
              <a:rPr lang="en-IN" sz="3000" dirty="0">
                <a:solidFill>
                  <a:schemeClr val="bg1"/>
                </a:solidFill>
              </a:rPr>
              <a:t> and </a:t>
            </a:r>
            <a:r>
              <a:rPr lang="en-IN" sz="3000" b="1" dirty="0">
                <a:solidFill>
                  <a:srgbClr val="002060"/>
                </a:solidFill>
              </a:rPr>
              <a:t>much recommended approach </a:t>
            </a:r>
            <a:r>
              <a:rPr lang="en-IN" sz="3000" dirty="0">
                <a:solidFill>
                  <a:schemeClr val="bg1"/>
                </a:solidFill>
              </a:rPr>
              <a:t>is to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inherit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class in our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child class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1">
                    <a:lumMod val="50000"/>
                  </a:schemeClr>
                </a:solidFill>
              </a:rPr>
              <a:t>provide</a:t>
            </a:r>
            <a:r>
              <a:rPr lang="en-IN" sz="3000" dirty="0">
                <a:solidFill>
                  <a:schemeClr val="bg1"/>
                </a:solidFill>
              </a:rPr>
              <a:t> all the </a:t>
            </a:r>
            <a:r>
              <a:rPr lang="en-IN" sz="3000" b="1" dirty="0">
                <a:solidFill>
                  <a:srgbClr val="C00000"/>
                </a:solidFill>
              </a:rPr>
              <a:t>infrastructure code </a:t>
            </a:r>
            <a:r>
              <a:rPr lang="en-IN" sz="3000" dirty="0">
                <a:solidFill>
                  <a:schemeClr val="bg1"/>
                </a:solidFill>
              </a:rPr>
              <a:t>in our child class </a:t>
            </a:r>
            <a:r>
              <a:rPr lang="en-IN" sz="3000" b="1" dirty="0">
                <a:solidFill>
                  <a:srgbClr val="7030A0"/>
                </a:solidFill>
              </a:rPr>
              <a:t>constructor.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b="1" dirty="0">
                <a:solidFill>
                  <a:srgbClr val="C00000"/>
                </a:solidFill>
              </a:rPr>
              <a:t>Infrastructure code </a:t>
            </a:r>
            <a:r>
              <a:rPr lang="en-US" sz="3000" dirty="0">
                <a:solidFill>
                  <a:schemeClr val="bg1"/>
                </a:solidFill>
              </a:rPr>
              <a:t>means </a:t>
            </a:r>
            <a:r>
              <a:rPr lang="en-US" sz="3000" b="1" dirty="0">
                <a:solidFill>
                  <a:srgbClr val="7030A0"/>
                </a:solidFill>
              </a:rPr>
              <a:t>setting size 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b="1" dirty="0">
                <a:solidFill>
                  <a:srgbClr val="7030A0"/>
                </a:solidFill>
              </a:rPr>
              <a:t>color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b="1" dirty="0">
                <a:solidFill>
                  <a:srgbClr val="7030A0"/>
                </a:solidFill>
              </a:rPr>
              <a:t>title</a:t>
            </a:r>
            <a:r>
              <a:rPr lang="en-US" sz="3000" dirty="0">
                <a:solidFill>
                  <a:schemeClr val="bg1"/>
                </a:solidFill>
              </a:rPr>
              <a:t> ,</a:t>
            </a:r>
          </a:p>
          <a:p>
            <a:r>
              <a:rPr lang="en-US" sz="3000" b="1" dirty="0">
                <a:solidFill>
                  <a:srgbClr val="7030A0"/>
                </a:solidFill>
              </a:rPr>
              <a:t>adding components </a:t>
            </a:r>
            <a:r>
              <a:rPr lang="en-US" sz="3000" dirty="0" err="1">
                <a:solidFill>
                  <a:schemeClr val="bg1"/>
                </a:solidFill>
              </a:rPr>
              <a:t>etc</a:t>
            </a:r>
            <a:endParaRPr lang="en-IN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Creating Frame Using Inheritance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269" y="2332210"/>
            <a:ext cx="168380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 Import</a:t>
            </a:r>
            <a:r>
              <a:rPr lang="en-US" sz="3000">
                <a:solidFill>
                  <a:srgbClr val="FFC000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rgbClr val="0000FF"/>
                </a:solidFill>
              </a:rPr>
              <a:t>required packages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Create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b="1" dirty="0">
                <a:solidFill>
                  <a:srgbClr val="7030A0"/>
                </a:solidFill>
              </a:rPr>
              <a:t>child class</a:t>
            </a:r>
            <a:r>
              <a:rPr lang="en-US" sz="3000" dirty="0">
                <a:solidFill>
                  <a:schemeClr val="bg1"/>
                </a:solidFill>
              </a:rPr>
              <a:t> which </a:t>
            </a:r>
            <a:r>
              <a:rPr lang="en-US" sz="3000" b="1" dirty="0">
                <a:solidFill>
                  <a:srgbClr val="002060"/>
                </a:solidFill>
              </a:rPr>
              <a:t>inherits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Define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b="1" dirty="0">
                <a:solidFill>
                  <a:srgbClr val="0000FF"/>
                </a:solidFill>
              </a:rPr>
              <a:t>constructor</a:t>
            </a:r>
            <a:r>
              <a:rPr lang="en-US" sz="3000" dirty="0">
                <a:solidFill>
                  <a:schemeClr val="bg1"/>
                </a:solidFill>
              </a:rPr>
              <a:t> in the </a:t>
            </a:r>
            <a:r>
              <a:rPr lang="en-US" sz="3000" b="1" dirty="0">
                <a:solidFill>
                  <a:srgbClr val="7030A0"/>
                </a:solidFill>
              </a:rPr>
              <a:t>child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Write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00FF"/>
                </a:solidFill>
              </a:rPr>
              <a:t>infrastructure code </a:t>
            </a:r>
            <a:r>
              <a:rPr lang="en-US" sz="3000" dirty="0">
                <a:solidFill>
                  <a:schemeClr val="bg1"/>
                </a:solidFill>
              </a:rPr>
              <a:t>in the </a:t>
            </a:r>
            <a:r>
              <a:rPr lang="en-US" sz="3000" b="1" dirty="0">
                <a:solidFill>
                  <a:srgbClr val="0000FF"/>
                </a:solidFill>
              </a:rPr>
              <a:t>constructor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by calling </a:t>
            </a:r>
            <a:r>
              <a:rPr lang="en-US" sz="3000" b="1" dirty="0">
                <a:solidFill>
                  <a:srgbClr val="7030A0"/>
                </a:solidFill>
              </a:rPr>
              <a:t>appropriate methods</a:t>
            </a:r>
            <a:r>
              <a:rPr lang="en-US" sz="3000" dirty="0">
                <a:solidFill>
                  <a:schemeClr val="bg1"/>
                </a:solidFill>
              </a:rPr>
              <a:t> of the </a:t>
            </a:r>
            <a:r>
              <a:rPr lang="en-US" sz="3000" b="1" dirty="0">
                <a:solidFill>
                  <a:srgbClr val="C00000"/>
                </a:solidFill>
              </a:rPr>
              <a:t>parent class 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Create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6.  Within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00FF"/>
                </a:solidFill>
              </a:rPr>
              <a:t>instantiate</a:t>
            </a:r>
            <a:r>
              <a:rPr lang="en-US" sz="3000" dirty="0">
                <a:solidFill>
                  <a:schemeClr val="bg1"/>
                </a:solidFill>
              </a:rPr>
              <a:t> the Child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482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418401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30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   public </a:t>
            </a:r>
            <a:r>
              <a:rPr lang="en-US" sz="30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()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   {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}    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A5D-943D-48B9-B435-88CB35276EB7}"/>
              </a:ext>
            </a:extLst>
          </p:cNvPr>
          <p:cNvSpPr/>
          <p:nvPr/>
        </p:nvSpPr>
        <p:spPr>
          <a:xfrm>
            <a:off x="8373979" y="2391263"/>
            <a:ext cx="9144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public class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UseMyFrame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public static void main(String[]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args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) {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fr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=new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();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IN" sz="3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Output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8" name="Picture 7" descr="output2.png">
            <a:extLst>
              <a:ext uri="{FF2B5EF4-FFF2-40B4-BE49-F238E27FC236}">
                <a16:creationId xmlns:a16="http://schemas.microsoft.com/office/drawing/2014/main" id="{E3D66475-EA67-4975-97FA-51EFE102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22" y="2000192"/>
            <a:ext cx="8123955" cy="81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Types of Applications In Core Java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 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Java SE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00FF"/>
                </a:solidFill>
              </a:rPr>
              <a:t>we can develop </a:t>
            </a:r>
            <a:r>
              <a:rPr lang="en-US" sz="3000" b="1" dirty="0">
                <a:solidFill>
                  <a:srgbClr val="C00000"/>
                </a:solidFill>
              </a:rPr>
              <a:t>2 types </a:t>
            </a:r>
            <a:r>
              <a:rPr lang="en-US" sz="3000" dirty="0">
                <a:solidFill>
                  <a:srgbClr val="0000FF"/>
                </a:solidFill>
              </a:rPr>
              <a:t>of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applications: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/>
              <a:t>CUI – Command User Interface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based apps</a:t>
            </a:r>
          </a:p>
          <a:p>
            <a:pPr marL="342900" indent="-342900">
              <a:buAutoNum type="arabicPeriod"/>
            </a:pPr>
            <a:r>
              <a:rPr lang="en-US" sz="3000" b="1" dirty="0"/>
              <a:t>GUI – Graphical User Interface</a:t>
            </a:r>
            <a:r>
              <a:rPr lang="en-US" sz="3000" b="1" dirty="0">
                <a:solidFill>
                  <a:srgbClr val="FF0000"/>
                </a:solidFill>
              </a:rPr>
              <a:t> 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based apps</a:t>
            </a:r>
          </a:p>
          <a:p>
            <a:pPr marL="342900" indent="-342900"/>
            <a:r>
              <a:rPr lang="en-US" sz="3000" b="1" dirty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r>
              <a:rPr lang="en-US" sz="3000" b="1" u="sng" dirty="0">
                <a:solidFill>
                  <a:srgbClr val="C00000"/>
                </a:solidFill>
              </a:rPr>
              <a:t>CUI applications </a:t>
            </a:r>
            <a:r>
              <a:rPr lang="en-US" sz="3000" dirty="0">
                <a:solidFill>
                  <a:srgbClr val="0000FF"/>
                </a:solidFill>
              </a:rPr>
              <a:t>are those which we have been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developing till now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>
                <a:solidFill>
                  <a:srgbClr val="0000FF"/>
                </a:solidFill>
              </a:rPr>
              <a:t>Such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US" sz="3000" dirty="0">
                <a:solidFill>
                  <a:srgbClr val="0000FF"/>
                </a:solidFill>
              </a:rPr>
              <a:t>applications are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understanding the basics of a language </a:t>
            </a:r>
            <a:r>
              <a:rPr lang="en-US" sz="3000" dirty="0">
                <a:solidFill>
                  <a:srgbClr val="0000FF"/>
                </a:solidFill>
              </a:rPr>
              <a:t>but are </a:t>
            </a:r>
            <a:r>
              <a:rPr lang="en-US" sz="3000" b="1" dirty="0">
                <a:solidFill>
                  <a:srgbClr val="002060"/>
                </a:solidFill>
              </a:rPr>
              <a:t>not used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US" sz="3000" b="1" dirty="0">
                <a:solidFill>
                  <a:srgbClr val="C00000"/>
                </a:solidFill>
              </a:rPr>
              <a:t>real world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scenario.</a:t>
            </a:r>
          </a:p>
          <a:p>
            <a:pPr marL="342900" indent="-342900"/>
            <a:endParaRPr lang="en-US" sz="3000" b="1" u="sng" dirty="0">
              <a:solidFill>
                <a:schemeClr val="bg1"/>
              </a:solidFill>
            </a:endParaRPr>
          </a:p>
          <a:p>
            <a:pPr marL="342900" indent="-342900"/>
            <a:r>
              <a:rPr lang="en-US" sz="3000" b="1" u="sng" dirty="0">
                <a:solidFill>
                  <a:srgbClr val="C00000"/>
                </a:solidFill>
              </a:rPr>
              <a:t>GUI applications </a:t>
            </a:r>
            <a:r>
              <a:rPr lang="en-US" sz="3000" dirty="0">
                <a:solidFill>
                  <a:srgbClr val="0000FF"/>
                </a:solidFill>
              </a:rPr>
              <a:t>are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developed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and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used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real world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>
                <a:solidFill>
                  <a:srgbClr val="0000FF"/>
                </a:solidFill>
              </a:rPr>
              <a:t>They are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user friendly </a:t>
            </a:r>
            <a:r>
              <a:rPr lang="en-US" sz="3000" dirty="0">
                <a:solidFill>
                  <a:srgbClr val="0000FF"/>
                </a:solidFill>
              </a:rPr>
              <a:t>and</a:t>
            </a:r>
            <a:r>
              <a:rPr lang="en-US" sz="3000" dirty="0">
                <a:solidFill>
                  <a:schemeClr val="bg1"/>
                </a:solidFill>
              </a:rPr>
              <a:t>       </a:t>
            </a:r>
          </a:p>
          <a:p>
            <a:pPr marL="342900" indent="-342900"/>
            <a:r>
              <a:rPr lang="en-US" sz="3000" dirty="0">
                <a:solidFill>
                  <a:srgbClr val="0000FF"/>
                </a:solidFill>
              </a:rPr>
              <a:t>hence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possibility of errors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mi</a:t>
            </a:r>
            <a:r>
              <a:rPr lang="en-US" sz="3000" dirty="0" err="1">
                <a:solidFill>
                  <a:srgbClr val="0000FF"/>
                </a:solidFill>
              </a:rPr>
              <a:t>is</a:t>
            </a:r>
            <a:r>
              <a:rPr lang="en-US" sz="3000" dirty="0">
                <a:solidFill>
                  <a:srgbClr val="0000FF"/>
                </a:solidFill>
              </a:rPr>
              <a:t> also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nimized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Types of Applications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7E2D4-9B31-4C25-8D11-B533774D06E9}"/>
              </a:ext>
            </a:extLst>
          </p:cNvPr>
          <p:cNvSpPr txBox="1"/>
          <p:nvPr/>
        </p:nvSpPr>
        <p:spPr>
          <a:xfrm>
            <a:off x="11011901" y="3043233"/>
            <a:ext cx="849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GUI – Graphical User Interface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ECD-98F1-43D7-BF68-759454A0DE22}"/>
              </a:ext>
            </a:extLst>
          </p:cNvPr>
          <p:cNvSpPr/>
          <p:nvPr/>
        </p:nvSpPr>
        <p:spPr>
          <a:xfrm>
            <a:off x="857192" y="3043233"/>
            <a:ext cx="9144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0000FF"/>
                </a:solidFill>
              </a:rPr>
              <a:t>CUI – Command User Interface</a:t>
            </a:r>
            <a:endParaRPr lang="en-US" sz="3000" b="1" u="sng" dirty="0">
              <a:solidFill>
                <a:srgbClr val="0000FF"/>
              </a:solidFill>
            </a:endParaRPr>
          </a:p>
        </p:txBody>
      </p:sp>
      <p:pic>
        <p:nvPicPr>
          <p:cNvPr id="9" name="Picture 8" descr="cui.png">
            <a:extLst>
              <a:ext uri="{FF2B5EF4-FFF2-40B4-BE49-F238E27FC236}">
                <a16:creationId xmlns:a16="http://schemas.microsoft.com/office/drawing/2014/main" id="{70FBCB02-9216-4D37-BF7C-0C3B0E8F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6" y="4818642"/>
            <a:ext cx="7036568" cy="3489367"/>
          </a:xfrm>
          <a:prstGeom prst="rect">
            <a:avLst/>
          </a:prstGeom>
        </p:spPr>
      </p:pic>
      <p:pic>
        <p:nvPicPr>
          <p:cNvPr id="10" name="Picture 9" descr="gui.png">
            <a:extLst>
              <a:ext uri="{FF2B5EF4-FFF2-40B4-BE49-F238E27FC236}">
                <a16:creationId xmlns:a16="http://schemas.microsoft.com/office/drawing/2014/main" id="{A6B7B2AD-682D-4841-B07B-538B0246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5468" y="4383420"/>
            <a:ext cx="6524098" cy="55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Categories Of GUI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452" y="2419055"/>
            <a:ext cx="170235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 There are possibly </a:t>
            </a:r>
            <a:r>
              <a:rPr lang="en-US" sz="3000" b="1" dirty="0"/>
              <a:t>2 types </a:t>
            </a:r>
            <a:r>
              <a:rPr lang="en-US" sz="3000" dirty="0">
                <a:solidFill>
                  <a:schemeClr val="bg1"/>
                </a:solidFill>
              </a:rPr>
              <a:t>of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GUI based applications </a:t>
            </a:r>
            <a:r>
              <a:rPr lang="en-US" sz="3000" dirty="0">
                <a:solidFill>
                  <a:schemeClr val="bg1"/>
                </a:solidFill>
              </a:rPr>
              <a:t>which can be developed using </a:t>
            </a:r>
            <a:r>
              <a:rPr lang="en-US" sz="3000" b="1" dirty="0">
                <a:solidFill>
                  <a:srgbClr val="002060"/>
                </a:solidFill>
              </a:rPr>
              <a:t>Java SE</a:t>
            </a:r>
          </a:p>
          <a:p>
            <a:endParaRPr lang="en-US" sz="3000" b="1" dirty="0">
              <a:solidFill>
                <a:srgbClr val="002060"/>
              </a:solidFill>
            </a:endParaRPr>
          </a:p>
          <a:p>
            <a:endParaRPr lang="en-US" sz="3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0000FF"/>
                </a:solidFill>
              </a:rPr>
              <a:t>  </a:t>
            </a:r>
            <a:r>
              <a:rPr lang="en-US" sz="3000" b="1" u="sng" dirty="0">
                <a:solidFill>
                  <a:srgbClr val="0000FF"/>
                </a:solidFill>
              </a:rPr>
              <a:t>Applets</a:t>
            </a:r>
            <a:r>
              <a:rPr lang="en-US" sz="3000" b="1" dirty="0">
                <a:solidFill>
                  <a:srgbClr val="0000FF"/>
                </a:solidFill>
              </a:rPr>
              <a:t>  :- </a:t>
            </a:r>
            <a:r>
              <a:rPr lang="en-US" sz="3000" b="1" dirty="0">
                <a:solidFill>
                  <a:srgbClr val="002060"/>
                </a:solidFill>
              </a:rPr>
              <a:t>Applets</a:t>
            </a:r>
            <a:r>
              <a:rPr lang="en-US" sz="3000" dirty="0">
                <a:solidFill>
                  <a:schemeClr val="bg1"/>
                </a:solidFill>
              </a:rPr>
              <a:t> are </a:t>
            </a:r>
            <a:r>
              <a:rPr lang="en-US" sz="3000" b="1" dirty="0">
                <a:solidFill>
                  <a:srgbClr val="7030A0"/>
                </a:solidFill>
              </a:rPr>
              <a:t>small applications </a:t>
            </a:r>
            <a:r>
              <a:rPr lang="en-US" sz="3000" dirty="0">
                <a:solidFill>
                  <a:schemeClr val="bg1"/>
                </a:solidFill>
              </a:rPr>
              <a:t>which are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developed</a:t>
            </a:r>
            <a:r>
              <a:rPr lang="en-US" sz="3000" dirty="0">
                <a:solidFill>
                  <a:schemeClr val="bg1"/>
                </a:solidFill>
              </a:rPr>
              <a:t> and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compiled</a:t>
            </a:r>
            <a:r>
              <a:rPr lang="en-US" sz="3000" dirty="0">
                <a:solidFill>
                  <a:schemeClr val="bg1"/>
                </a:solidFill>
              </a:rPr>
              <a:t> in </a:t>
            </a:r>
          </a:p>
          <a:p>
            <a:pPr marL="342900" indent="-342900"/>
            <a:r>
              <a:rPr lang="en-US" sz="3000" dirty="0">
                <a:solidFill>
                  <a:schemeClr val="bg1"/>
                </a:solidFill>
              </a:rPr>
              <a:t>	the  same way like a </a:t>
            </a:r>
            <a:r>
              <a:rPr lang="en-US" sz="3000" b="1" dirty="0">
                <a:solidFill>
                  <a:srgbClr val="C00000"/>
                </a:solidFill>
              </a:rPr>
              <a:t>normal java program </a:t>
            </a:r>
            <a:r>
              <a:rPr lang="en-US" sz="3000" dirty="0">
                <a:solidFill>
                  <a:schemeClr val="bg1"/>
                </a:solidFill>
              </a:rPr>
              <a:t>is developed. But they are executed </a:t>
            </a:r>
          </a:p>
          <a:p>
            <a:pPr marL="342900" indent="-342900"/>
            <a:r>
              <a:rPr lang="en-US" sz="3000" dirty="0">
                <a:solidFill>
                  <a:schemeClr val="bg1"/>
                </a:solidFill>
              </a:rPr>
              <a:t>	using a  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Web Browser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web browser </a:t>
            </a:r>
            <a:r>
              <a:rPr lang="en-US" sz="3000" dirty="0">
                <a:solidFill>
                  <a:schemeClr val="bg1"/>
                </a:solidFill>
              </a:rPr>
              <a:t>has a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built in JVM </a:t>
            </a:r>
            <a:r>
              <a:rPr lang="en-US" sz="3000" dirty="0">
                <a:solidFill>
                  <a:schemeClr val="bg1"/>
                </a:solidFill>
              </a:rPr>
              <a:t>which is called as            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AppletEngine</a:t>
            </a:r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2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b="1" u="sng" dirty="0">
                <a:solidFill>
                  <a:srgbClr val="0000FF"/>
                </a:solidFill>
              </a:rPr>
              <a:t>Applications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rgbClr val="FF0000"/>
                </a:solidFill>
              </a:rPr>
              <a:t>:-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Java programs </a:t>
            </a:r>
            <a:r>
              <a:rPr lang="en-US" sz="3000" dirty="0">
                <a:solidFill>
                  <a:schemeClr val="bg1"/>
                </a:solidFill>
              </a:rPr>
              <a:t>which </a:t>
            </a:r>
            <a:r>
              <a:rPr lang="en-US" sz="3000" b="1" dirty="0">
                <a:solidFill>
                  <a:srgbClr val="C00000"/>
                </a:solidFill>
              </a:rPr>
              <a:t>display output </a:t>
            </a:r>
            <a:r>
              <a:rPr lang="en-US" sz="3000" dirty="0">
                <a:solidFill>
                  <a:schemeClr val="bg1"/>
                </a:solidFill>
              </a:rPr>
              <a:t>on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windows desktop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rather  than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en-US" sz="3000" dirty="0">
                <a:solidFill>
                  <a:schemeClr val="bg1"/>
                </a:solidFill>
              </a:rPr>
              <a:t>. They have </a:t>
            </a:r>
            <a:r>
              <a:rPr lang="en-US" sz="3000" b="1" dirty="0"/>
              <a:t>various graphical elements </a:t>
            </a:r>
            <a:r>
              <a:rPr lang="en-US" sz="3000" dirty="0">
                <a:solidFill>
                  <a:schemeClr val="bg1"/>
                </a:solidFill>
              </a:rPr>
              <a:t>to receive input from  the user.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Categories Of GUI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2B6A9A-E48B-424A-8559-BDA159CACCBE}"/>
              </a:ext>
            </a:extLst>
          </p:cNvPr>
          <p:cNvSpPr/>
          <p:nvPr/>
        </p:nvSpPr>
        <p:spPr>
          <a:xfrm>
            <a:off x="1900990" y="2951746"/>
            <a:ext cx="2478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FF0000"/>
                </a:solidFill>
              </a:rPr>
              <a:t>An Applet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DB08FE-5C79-4A6B-A5C1-52C6A622EC92}"/>
              </a:ext>
            </a:extLst>
          </p:cNvPr>
          <p:cNvSpPr/>
          <p:nvPr/>
        </p:nvSpPr>
        <p:spPr>
          <a:xfrm>
            <a:off x="13085550" y="2951746"/>
            <a:ext cx="378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An Application</a:t>
            </a:r>
            <a:r>
              <a:rPr lang="en-US" sz="3000" dirty="0">
                <a:solidFill>
                  <a:srgbClr val="0000FF"/>
                </a:solidFill>
              </a:rPr>
              <a:t>.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8" name="Picture 7" descr="cui.png">
            <a:extLst>
              <a:ext uri="{FF2B5EF4-FFF2-40B4-BE49-F238E27FC236}">
                <a16:creationId xmlns:a16="http://schemas.microsoft.com/office/drawing/2014/main" id="{EBDED405-2AB9-466D-AEA3-D7ACDF96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73" y="3623260"/>
            <a:ext cx="7556206" cy="6245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1ED38-7E8F-4851-AA2B-BFA240BA36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0171953" y="3575907"/>
            <a:ext cx="7870608" cy="639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44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Packages available to develop GUI application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 </a:t>
            </a:r>
            <a:r>
              <a:rPr lang="en-US" sz="3000" dirty="0">
                <a:solidFill>
                  <a:srgbClr val="0000FF"/>
                </a:solidFill>
              </a:rPr>
              <a:t>There are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two packages </a:t>
            </a:r>
            <a:r>
              <a:rPr lang="en-US" sz="3000" dirty="0">
                <a:solidFill>
                  <a:srgbClr val="0000FF"/>
                </a:solidFill>
              </a:rPr>
              <a:t>available to develop </a:t>
            </a:r>
            <a:r>
              <a:rPr lang="en-US" sz="3000" b="1" dirty="0">
                <a:solidFill>
                  <a:srgbClr val="002060"/>
                </a:solidFill>
              </a:rPr>
              <a:t>GUI based applications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 err="1">
                <a:solidFill>
                  <a:schemeClr val="accent3">
                    <a:lumMod val="50000"/>
                  </a:schemeClr>
                </a:solidFill>
              </a:rPr>
              <a:t>java.awt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 :-</a:t>
            </a:r>
          </a:p>
          <a:p>
            <a:pPr marL="342900" indent="-342900"/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>
                <a:solidFill>
                  <a:srgbClr val="0000FF"/>
                </a:solidFill>
              </a:rPr>
              <a:t>The term </a:t>
            </a:r>
            <a:r>
              <a:rPr lang="en-US" sz="3000" b="1" dirty="0" err="1">
                <a:solidFill>
                  <a:srgbClr val="002060"/>
                </a:solidFill>
              </a:rPr>
              <a:t>awt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stands for </a:t>
            </a:r>
            <a:r>
              <a:rPr lang="en-US" sz="3000" b="1" dirty="0">
                <a:solidFill>
                  <a:srgbClr val="C00000"/>
                </a:solidFill>
              </a:rPr>
              <a:t>Abstract Window Toolkit</a:t>
            </a:r>
          </a:p>
          <a:p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introduced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GUI applications </a:t>
            </a:r>
            <a:r>
              <a:rPr lang="en-US" sz="3000" dirty="0">
                <a:solidFill>
                  <a:srgbClr val="0000FF"/>
                </a:solidFill>
              </a:rPr>
              <a:t>through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java.awt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package, which contains all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graphical 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   components </a:t>
            </a:r>
            <a:r>
              <a:rPr lang="en-US" sz="3000" dirty="0">
                <a:solidFill>
                  <a:srgbClr val="0000FF"/>
                </a:solidFill>
              </a:rPr>
              <a:t>as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classes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But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in a hurry to compete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lost its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motto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of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platform independence </a:t>
            </a:r>
            <a:r>
              <a:rPr lang="en-US" sz="3000" dirty="0">
                <a:solidFill>
                  <a:srgbClr val="0000FF"/>
                </a:solidFill>
              </a:rPr>
              <a:t>because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rgbClr val="002060"/>
                </a:solidFill>
              </a:rPr>
              <a:t>awt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uses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graphical components </a:t>
            </a:r>
            <a:r>
              <a:rPr lang="en-US" sz="3000" dirty="0">
                <a:solidFill>
                  <a:srgbClr val="0000FF"/>
                </a:solidFill>
              </a:rPr>
              <a:t>from the underlying </a:t>
            </a:r>
            <a:r>
              <a:rPr lang="en-US" sz="3000" b="1" dirty="0">
                <a:solidFill>
                  <a:srgbClr val="002060"/>
                </a:solidFill>
              </a:rPr>
              <a:t>Operating system </a:t>
            </a:r>
            <a:r>
              <a:rPr lang="en-US" sz="3000" dirty="0">
                <a:solidFill>
                  <a:srgbClr val="0000FF"/>
                </a:solidFill>
              </a:rPr>
              <a:t>which is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against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java’s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    platform independence.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>
                <a:solidFill>
                  <a:srgbClr val="0000FF"/>
                </a:solidFill>
              </a:rPr>
              <a:t>Hence, an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application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might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look different </a:t>
            </a:r>
            <a:r>
              <a:rPr lang="en-US" sz="3000" dirty="0">
                <a:solidFill>
                  <a:srgbClr val="0000FF"/>
                </a:solidFill>
              </a:rPr>
              <a:t>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different platforms.</a:t>
            </a:r>
          </a:p>
          <a:p>
            <a:pPr>
              <a:buFont typeface="Wingdings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Packages available to develop GUI application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2. 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</a:rPr>
              <a:t>javax.swing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 :-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Every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graphical component </a:t>
            </a:r>
            <a:r>
              <a:rPr lang="en-US" sz="3200" dirty="0">
                <a:solidFill>
                  <a:srgbClr val="0000FF"/>
                </a:solidFill>
              </a:rPr>
              <a:t>is present in form of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every component </a:t>
            </a:r>
            <a:r>
              <a:rPr lang="en-US" sz="3200" dirty="0">
                <a:solidFill>
                  <a:srgbClr val="0000FF"/>
                </a:solidFill>
              </a:rPr>
              <a:t>is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programmed using </a:t>
            </a:r>
            <a:r>
              <a:rPr lang="en-US" sz="3200" b="1" dirty="0">
                <a:solidFill>
                  <a:srgbClr val="0000FF"/>
                </a:solidFill>
              </a:rPr>
              <a:t>Java</a:t>
            </a:r>
            <a:r>
              <a:rPr lang="en-US" sz="3200" dirty="0">
                <a:solidFill>
                  <a:srgbClr val="0000FF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helps us retain </a:t>
            </a:r>
            <a:r>
              <a:rPr lang="en-US" sz="3200" dirty="0">
                <a:solidFill>
                  <a:srgbClr val="0000FF"/>
                </a:solidFill>
              </a:rPr>
              <a:t>Java’s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platform independence </a:t>
            </a:r>
            <a:r>
              <a:rPr lang="en-US" sz="3200" dirty="0">
                <a:solidFill>
                  <a:srgbClr val="0000FF"/>
                </a:solidFill>
              </a:rPr>
              <a:t>policy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The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look and feel </a:t>
            </a:r>
            <a:r>
              <a:rPr lang="en-US" sz="3200" dirty="0">
                <a:solidFill>
                  <a:srgbClr val="0000FF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application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will be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across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every platform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Package name is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</a:rPr>
              <a:t>javax.swing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and the letter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“x”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stands for </a:t>
            </a:r>
            <a:r>
              <a:rPr lang="en-US" sz="3200" b="1" dirty="0">
                <a:solidFill>
                  <a:srgbClr val="C00000"/>
                </a:solidFill>
              </a:rPr>
              <a:t>extended.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An Important Point !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Although </a:t>
            </a:r>
            <a:r>
              <a:rPr lang="en-US" sz="3200" b="1" dirty="0">
                <a:solidFill>
                  <a:srgbClr val="C00000"/>
                </a:solidFill>
              </a:rPr>
              <a:t>swing technology </a:t>
            </a:r>
            <a:r>
              <a:rPr lang="en-US" sz="3200" dirty="0">
                <a:solidFill>
                  <a:schemeClr val="bg1"/>
                </a:solidFill>
              </a:rPr>
              <a:t>for </a:t>
            </a:r>
            <a:r>
              <a:rPr lang="en-US" sz="3200" b="1" dirty="0">
                <a:solidFill>
                  <a:srgbClr val="002060"/>
                </a:solidFill>
              </a:rPr>
              <a:t>GUI</a:t>
            </a:r>
            <a:r>
              <a:rPr lang="en-US" sz="3200" dirty="0">
                <a:solidFill>
                  <a:schemeClr val="bg1"/>
                </a:solidFill>
              </a:rPr>
              <a:t> is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far better </a:t>
            </a:r>
            <a:r>
              <a:rPr lang="en-US" sz="3200" dirty="0">
                <a:solidFill>
                  <a:schemeClr val="bg1"/>
                </a:solidFill>
              </a:rPr>
              <a:t>than </a:t>
            </a:r>
            <a:r>
              <a:rPr lang="en-US" sz="3200" b="1" dirty="0" err="1">
                <a:solidFill>
                  <a:srgbClr val="C00000"/>
                </a:solidFill>
              </a:rPr>
              <a:t>awt</a:t>
            </a:r>
            <a:r>
              <a:rPr lang="en-US" sz="3200" dirty="0">
                <a:solidFill>
                  <a:schemeClr val="bg1"/>
                </a:solidFill>
              </a:rPr>
              <a:t> as it has </a:t>
            </a:r>
            <a:r>
              <a:rPr lang="en-US" sz="3200" b="1" dirty="0">
                <a:solidFill>
                  <a:srgbClr val="002060"/>
                </a:solidFill>
              </a:rPr>
              <a:t>much better scale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graphical components </a:t>
            </a:r>
            <a:r>
              <a:rPr lang="en-US" sz="3200" dirty="0">
                <a:solidFill>
                  <a:schemeClr val="bg1"/>
                </a:solidFill>
              </a:rPr>
              <a:t>and is also </a:t>
            </a:r>
            <a:r>
              <a:rPr lang="en-US" sz="3200" b="1" dirty="0">
                <a:solidFill>
                  <a:srgbClr val="002060"/>
                </a:solidFill>
              </a:rPr>
              <a:t>platform independent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</a:p>
          <a:p>
            <a:pPr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to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understand</a:t>
            </a:r>
            <a:r>
              <a:rPr lang="en-US" sz="3200" dirty="0">
                <a:solidFill>
                  <a:schemeClr val="bg1"/>
                </a:solidFill>
              </a:rPr>
              <a:t> some </a:t>
            </a:r>
            <a:r>
              <a:rPr lang="en-US" sz="3200" b="1" dirty="0">
                <a:solidFill>
                  <a:srgbClr val="C00000"/>
                </a:solidFill>
              </a:rPr>
              <a:t>key concepts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b="1" dirty="0">
                <a:solidFill>
                  <a:srgbClr val="002060"/>
                </a:solidFill>
              </a:rPr>
              <a:t>GUI programming </a:t>
            </a:r>
            <a:r>
              <a:rPr lang="en-US" sz="3200" dirty="0">
                <a:solidFill>
                  <a:schemeClr val="bg1"/>
                </a:solidFill>
              </a:rPr>
              <a:t>we will </a:t>
            </a:r>
            <a:r>
              <a:rPr lang="en-US" sz="3200" b="1" dirty="0">
                <a:solidFill>
                  <a:srgbClr val="FFFF00"/>
                </a:solidFill>
              </a:rPr>
              <a:t>initially</a:t>
            </a:r>
            <a:r>
              <a:rPr lang="en-US" sz="3200" dirty="0">
                <a:solidFill>
                  <a:schemeClr val="bg1"/>
                </a:solidFill>
              </a:rPr>
              <a:t> use </a:t>
            </a:r>
            <a:r>
              <a:rPr lang="en-US" sz="3200" b="1" dirty="0" err="1">
                <a:solidFill>
                  <a:srgbClr val="C00000"/>
                </a:solidFill>
              </a:rPr>
              <a:t>awt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and then switch to </a:t>
            </a:r>
            <a:r>
              <a:rPr lang="en-US" sz="3200" b="1" dirty="0">
                <a:solidFill>
                  <a:srgbClr val="C00000"/>
                </a:solidFill>
              </a:rPr>
              <a:t>swing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1388</Words>
  <Application>Microsoft Office PowerPoint</Application>
  <PresentationFormat>Custom</PresentationFormat>
  <Paragraphs>258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Archivo Black</vt:lpstr>
      <vt:lpstr>Calibri</vt:lpstr>
      <vt:lpstr>Libre Baskerville</vt:lpstr>
      <vt:lpstr>Georgia(Body)</vt:lpstr>
      <vt:lpstr>Wingdings</vt:lpstr>
      <vt:lpstr>Consolas</vt:lpstr>
      <vt:lpstr>Yellow Chic Photo-centric Branding Kit Presentation</vt:lpstr>
      <vt:lpstr>PowerPoint Presentation</vt:lpstr>
      <vt:lpstr>PowerPoint Presentation</vt:lpstr>
      <vt:lpstr>Types of Applications In Core Java</vt:lpstr>
      <vt:lpstr>Types of Applications</vt:lpstr>
      <vt:lpstr>Categories Of GUI Based Apps</vt:lpstr>
      <vt:lpstr>Categories Of GUI Based Apps</vt:lpstr>
      <vt:lpstr>Packages available to develop GUI application</vt:lpstr>
      <vt:lpstr>Packages available to develop GUI application</vt:lpstr>
      <vt:lpstr>An Important Point !</vt:lpstr>
      <vt:lpstr>The awt Class Hierarchy</vt:lpstr>
      <vt:lpstr>Introducing The Frame Class</vt:lpstr>
      <vt:lpstr>The Frame Hierarchy</vt:lpstr>
      <vt:lpstr>Methods Of The Frame Class</vt:lpstr>
      <vt:lpstr>Developing Frame Based Apps</vt:lpstr>
      <vt:lpstr>Creating And Using Frame Instance</vt:lpstr>
      <vt:lpstr>First Program Of Frame</vt:lpstr>
      <vt:lpstr>Changing The Background Color</vt:lpstr>
      <vt:lpstr>Changing The Background Color</vt:lpstr>
      <vt:lpstr>Changing The Background Color</vt:lpstr>
      <vt:lpstr>Second Example</vt:lpstr>
      <vt:lpstr>Java’s Predefined Color Objects</vt:lpstr>
      <vt:lpstr>Extending The Frame Class</vt:lpstr>
      <vt:lpstr>Creating Frame Using Inheritance</vt:lpstr>
      <vt:lpstr>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38</cp:revision>
  <dcterms:modified xsi:type="dcterms:W3CDTF">2023-09-27T08:07:20Z</dcterms:modified>
</cp:coreProperties>
</file>