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78" r:id="rId3"/>
    <p:sldId id="324" r:id="rId4"/>
    <p:sldId id="340" r:id="rId5"/>
    <p:sldId id="341" r:id="rId6"/>
    <p:sldId id="342" r:id="rId7"/>
    <p:sldId id="352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276" r:id="rId17"/>
  </p:sldIdLst>
  <p:sldSz cx="18288000" cy="10287000"/>
  <p:notesSz cx="6858000" cy="9144000"/>
  <p:embeddedFontLst>
    <p:embeddedFont>
      <p:font typeface="Libre Baskerville" charset="0"/>
      <p:regular r:id="rId19"/>
      <p:bold r:id="rId20"/>
      <p: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Georgia" pitchFamily="18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  <p:embeddedFont>
      <p:font typeface="맑은 고딕" pitchFamily="34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4604CA"/>
    <a:srgbClr val="16009A"/>
    <a:srgbClr val="003300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5774810-BCDA-41FA-8C5A-A9A19C254E1F}"/>
    <pc:docChg chg="custSel addSld modSld">
      <pc:chgData name="Sharma Computer Academy" userId="08476b32c11f4418" providerId="LiveId" clId="{15774810-BCDA-41FA-8C5A-A9A19C254E1F}" dt="2023-09-28T05:01:07.694" v="360" actId="20577"/>
      <pc:docMkLst>
        <pc:docMk/>
      </pc:docMkLst>
      <pc:sldChg chg="modSp mod">
        <pc:chgData name="Sharma Computer Academy" userId="08476b32c11f4418" providerId="LiveId" clId="{15774810-BCDA-41FA-8C5A-A9A19C254E1F}" dt="2023-09-28T05:00:01.770" v="352" actId="207"/>
        <pc:sldMkLst>
          <pc:docMk/>
          <pc:sldMk cId="573011686" sldId="344"/>
        </pc:sldMkLst>
        <pc:graphicFrameChg chg="modGraphic">
          <ac:chgData name="Sharma Computer Academy" userId="08476b32c11f4418" providerId="LiveId" clId="{15774810-BCDA-41FA-8C5A-A9A19C254E1F}" dt="2023-09-28T05:00:01.770" v="352" actId="207"/>
          <ac:graphicFrameMkLst>
            <pc:docMk/>
            <pc:sldMk cId="573011686" sldId="344"/>
            <ac:graphicFrameMk id="6" creationId="{1C8552F0-565B-4AEE-AEBE-B759FEA0CDD2}"/>
          </ac:graphicFrameMkLst>
        </pc:graphicFrameChg>
      </pc:sldChg>
      <pc:sldChg chg="modSp mod">
        <pc:chgData name="Sharma Computer Academy" userId="08476b32c11f4418" providerId="LiveId" clId="{15774810-BCDA-41FA-8C5A-A9A19C254E1F}" dt="2023-09-28T05:00:23.548" v="354" actId="207"/>
        <pc:sldMkLst>
          <pc:docMk/>
          <pc:sldMk cId="2429940630" sldId="345"/>
        </pc:sldMkLst>
        <pc:graphicFrameChg chg="modGraphic">
          <ac:chgData name="Sharma Computer Academy" userId="08476b32c11f4418" providerId="LiveId" clId="{15774810-BCDA-41FA-8C5A-A9A19C254E1F}" dt="2023-09-28T05:00:23.548" v="354" actId="207"/>
          <ac:graphicFrameMkLst>
            <pc:docMk/>
            <pc:sldMk cId="2429940630" sldId="345"/>
            <ac:graphicFrameMk id="8" creationId="{2513C3A2-D9AA-4311-94A6-E4FB80C59672}"/>
          </ac:graphicFrameMkLst>
        </pc:graphicFrameChg>
      </pc:sldChg>
      <pc:sldChg chg="modSp">
        <pc:chgData name="Sharma Computer Academy" userId="08476b32c11f4418" providerId="LiveId" clId="{15774810-BCDA-41FA-8C5A-A9A19C254E1F}" dt="2023-09-28T05:01:07.694" v="360" actId="20577"/>
        <pc:sldMkLst>
          <pc:docMk/>
          <pc:sldMk cId="3006853101" sldId="351"/>
        </pc:sldMkLst>
        <pc:spChg chg="mod">
          <ac:chgData name="Sharma Computer Academy" userId="08476b32c11f4418" providerId="LiveId" clId="{15774810-BCDA-41FA-8C5A-A9A19C254E1F}" dt="2023-09-28T05:01:07.694" v="360" actId="20577"/>
          <ac:spMkLst>
            <pc:docMk/>
            <pc:sldMk cId="3006853101" sldId="351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15774810-BCDA-41FA-8C5A-A9A19C254E1F}" dt="2023-09-28T04:59:38.235" v="350"/>
        <pc:sldMkLst>
          <pc:docMk/>
          <pc:sldMk cId="717259607" sldId="352"/>
        </pc:sldMkLst>
        <pc:spChg chg="mod">
          <ac:chgData name="Sharma Computer Academy" userId="08476b32c11f4418" providerId="LiveId" clId="{15774810-BCDA-41FA-8C5A-A9A19C254E1F}" dt="2023-09-28T04:55:30.576" v="25" actId="20577"/>
          <ac:spMkLst>
            <pc:docMk/>
            <pc:sldMk cId="717259607" sldId="352"/>
            <ac:spMk id="3" creationId="{39D88909-4D06-4C2E-9E8A-69F5FB2FBFB3}"/>
          </ac:spMkLst>
        </pc:spChg>
        <pc:spChg chg="mod">
          <ac:chgData name="Sharma Computer Academy" userId="08476b32c11f4418" providerId="LiveId" clId="{15774810-BCDA-41FA-8C5A-A9A19C254E1F}" dt="2023-09-28T04:59:13.243" v="347" actId="113"/>
          <ac:spMkLst>
            <pc:docMk/>
            <pc:sldMk cId="717259607" sldId="35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144487"/>
            <a:ext cx="18288000" cy="11521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96" y="8296614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623720" y="1475286"/>
            <a:ext cx="5040560" cy="504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24702" y="2278424"/>
            <a:ext cx="1638596" cy="36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4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82500" y="2556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0363" y="52211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2910775" y="0"/>
            <a:ext cx="5377200" cy="1035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65125" y="33422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5552950" y="33422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7571350"/>
            <a:ext cx="18309600" cy="271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013450" y="2980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905175" y="283952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3559275" y="0"/>
            <a:ext cx="4728600" cy="611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1438888" y="33041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066788" y="28867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6956"/>
            <a:ext cx="18288000" cy="11521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99086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9927000"/>
            <a:ext cx="1828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8288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xmlns="" val="7488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2400" y="890725"/>
            <a:ext cx="1245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  <a:defRPr sz="600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43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718292" y="7109926"/>
            <a:ext cx="8177645" cy="2752726"/>
          </a:xfrm>
          <a:custGeom>
            <a:avLst/>
            <a:gdLst/>
            <a:ahLst/>
            <a:cxnLst/>
            <a:rect l="l" t="t" r="r" b="b"/>
            <a:pathLst>
              <a:path w="2153783" h="812800" extrusionOk="0">
                <a:moveTo>
                  <a:pt x="0" y="0"/>
                </a:moveTo>
                <a:lnTo>
                  <a:pt x="2153783" y="0"/>
                </a:lnTo>
                <a:lnTo>
                  <a:pt x="2153783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E4B43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6" name="Google Shape;56;p11"/>
          <p:cNvSpPr txBox="1"/>
          <p:nvPr/>
        </p:nvSpPr>
        <p:spPr>
          <a:xfrm>
            <a:off x="2702873" y="2914310"/>
            <a:ext cx="13070662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600" dirty="0">
                <a:latin typeface="Georgia(Body)"/>
              </a:rPr>
              <a:t>JAVA PROJECT BATCH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pPr algn="ctr"/>
            <a:endParaRPr lang="en-IN" sz="9600" dirty="0">
              <a:latin typeface="Georgia(Body)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465314" y="8235140"/>
            <a:ext cx="4683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1212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2</a:t>
            </a:r>
          </a:p>
        </p:txBody>
      </p:sp>
      <p:grpSp>
        <p:nvGrpSpPr>
          <p:cNvPr id="58" name="Google Shape;58;p11"/>
          <p:cNvGrpSpPr/>
          <p:nvPr/>
        </p:nvGrpSpPr>
        <p:grpSpPr>
          <a:xfrm>
            <a:off x="1036412" y="4363168"/>
            <a:ext cx="2327028" cy="1560664"/>
            <a:chOff x="4642" y="0"/>
            <a:chExt cx="3102704" cy="2080885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" name="Google Shape;62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3" name="Google Shape;63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4" name="Google Shape;64;p11"/>
          <p:cNvGrpSpPr/>
          <p:nvPr/>
        </p:nvGrpSpPr>
        <p:grpSpPr>
          <a:xfrm rot="10800000">
            <a:off x="14928791" y="4363168"/>
            <a:ext cx="2327028" cy="1560664"/>
            <a:chOff x="4642" y="0"/>
            <a:chExt cx="3102704" cy="2080885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589" y="530192"/>
            <a:ext cx="12872336" cy="1470000"/>
          </a:xfrm>
        </p:spPr>
        <p:txBody>
          <a:bodyPr>
            <a:normAutofit/>
          </a:bodyPr>
          <a:lstStyle/>
          <a:p>
            <a:r>
              <a:rPr lang="en-US" sz="5000" b="1" dirty="0"/>
              <a:t>How To Add A Button On Frame ?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 </a:t>
            </a:r>
            <a:r>
              <a:rPr lang="en-US" sz="3000" b="1" dirty="0">
                <a:solidFill>
                  <a:srgbClr val="002060"/>
                </a:solidFill>
              </a:rPr>
              <a:t>Following</a:t>
            </a:r>
            <a:r>
              <a:rPr lang="en-US" sz="3000" dirty="0">
                <a:solidFill>
                  <a:srgbClr val="FF00FF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are the </a:t>
            </a:r>
            <a:r>
              <a:rPr lang="en-US" sz="3000" b="1" dirty="0">
                <a:solidFill>
                  <a:srgbClr val="C00000"/>
                </a:solidFill>
              </a:rPr>
              <a:t>steps needed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to add a </a:t>
            </a:r>
            <a:r>
              <a:rPr lang="en-US" sz="3000" b="1" dirty="0">
                <a:solidFill>
                  <a:srgbClr val="7030A0"/>
                </a:solidFill>
              </a:rPr>
              <a:t>Button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on the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Frame</a:t>
            </a:r>
            <a:r>
              <a:rPr lang="en-US" sz="3000" b="1" dirty="0">
                <a:solidFill>
                  <a:srgbClr val="058D2F"/>
                </a:solidFill>
              </a:rPr>
              <a:t>:</a:t>
            </a:r>
          </a:p>
          <a:p>
            <a:endParaRPr lang="en-US" sz="30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b="1" dirty="0">
                <a:solidFill>
                  <a:srgbClr val="002060"/>
                </a:solidFill>
              </a:rPr>
              <a:t>Create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000" dirty="0">
                <a:solidFill>
                  <a:srgbClr val="FF00FF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Button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object</a:t>
            </a:r>
          </a:p>
          <a:p>
            <a:pPr>
              <a:buFont typeface="Wingdings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000" b="1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b="1" dirty="0">
                <a:solidFill>
                  <a:srgbClr val="7030A0"/>
                </a:solidFill>
              </a:rPr>
              <a:t>Set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layout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of the </a:t>
            </a:r>
            <a:r>
              <a:rPr lang="en-US" sz="3000" b="1" dirty="0">
                <a:solidFill>
                  <a:srgbClr val="058D2F"/>
                </a:solidFill>
              </a:rPr>
              <a:t>Frame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to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FlowLayout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by calling its method </a:t>
            </a:r>
            <a:r>
              <a:rPr lang="en-US" sz="3000" b="1" dirty="0" err="1">
                <a:solidFill>
                  <a:srgbClr val="C00000"/>
                </a:solidFill>
              </a:rPr>
              <a:t>setLayout</a:t>
            </a:r>
            <a:r>
              <a:rPr lang="en-US" sz="3000" b="1" dirty="0">
                <a:solidFill>
                  <a:srgbClr val="C00000"/>
                </a:solidFill>
              </a:rPr>
              <a:t>()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sz="3000" dirty="0">
                <a:solidFill>
                  <a:srgbClr val="FF00FF"/>
                </a:solidFill>
              </a:rPr>
              <a:t> </a:t>
            </a:r>
            <a:r>
              <a:rPr lang="en-US" sz="3000" b="1" dirty="0">
                <a:solidFill>
                  <a:srgbClr val="058D2F"/>
                </a:solidFill>
              </a:rPr>
              <a:t>passing it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of the class </a:t>
            </a:r>
            <a:r>
              <a:rPr lang="en-US" sz="3000" b="1" dirty="0" err="1">
                <a:solidFill>
                  <a:srgbClr val="002060"/>
                </a:solidFill>
              </a:rPr>
              <a:t>FlowLayout</a:t>
            </a:r>
            <a:endParaRPr lang="en-US" sz="30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b="1" dirty="0">
                <a:solidFill>
                  <a:srgbClr val="002060"/>
                </a:solidFill>
              </a:rPr>
              <a:t>Finally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add the </a:t>
            </a:r>
            <a:r>
              <a:rPr lang="en-US" sz="3000" b="1" dirty="0">
                <a:solidFill>
                  <a:srgbClr val="C00000"/>
                </a:solidFill>
              </a:rPr>
              <a:t>Button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to the </a:t>
            </a:r>
            <a:r>
              <a:rPr lang="en-US" sz="3000" b="1" dirty="0">
                <a:solidFill>
                  <a:srgbClr val="7030A0"/>
                </a:solidFill>
              </a:rPr>
              <a:t>Frame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by calling the </a:t>
            </a:r>
            <a:r>
              <a:rPr lang="en-US" sz="3000" b="1" dirty="0">
                <a:solidFill>
                  <a:srgbClr val="C00000"/>
                </a:solidFill>
              </a:rPr>
              <a:t>add()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method of </a:t>
            </a:r>
            <a:r>
              <a:rPr lang="en-US" sz="3000" b="1" dirty="0">
                <a:solidFill>
                  <a:srgbClr val="4604CA"/>
                </a:solidFill>
              </a:rPr>
              <a:t>Frame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object and </a:t>
            </a:r>
            <a:r>
              <a:rPr lang="en-US" sz="3000" b="1" dirty="0">
                <a:solidFill>
                  <a:srgbClr val="7030A0"/>
                </a:solidFill>
              </a:rPr>
              <a:t>passing it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Button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object as </a:t>
            </a:r>
            <a:r>
              <a:rPr lang="en-US" sz="3000" b="1" dirty="0">
                <a:solidFill>
                  <a:srgbClr val="002060"/>
                </a:solidFill>
              </a:rPr>
              <a:t>argument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4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7832" y="530192"/>
            <a:ext cx="12872336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What Is </a:t>
            </a:r>
            <a:r>
              <a:rPr lang="en-US" sz="5000" b="1" dirty="0" err="1"/>
              <a:t>Layouting</a:t>
            </a:r>
            <a:r>
              <a:rPr lang="en-US" sz="5000" b="1" dirty="0"/>
              <a:t> ?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When we </a:t>
            </a:r>
            <a:r>
              <a:rPr lang="en-IN" sz="3000" b="1" dirty="0">
                <a:solidFill>
                  <a:srgbClr val="C00000"/>
                </a:solidFill>
              </a:rPr>
              <a:t>add()</a:t>
            </a:r>
            <a:r>
              <a:rPr lang="en-IN" sz="3000" dirty="0">
                <a:solidFill>
                  <a:srgbClr val="003300"/>
                </a:solidFill>
              </a:rPr>
              <a:t> buttons (and other components) to a </a:t>
            </a:r>
            <a:r>
              <a:rPr lang="en-IN" sz="3000" b="1" dirty="0">
                <a:solidFill>
                  <a:srgbClr val="7030A0"/>
                </a:solidFill>
              </a:rPr>
              <a:t>container</a:t>
            </a:r>
            <a:r>
              <a:rPr lang="en-IN" sz="3000" dirty="0">
                <a:solidFill>
                  <a:schemeClr val="bg1"/>
                </a:solidFill>
              </a:rPr>
              <a:t>, 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IN" sz="3000" dirty="0">
                <a:solidFill>
                  <a:schemeClr val="bg1"/>
                </a:solidFill>
              </a:rPr>
              <a:t> </a:t>
            </a:r>
            <a:r>
              <a:rPr lang="en-IN" sz="3000" b="1" dirty="0">
                <a:solidFill>
                  <a:srgbClr val="002060"/>
                </a:solidFill>
              </a:rPr>
              <a:t>layout manager </a:t>
            </a:r>
            <a:r>
              <a:rPr lang="en-IN" sz="3000" b="1" dirty="0">
                <a:solidFill>
                  <a:schemeClr val="bg1"/>
                </a:solidFill>
              </a:rPr>
              <a:t>    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automatically decides 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two things : 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rgbClr val="002060"/>
                </a:solidFill>
              </a:rPr>
              <a:t>What size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will they be ?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rgbClr val="002060"/>
                </a:solidFill>
              </a:rPr>
              <a:t>Where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on the </a:t>
            </a:r>
            <a:r>
              <a:rPr lang="en-US" sz="3000" b="1" dirty="0">
                <a:solidFill>
                  <a:srgbClr val="C00000"/>
                </a:solidFill>
              </a:rPr>
              <a:t>container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will they be </a:t>
            </a:r>
            <a:r>
              <a:rPr lang="en-US" sz="3000" b="1" dirty="0">
                <a:solidFill>
                  <a:srgbClr val="7030A0"/>
                </a:solidFill>
              </a:rPr>
              <a:t>added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IN" sz="3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</a:rPr>
              <a:t> 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87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589" y="530192"/>
            <a:ext cx="12872336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What Is </a:t>
            </a:r>
            <a:r>
              <a:rPr lang="en-US" sz="5000" b="1" dirty="0" err="1"/>
              <a:t>Layouting</a:t>
            </a:r>
            <a:r>
              <a:rPr lang="en-US" sz="5000" b="1" dirty="0"/>
              <a:t> ?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This is </a:t>
            </a:r>
            <a:r>
              <a:rPr lang="en-IN" sz="3000" b="1" dirty="0">
                <a:solidFill>
                  <a:srgbClr val="C00000"/>
                </a:solidFill>
              </a:rPr>
              <a:t>convenient</a:t>
            </a:r>
            <a:r>
              <a:rPr lang="en-IN" sz="3000" dirty="0">
                <a:solidFill>
                  <a:schemeClr val="bg1"/>
                </a:solidFill>
              </a:rPr>
              <a:t>,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because we can</a:t>
            </a:r>
            <a:r>
              <a:rPr lang="en-IN" sz="3000" dirty="0">
                <a:solidFill>
                  <a:srgbClr val="FF00FF"/>
                </a:solidFill>
              </a:rPr>
              <a:t> </a:t>
            </a:r>
            <a:r>
              <a:rPr lang="en-IN" sz="3000" b="1" dirty="0">
                <a:solidFill>
                  <a:srgbClr val="7030A0"/>
                </a:solidFill>
              </a:rPr>
              <a:t>add components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without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002060"/>
                </a:solidFill>
              </a:rPr>
              <a:t>worrying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about the detail.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002060"/>
                </a:solidFill>
              </a:rPr>
              <a:t>layout manager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is like a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little artist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inside the </a:t>
            </a:r>
            <a:r>
              <a:rPr lang="en-IN" sz="3000" b="1" dirty="0">
                <a:solidFill>
                  <a:srgbClr val="0000FF"/>
                </a:solidFill>
              </a:rPr>
              <a:t>computer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We say </a:t>
            </a:r>
            <a:r>
              <a:rPr lang="en-IN" sz="3000" b="1" dirty="0">
                <a:solidFill>
                  <a:srgbClr val="C00000"/>
                </a:solidFill>
              </a:rPr>
              <a:t>what components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we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7030A0"/>
                </a:solidFill>
              </a:rPr>
              <a:t>want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and the </a:t>
            </a:r>
            <a:r>
              <a:rPr lang="en-IN" sz="3000" b="1" dirty="0">
                <a:solidFill>
                  <a:srgbClr val="002060"/>
                </a:solidFill>
              </a:rPr>
              <a:t>layout manager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lays them out in the picture.</a:t>
            </a:r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3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8173" y="362849"/>
            <a:ext cx="12872336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What Is </a:t>
            </a:r>
            <a:r>
              <a:rPr lang="en-US" sz="5000" b="1" dirty="0" err="1"/>
              <a:t>FlowLayout</a:t>
            </a:r>
            <a:r>
              <a:rPr lang="en-US" sz="5000" b="1" dirty="0"/>
              <a:t> ?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rgbClr val="0000FF"/>
                </a:solidFill>
              </a:rPr>
              <a:t>The</a:t>
            </a:r>
            <a:r>
              <a:rPr lang="en-IN" sz="3000" dirty="0">
                <a:solidFill>
                  <a:schemeClr val="bg1"/>
                </a:solidFill>
              </a:rPr>
              <a:t> </a:t>
            </a:r>
            <a:r>
              <a:rPr lang="en-IN" sz="3000" b="1" dirty="0" err="1">
                <a:solidFill>
                  <a:srgbClr val="C00000"/>
                </a:solidFill>
              </a:rPr>
              <a:t>FlowLayout</a:t>
            </a:r>
            <a:r>
              <a:rPr lang="en-IN" sz="3000" dirty="0">
                <a:solidFill>
                  <a:srgbClr val="0000FF"/>
                </a:solidFill>
              </a:rPr>
              <a:t> is a class</a:t>
            </a:r>
            <a:r>
              <a:rPr lang="en-IN" sz="3000" dirty="0">
                <a:solidFill>
                  <a:srgbClr val="FF00FF"/>
                </a:solidFill>
              </a:rPr>
              <a:t> </a:t>
            </a:r>
            <a:r>
              <a:rPr lang="en-IN" sz="3000" b="1" dirty="0">
                <a:solidFill>
                  <a:srgbClr val="002060"/>
                </a:solidFill>
              </a:rPr>
              <a:t>available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rgbClr val="0000FF"/>
                </a:solidFill>
              </a:rPr>
              <a:t>in the package</a:t>
            </a:r>
            <a:r>
              <a:rPr lang="en-IN" sz="3000" dirty="0">
                <a:solidFill>
                  <a:srgbClr val="FF00FF"/>
                </a:solidFill>
              </a:rPr>
              <a:t> </a:t>
            </a:r>
            <a:r>
              <a:rPr lang="en-IN" sz="3000" b="1" dirty="0" err="1">
                <a:solidFill>
                  <a:srgbClr val="7030A0"/>
                </a:solidFill>
              </a:rPr>
              <a:t>java.awt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rgbClr val="0000FF"/>
                </a:solidFill>
              </a:rPr>
              <a:t>and it puts the                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components </a:t>
            </a:r>
            <a:r>
              <a:rPr lang="en-IN" sz="3000" dirty="0">
                <a:solidFill>
                  <a:srgbClr val="0000FF"/>
                </a:solidFill>
              </a:rPr>
              <a:t>into the </a:t>
            </a:r>
            <a:r>
              <a:rPr lang="en-IN" sz="3000" b="1" dirty="0">
                <a:solidFill>
                  <a:srgbClr val="058D2F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C00000"/>
                </a:solidFill>
              </a:rPr>
              <a:t>row by row </a:t>
            </a:r>
            <a:r>
              <a:rPr lang="en-IN" sz="3000" dirty="0">
                <a:solidFill>
                  <a:srgbClr val="0000FF"/>
                </a:solidFill>
              </a:rPr>
              <a:t>in the </a:t>
            </a:r>
            <a:r>
              <a:rPr lang="en-IN" sz="3000" b="1" dirty="0">
                <a:solidFill>
                  <a:srgbClr val="002060"/>
                </a:solidFill>
              </a:rPr>
              <a:t>order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rgbClr val="0000FF"/>
                </a:solidFill>
              </a:rPr>
              <a:t>they are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added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dirty="0">
                <a:solidFill>
                  <a:srgbClr val="0000FF"/>
                </a:solidFill>
              </a:rPr>
              <a:t>It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C00000"/>
                </a:solidFill>
              </a:rPr>
              <a:t>picks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7030A0"/>
                </a:solidFill>
              </a:rPr>
              <a:t>reasonable sizes </a:t>
            </a:r>
            <a:r>
              <a:rPr lang="en-IN" sz="3000" dirty="0">
                <a:solidFill>
                  <a:srgbClr val="0000FF"/>
                </a:solidFill>
              </a:rPr>
              <a:t>for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002060"/>
                </a:solidFill>
              </a:rPr>
              <a:t>components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rgbClr val="0000FF"/>
                </a:solidFill>
              </a:rPr>
              <a:t>and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C00000"/>
                </a:solidFill>
              </a:rPr>
              <a:t>decides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rgbClr val="0000FF"/>
                </a:solidFill>
              </a:rPr>
              <a:t>how many </a:t>
            </a:r>
            <a:r>
              <a:rPr lang="en-IN" sz="3000" b="1" dirty="0">
                <a:solidFill>
                  <a:srgbClr val="0000FF"/>
                </a:solidFill>
              </a:rPr>
              <a:t>rows</a:t>
            </a:r>
            <a:r>
              <a:rPr lang="en-IN" sz="3000" dirty="0">
                <a:solidFill>
                  <a:srgbClr val="0000FF"/>
                </a:solidFill>
              </a:rPr>
              <a:t> to use</a:t>
            </a:r>
            <a:r>
              <a:rPr lang="en-IN" sz="3000" dirty="0">
                <a:solidFill>
                  <a:schemeClr val="bg1"/>
                </a:solidFill>
              </a:rPr>
              <a:t>.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</a:rPr>
              <a:t> 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 descr="layoutArtist.gif">
            <a:extLst>
              <a:ext uri="{FF2B5EF4-FFF2-40B4-BE49-F238E27FC236}">
                <a16:creationId xmlns:a16="http://schemas.microsoft.com/office/drawing/2014/main" xmlns="" id="{F3CA3185-1DB7-4137-B44B-E3D83AADA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09" y="3845975"/>
            <a:ext cx="5063384" cy="42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17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34719A8-0057-4C9A-868C-3154FDF7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800" y="244476"/>
            <a:ext cx="121764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Example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3486" y="2593693"/>
            <a:ext cx="12176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java.awt.Button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java.awt.Color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java.awt.FlowLayout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class </a:t>
            </a:r>
            <a:r>
              <a:rPr lang="en-US" sz="3000" b="1" dirty="0" err="1">
                <a:solidFill>
                  <a:srgbClr val="002060"/>
                </a:solidFill>
                <a:latin typeface="Consolas" pitchFamily="49" charset="0"/>
              </a:rPr>
              <a:t>MyButtonFrame</a:t>
            </a:r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 extends Frame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    Button b;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MyButtonFrame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()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{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setTitle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setSize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(400,400);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setLocation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(200,200);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setVisible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setBackground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Color.yellow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endParaRPr lang="en-US" sz="3000" b="1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31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34719A8-0057-4C9A-868C-3154FDF7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800" y="265096"/>
            <a:ext cx="121764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Example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3486" y="2593693"/>
            <a:ext cx="1217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C00000"/>
                </a:solidFill>
                <a:latin typeface="Consolas" pitchFamily="49" charset="0"/>
              </a:rPr>
              <a:t>	    </a:t>
            </a:r>
            <a:r>
              <a:rPr lang="en-US" sz="3000" b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b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=new Button("Close App");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FlowLayout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fl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=new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FlowLayout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();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setLayout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fl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add(b);         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}    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}</a:t>
            </a:r>
          </a:p>
          <a:p>
            <a:endParaRPr lang="en-IN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6C1DE0-C7B8-4316-8910-14A7D2376D82}"/>
              </a:ext>
            </a:extLst>
          </p:cNvPr>
          <p:cNvSpPr txBox="1"/>
          <p:nvPr/>
        </p:nvSpPr>
        <p:spPr>
          <a:xfrm>
            <a:off x="857192" y="6066809"/>
            <a:ext cx="1217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Example4 {</a:t>
            </a:r>
          </a:p>
          <a:p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30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MyButtonFrame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IN" sz="30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MyButtonFrame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output2.png">
            <a:extLst>
              <a:ext uri="{FF2B5EF4-FFF2-40B4-BE49-F238E27FC236}">
                <a16:creationId xmlns:a16="http://schemas.microsoft.com/office/drawing/2014/main" xmlns="" id="{ABCCECC1-5E0A-4CF3-8FD5-889978D29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399" y="3791193"/>
            <a:ext cx="6062022" cy="60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685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D70577-9366-4E8D-8F86-277FE29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1230731" y="2173921"/>
            <a:ext cx="1537682" cy="1544574"/>
            <a:chOff x="1813" y="0"/>
            <a:chExt cx="809173" cy="812800"/>
          </a:xfrm>
        </p:grpSpPr>
        <p:sp>
          <p:nvSpPr>
            <p:cNvPr id="131" name="Google Shape;13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dirty="0"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4928409" y="3931902"/>
            <a:ext cx="1537682" cy="1544574"/>
            <a:chOff x="1813" y="0"/>
            <a:chExt cx="809173" cy="812800"/>
          </a:xfrm>
        </p:grpSpPr>
        <p:sp>
          <p:nvSpPr>
            <p:cNvPr id="134" name="Google Shape;134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dirty="0"/>
            </a:p>
          </p:txBody>
        </p:sp>
      </p:grpSp>
      <p:sp>
        <p:nvSpPr>
          <p:cNvPr id="136" name="Google Shape;136;p13"/>
          <p:cNvSpPr txBox="1"/>
          <p:nvPr/>
        </p:nvSpPr>
        <p:spPr>
          <a:xfrm>
            <a:off x="4044213" y="4507968"/>
            <a:ext cx="3306074" cy="188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3200" b="1" dirty="0">
                <a:solidFill>
                  <a:srgbClr val="00B050"/>
                </a:solidFill>
                <a:cs typeface="Georgia"/>
              </a:rPr>
              <a:t>Creating Button</a:t>
            </a:r>
          </a:p>
        </p:txBody>
      </p:sp>
      <p:sp>
        <p:nvSpPr>
          <p:cNvPr id="138" name="Google Shape;138;p13"/>
          <p:cNvSpPr txBox="1"/>
          <p:nvPr/>
        </p:nvSpPr>
        <p:spPr>
          <a:xfrm>
            <a:off x="-238063" y="3718495"/>
            <a:ext cx="4475271" cy="1425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solidFill>
                  <a:srgbClr val="C00000"/>
                </a:solidFill>
                <a:cs typeface="Georgia"/>
              </a:rPr>
              <a:t>Introduction To Components.</a:t>
            </a: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9700724" y="5809374"/>
            <a:ext cx="1537682" cy="1544574"/>
            <a:chOff x="1813" y="0"/>
            <a:chExt cx="809173" cy="812800"/>
          </a:xfrm>
        </p:grpSpPr>
        <p:sp>
          <p:nvSpPr>
            <p:cNvPr id="141" name="Google Shape;14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dirty="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14604891" y="7209144"/>
            <a:ext cx="1537682" cy="1544574"/>
            <a:chOff x="1813" y="0"/>
            <a:chExt cx="809173" cy="812800"/>
          </a:xfrm>
        </p:grpSpPr>
        <p:sp>
          <p:nvSpPr>
            <p:cNvPr id="146" name="Google Shape;14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dirty="0"/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11872886" y="9157855"/>
            <a:ext cx="700169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Developing AWT Based </a:t>
            </a:r>
          </a:p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Application in Java</a:t>
            </a:r>
          </a:p>
        </p:txBody>
      </p:sp>
      <p:sp>
        <p:nvSpPr>
          <p:cNvPr id="150" name="Google Shape;150;p13"/>
          <p:cNvSpPr txBox="1"/>
          <p:nvPr/>
        </p:nvSpPr>
        <p:spPr>
          <a:xfrm>
            <a:off x="785722" y="483936"/>
            <a:ext cx="16507551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Contents</a:t>
            </a:r>
            <a:endParaRPr dirty="0"/>
          </a:p>
        </p:txBody>
      </p:sp>
      <p:sp>
        <p:nvSpPr>
          <p:cNvPr id="23" name="Google Shape;138;p13">
            <a:extLst>
              <a:ext uri="{FF2B5EF4-FFF2-40B4-BE49-F238E27FC236}">
                <a16:creationId xmlns:a16="http://schemas.microsoft.com/office/drawing/2014/main" xmlns="" id="{F941C086-AA2F-4DB4-B2A5-860F3512542D}"/>
              </a:ext>
            </a:extLst>
          </p:cNvPr>
          <p:cNvSpPr txBox="1"/>
          <p:nvPr/>
        </p:nvSpPr>
        <p:spPr>
          <a:xfrm>
            <a:off x="7950312" y="7758085"/>
            <a:ext cx="62934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3200" b="1" dirty="0">
                <a:solidFill>
                  <a:srgbClr val="002060"/>
                </a:solidFill>
              </a:rPr>
              <a:t>Adding Button To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285716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b="1" dirty="0"/>
              <a:t>Adding Components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16009A"/>
                </a:solidFill>
              </a:rPr>
              <a:t>• </a:t>
            </a:r>
            <a:r>
              <a:rPr lang="en-IN" sz="3000" dirty="0">
                <a:solidFill>
                  <a:srgbClr val="16009A"/>
                </a:solidFill>
              </a:rPr>
              <a:t>To make </a:t>
            </a:r>
            <a:r>
              <a:rPr lang="en-IN" sz="3000" b="1" dirty="0">
                <a:solidFill>
                  <a:srgbClr val="7030A0"/>
                </a:solidFill>
              </a:rPr>
              <a:t>our Frame </a:t>
            </a:r>
            <a:r>
              <a:rPr lang="en-IN" sz="3000" dirty="0">
                <a:solidFill>
                  <a:srgbClr val="0000FF"/>
                </a:solidFill>
              </a:rPr>
              <a:t>look</a:t>
            </a:r>
            <a:r>
              <a:rPr lang="en-IN" sz="3000" dirty="0"/>
              <a:t> </a:t>
            </a:r>
            <a:r>
              <a:rPr lang="en-IN" sz="3000" b="1" dirty="0">
                <a:solidFill>
                  <a:srgbClr val="C00000"/>
                </a:solidFill>
              </a:rPr>
              <a:t>functional</a:t>
            </a:r>
            <a:r>
              <a:rPr lang="en-IN" sz="3000" dirty="0"/>
              <a:t> </a:t>
            </a:r>
            <a:r>
              <a:rPr lang="en-IN" sz="3000" dirty="0">
                <a:solidFill>
                  <a:srgbClr val="0000FF"/>
                </a:solidFill>
              </a:rPr>
              <a:t>, we must</a:t>
            </a:r>
            <a:r>
              <a:rPr lang="en-IN" sz="3000" dirty="0">
                <a:solidFill>
                  <a:srgbClr val="FF00FF"/>
                </a:solidFill>
              </a:rPr>
              <a:t> </a:t>
            </a:r>
            <a:r>
              <a:rPr lang="en-IN" sz="3000" b="1" dirty="0">
                <a:solidFill>
                  <a:srgbClr val="058D2F"/>
                </a:solidFill>
              </a:rPr>
              <a:t>add</a:t>
            </a:r>
            <a:r>
              <a:rPr lang="en-IN" sz="3000" dirty="0"/>
              <a:t> </a:t>
            </a:r>
            <a:r>
              <a:rPr lang="en-IN" sz="3000" dirty="0">
                <a:solidFill>
                  <a:srgbClr val="0000FF"/>
                </a:solidFill>
              </a:rPr>
              <a:t>other</a:t>
            </a:r>
            <a:r>
              <a:rPr lang="en-IN" sz="3000" dirty="0"/>
              <a:t> </a:t>
            </a:r>
            <a:r>
              <a:rPr lang="en-IN" sz="3000" b="1" dirty="0">
                <a:solidFill>
                  <a:srgbClr val="003300"/>
                </a:solidFill>
              </a:rPr>
              <a:t>GUI elements</a:t>
            </a:r>
            <a:r>
              <a:rPr lang="en-IN" sz="3000" b="1" dirty="0">
                <a:solidFill>
                  <a:srgbClr val="002060"/>
                </a:solidFill>
              </a:rPr>
              <a:t> </a:t>
            </a:r>
            <a:r>
              <a:rPr lang="en-IN" sz="3000" dirty="0">
                <a:solidFill>
                  <a:srgbClr val="0000FF"/>
                </a:solidFill>
              </a:rPr>
              <a:t>to it.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3000" dirty="0"/>
          </a:p>
          <a:p>
            <a:pPr>
              <a:buClr>
                <a:schemeClr val="bg1"/>
              </a:buClr>
            </a:pPr>
            <a:r>
              <a:rPr lang="en-US" sz="3000" b="1" dirty="0">
                <a:solidFill>
                  <a:srgbClr val="7030A0"/>
                </a:solidFill>
              </a:rPr>
              <a:t>But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FF"/>
                </a:solidFill>
              </a:rPr>
              <a:t>before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doing that</a:t>
            </a:r>
            <a:r>
              <a:rPr lang="en-US" sz="3000" b="1" dirty="0">
                <a:solidFill>
                  <a:srgbClr val="0000FF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we must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clearly understand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2 terminologies </a:t>
            </a:r>
            <a:r>
              <a:rPr lang="en-US" sz="3000" dirty="0"/>
              <a:t>:</a:t>
            </a:r>
          </a:p>
          <a:p>
            <a:pPr>
              <a:buClr>
                <a:schemeClr val="bg1"/>
              </a:buClr>
            </a:pPr>
            <a:endParaRPr lang="en-US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0872442-223C-42AB-A73D-B9FB47B6C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6683000"/>
              </p:ext>
            </p:extLst>
          </p:nvPr>
        </p:nvGraphicFramePr>
        <p:xfrm>
          <a:off x="3047999" y="6369956"/>
          <a:ext cx="12192000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328975748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3180443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>
                          <a:solidFill>
                            <a:srgbClr val="C00000"/>
                          </a:solidFill>
                        </a:rPr>
                        <a:t>Component</a:t>
                      </a:r>
                      <a:endParaRPr lang="en-US" sz="5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1" dirty="0">
                          <a:solidFill>
                            <a:srgbClr val="C00000"/>
                          </a:solidFill>
                        </a:rPr>
                        <a:t>Container</a:t>
                      </a:r>
                      <a:endParaRPr lang="en-US" sz="5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964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764" y="530192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What Are Components ?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• 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IN" sz="3000" dirty="0">
                <a:solidFill>
                  <a:srgbClr val="FF00FF"/>
                </a:solidFill>
              </a:rPr>
              <a:t> </a:t>
            </a:r>
            <a:r>
              <a:rPr lang="en-IN" sz="3000" b="1" dirty="0">
                <a:solidFill>
                  <a:srgbClr val="C00000"/>
                </a:solidFill>
              </a:rPr>
              <a:t>component</a:t>
            </a:r>
            <a:r>
              <a:rPr lang="en-IN" sz="3000" dirty="0">
                <a:solidFill>
                  <a:srgbClr val="16009A"/>
                </a:solidFill>
              </a:rPr>
              <a:t> is the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fundamental UI object </a:t>
            </a:r>
            <a:r>
              <a:rPr lang="en-IN" sz="3000" dirty="0">
                <a:solidFill>
                  <a:srgbClr val="16009A"/>
                </a:solidFill>
              </a:rPr>
              <a:t>in</a:t>
            </a:r>
            <a:r>
              <a:rPr lang="en-IN" sz="3000" dirty="0"/>
              <a:t>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Java</a:t>
            </a:r>
            <a:r>
              <a:rPr lang="en-IN" sz="3000" b="1" dirty="0">
                <a:solidFill>
                  <a:srgbClr val="002060"/>
                </a:solidFill>
              </a:rPr>
              <a:t>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dirty="0"/>
              <a:t>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Everything</a:t>
            </a:r>
            <a:r>
              <a:rPr lang="en-IN" sz="3000" dirty="0"/>
              <a:t> </a:t>
            </a:r>
            <a:r>
              <a:rPr lang="en-IN" sz="3000" dirty="0">
                <a:solidFill>
                  <a:srgbClr val="0000FF"/>
                </a:solidFill>
              </a:rPr>
              <a:t>we</a:t>
            </a:r>
            <a:r>
              <a:rPr lang="en-IN" sz="3000" dirty="0"/>
              <a:t>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see on the display </a:t>
            </a:r>
            <a:r>
              <a:rPr lang="en-IN" sz="3000" dirty="0">
                <a:solidFill>
                  <a:srgbClr val="0000FF"/>
                </a:solidFill>
              </a:rPr>
              <a:t>in a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Java </a:t>
            </a:r>
            <a:r>
              <a:rPr lang="en-IN" sz="3000" b="1" dirty="0" smtClean="0">
                <a:solidFill>
                  <a:schemeClr val="accent3">
                    <a:lumMod val="50000"/>
                  </a:schemeClr>
                </a:solidFill>
              </a:rPr>
              <a:t>GUI application </a:t>
            </a:r>
            <a:r>
              <a:rPr lang="en-IN" sz="3000" dirty="0">
                <a:solidFill>
                  <a:srgbClr val="0000FF"/>
                </a:solidFill>
              </a:rPr>
              <a:t>is a </a:t>
            </a:r>
            <a:r>
              <a:rPr lang="en-IN" sz="3000" b="1" dirty="0">
                <a:solidFill>
                  <a:srgbClr val="C00000"/>
                </a:solidFill>
              </a:rPr>
              <a:t>component.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b="1" dirty="0">
                <a:solidFill>
                  <a:srgbClr val="C00000"/>
                </a:solidFill>
              </a:rPr>
              <a:t>This includes</a:t>
            </a:r>
            <a:r>
              <a:rPr lang="en-IN" sz="3000" b="1" dirty="0">
                <a:solidFill>
                  <a:srgbClr val="FF00FF"/>
                </a:solidFill>
              </a:rPr>
              <a:t> </a:t>
            </a:r>
            <a:r>
              <a:rPr lang="en-IN" sz="3000" dirty="0">
                <a:solidFill>
                  <a:srgbClr val="0000FF"/>
                </a:solidFill>
              </a:rPr>
              <a:t>things like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labels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 ,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buttons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checkboxes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scrollbars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lists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menus</a:t>
            </a:r>
            <a:r>
              <a:rPr lang="en-IN" sz="3000" dirty="0"/>
              <a:t>, </a:t>
            </a:r>
            <a:r>
              <a:rPr lang="en-IN" sz="3000" dirty="0">
                <a:solidFill>
                  <a:srgbClr val="0000FF"/>
                </a:solidFill>
              </a:rPr>
              <a:t>and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en-IN" sz="3000" dirty="0"/>
              <a:t> 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text fields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/>
          </a:p>
        </p:txBody>
      </p:sp>
      <p:pic>
        <p:nvPicPr>
          <p:cNvPr id="6" name="Picture 5" descr="AWT_Counter.png">
            <a:extLst>
              <a:ext uri="{FF2B5EF4-FFF2-40B4-BE49-F238E27FC236}">
                <a16:creationId xmlns:a16="http://schemas.microsoft.com/office/drawing/2014/main" xmlns="" id="{DE3DB4E3-609F-4030-A764-92913A9C4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279" y="6230833"/>
            <a:ext cx="11089441" cy="32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6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530192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What Are Containers ?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</a:t>
            </a:r>
            <a:r>
              <a:rPr lang="en-IN" sz="3000" dirty="0">
                <a:solidFill>
                  <a:srgbClr val="0000FF"/>
                </a:solidFill>
              </a:rPr>
              <a:t>To be used, a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component</a:t>
            </a:r>
            <a:r>
              <a:rPr lang="en-IN" sz="3000" dirty="0"/>
              <a:t> </a:t>
            </a:r>
            <a:r>
              <a:rPr lang="en-IN" sz="3000" dirty="0">
                <a:solidFill>
                  <a:srgbClr val="0000FF"/>
                </a:solidFill>
              </a:rPr>
              <a:t>usually</a:t>
            </a:r>
            <a:r>
              <a:rPr lang="en-IN" sz="3000" dirty="0"/>
              <a:t> </a:t>
            </a:r>
            <a:r>
              <a:rPr lang="en-IN" sz="3000" b="1" dirty="0">
                <a:solidFill>
                  <a:srgbClr val="C00000"/>
                </a:solidFill>
              </a:rPr>
              <a:t>must be placed </a:t>
            </a:r>
            <a:r>
              <a:rPr lang="en-IN" sz="3000" dirty="0">
                <a:solidFill>
                  <a:srgbClr val="0000FF"/>
                </a:solidFill>
              </a:rPr>
              <a:t>in a</a:t>
            </a:r>
            <a:r>
              <a:rPr lang="en-IN" sz="3000" dirty="0"/>
              <a:t> 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container</a:t>
            </a:r>
            <a:r>
              <a:rPr lang="en-IN" sz="3000" i="1" dirty="0"/>
              <a:t> </a:t>
            </a:r>
            <a:r>
              <a:rPr lang="en-IN" sz="3000" dirty="0">
                <a:solidFill>
                  <a:srgbClr val="0000FF"/>
                </a:solidFill>
              </a:rPr>
              <a:t>like</a:t>
            </a:r>
            <a:r>
              <a:rPr lang="en-IN" sz="3000" dirty="0"/>
              <a:t> </a:t>
            </a:r>
            <a:r>
              <a:rPr lang="en-IN" sz="3000" b="1" dirty="0">
                <a:solidFill>
                  <a:srgbClr val="002060"/>
                </a:solidFill>
              </a:rPr>
              <a:t>Frame 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b="1" dirty="0">
              <a:solidFill>
                <a:srgbClr val="7030A0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b="1" dirty="0">
              <a:solidFill>
                <a:srgbClr val="7030A0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b="1" dirty="0">
                <a:solidFill>
                  <a:srgbClr val="7030A0"/>
                </a:solidFill>
              </a:rPr>
              <a:t>Container</a:t>
            </a:r>
            <a:r>
              <a:rPr lang="en-IN" sz="3000" dirty="0"/>
              <a:t> </a:t>
            </a:r>
            <a:r>
              <a:rPr lang="en-IN" sz="3000" dirty="0">
                <a:solidFill>
                  <a:srgbClr val="0000FF"/>
                </a:solidFill>
              </a:rPr>
              <a:t>objects</a:t>
            </a:r>
            <a:r>
              <a:rPr lang="en-IN" sz="3000" dirty="0"/>
              <a:t> </a:t>
            </a:r>
            <a:r>
              <a:rPr lang="en-IN" sz="3000" b="1" dirty="0">
                <a:solidFill>
                  <a:srgbClr val="C00000"/>
                </a:solidFill>
              </a:rPr>
              <a:t>group components</a:t>
            </a:r>
            <a:r>
              <a:rPr lang="en-IN" sz="3000" dirty="0"/>
              <a:t>,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arrange them for display </a:t>
            </a:r>
            <a:r>
              <a:rPr lang="en-IN" sz="3000" dirty="0">
                <a:solidFill>
                  <a:srgbClr val="0000FF"/>
                </a:solidFill>
              </a:rPr>
              <a:t>on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particular </a:t>
            </a:r>
          </a:p>
          <a:p>
            <a:pPr>
              <a:buClr>
                <a:schemeClr val="bg1"/>
              </a:buClr>
            </a:pP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  display device.</a:t>
            </a:r>
            <a:endParaRPr lang="en-US" sz="3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Picture 8" descr="AWT_Counter.png">
            <a:extLst>
              <a:ext uri="{FF2B5EF4-FFF2-40B4-BE49-F238E27FC236}">
                <a16:creationId xmlns:a16="http://schemas.microsoft.com/office/drawing/2014/main" xmlns="" id="{F13C0029-4368-4D00-B873-CC012CF50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279" y="6745579"/>
            <a:ext cx="11089441" cy="32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55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530192"/>
            <a:ext cx="9275153" cy="1470000"/>
          </a:xfrm>
        </p:spPr>
        <p:txBody>
          <a:bodyPr>
            <a:normAutofit/>
          </a:bodyPr>
          <a:lstStyle/>
          <a:p>
            <a:r>
              <a:rPr lang="en-US" sz="5000" b="1" dirty="0"/>
              <a:t>The Button Component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b="1" dirty="0">
                <a:solidFill>
                  <a:srgbClr val="7030A0"/>
                </a:solidFill>
              </a:rPr>
              <a:t>Button</a:t>
            </a:r>
            <a:r>
              <a:rPr lang="en-IN" sz="3000" dirty="0"/>
              <a:t>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is a</a:t>
            </a:r>
            <a:r>
              <a:rPr lang="en-IN" sz="3000" dirty="0">
                <a:solidFill>
                  <a:srgbClr val="FF00FF"/>
                </a:solidFill>
              </a:rPr>
              <a:t> </a:t>
            </a:r>
            <a:r>
              <a:rPr lang="en-IN" sz="3000" b="1" dirty="0">
                <a:solidFill>
                  <a:srgbClr val="C00000"/>
                </a:solidFill>
              </a:rPr>
              <a:t>component</a:t>
            </a:r>
            <a:r>
              <a:rPr lang="en-IN" sz="3000" dirty="0"/>
              <a:t>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that has a </a:t>
            </a:r>
            <a:r>
              <a:rPr lang="en-IN" sz="3000" b="1" dirty="0">
                <a:solidFill>
                  <a:srgbClr val="002060"/>
                </a:solidFill>
              </a:rPr>
              <a:t>text/title</a:t>
            </a:r>
            <a:r>
              <a:rPr lang="en-IN" sz="3000" dirty="0"/>
              <a:t>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IN" sz="3000" dirty="0"/>
              <a:t>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generates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an</a:t>
            </a:r>
            <a:r>
              <a:rPr lang="en-IN" sz="3000" dirty="0"/>
              <a:t> </a:t>
            </a:r>
            <a:r>
              <a:rPr lang="en-IN" sz="3000" b="1" dirty="0">
                <a:solidFill>
                  <a:srgbClr val="0000FF"/>
                </a:solidFill>
              </a:rPr>
              <a:t>event</a:t>
            </a:r>
            <a:r>
              <a:rPr lang="en-IN" sz="3000" dirty="0"/>
              <a:t>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when</a:t>
            </a:r>
            <a:r>
              <a:rPr lang="en-IN" sz="3000" dirty="0"/>
              <a:t> </a:t>
            </a:r>
            <a:r>
              <a:rPr lang="en-IN" sz="3000" b="1" dirty="0">
                <a:solidFill>
                  <a:srgbClr val="002060"/>
                </a:solidFill>
              </a:rPr>
              <a:t>pressed.</a:t>
            </a:r>
          </a:p>
          <a:p>
            <a:pPr>
              <a:buClr>
                <a:schemeClr val="bg1"/>
              </a:buClr>
            </a:pP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3000" dirty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To</a:t>
            </a:r>
            <a:r>
              <a:rPr lang="en-US" sz="3000" dirty="0">
                <a:solidFill>
                  <a:srgbClr val="FF00FF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create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7030A0"/>
                </a:solidFill>
              </a:rPr>
              <a:t>Button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2060"/>
                </a:solidFill>
              </a:rPr>
              <a:t>Java language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provides us a class called </a:t>
            </a:r>
            <a:r>
              <a:rPr lang="en-US" sz="3000" b="1" dirty="0">
                <a:solidFill>
                  <a:srgbClr val="C00000"/>
                </a:solidFill>
              </a:rPr>
              <a:t>Button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available in   the package </a:t>
            </a:r>
            <a:r>
              <a:rPr lang="en-US" sz="3000" b="1" dirty="0" err="1">
                <a:solidFill>
                  <a:srgbClr val="7030A0"/>
                </a:solidFill>
              </a:rPr>
              <a:t>java.awt</a:t>
            </a:r>
            <a:endParaRPr lang="en-US" sz="3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2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530192"/>
            <a:ext cx="9275153" cy="1470000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Test Your Understanding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612" y="2488044"/>
            <a:ext cx="16566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b="1" dirty="0">
                <a:solidFill>
                  <a:srgbClr val="C00000"/>
                </a:solidFill>
              </a:rPr>
              <a:t>Question: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Is every Component a Container ?</a:t>
            </a:r>
          </a:p>
          <a:p>
            <a:endParaRPr lang="en-US" sz="30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000" b="1" dirty="0">
                <a:solidFill>
                  <a:srgbClr val="C00000"/>
                </a:solidFill>
              </a:rPr>
              <a:t>Answer: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No .</a:t>
            </a:r>
          </a:p>
          <a:p>
            <a:endParaRPr lang="en-US" sz="30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This is because </a:t>
            </a:r>
            <a:r>
              <a:rPr lang="en-US" sz="3000" b="1" dirty="0">
                <a:solidFill>
                  <a:srgbClr val="0070C0"/>
                </a:solidFill>
              </a:rPr>
              <a:t>Components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cannot hold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other </a:t>
            </a:r>
            <a:r>
              <a:rPr lang="en-US" sz="3000" b="1" dirty="0">
                <a:solidFill>
                  <a:srgbClr val="0070C0"/>
                </a:solidFill>
              </a:rPr>
              <a:t>Components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inside themselves.</a:t>
            </a:r>
          </a:p>
          <a:p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However every </a:t>
            </a:r>
            <a:r>
              <a:rPr lang="en-US" sz="3000" b="1" dirty="0">
                <a:solidFill>
                  <a:srgbClr val="0070C0"/>
                </a:solidFill>
              </a:rPr>
              <a:t>Container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is definitely a </a:t>
            </a:r>
            <a:r>
              <a:rPr lang="en-US" sz="3000" b="1" dirty="0">
                <a:solidFill>
                  <a:srgbClr val="0070C0"/>
                </a:solidFill>
              </a:rPr>
              <a:t>Component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as it has </a:t>
            </a:r>
            <a:r>
              <a:rPr lang="en-US" sz="3000" b="1" dirty="0">
                <a:solidFill>
                  <a:srgbClr val="C00000"/>
                </a:solidFill>
              </a:rPr>
              <a:t>some functionality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of its own also</a:t>
            </a:r>
            <a:endParaRPr lang="en-US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25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530192"/>
            <a:ext cx="9275153" cy="1470000"/>
          </a:xfrm>
        </p:spPr>
        <p:txBody>
          <a:bodyPr>
            <a:normAutofit/>
          </a:bodyPr>
          <a:lstStyle/>
          <a:p>
            <a:r>
              <a:rPr lang="en-US" sz="5000" b="1" dirty="0"/>
              <a:t>The Button Component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b="1" u="sng" dirty="0">
                <a:solidFill>
                  <a:srgbClr val="002060"/>
                </a:solidFill>
              </a:rPr>
              <a:t>Constructors of Button</a:t>
            </a:r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IN" sz="3000" b="1" i="1" dirty="0"/>
          </a:p>
          <a:p>
            <a:endParaRPr lang="en-IN" sz="30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C8552F0-565B-4AEE-AEBE-B759FEA0C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7815286"/>
              </p:ext>
            </p:extLst>
          </p:nvPr>
        </p:nvGraphicFramePr>
        <p:xfrm>
          <a:off x="1907176" y="4140926"/>
          <a:ext cx="13467806" cy="491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3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37212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Constructor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7212"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/>
                        <a:t>public Button()</a:t>
                      </a:r>
                      <a:endParaRPr lang="en-IN" sz="30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Creates a button with no text on it.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7212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public Button(String text)</a:t>
                      </a:r>
                      <a:endParaRPr lang="en-IN" sz="30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Creates a button with a text on it.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30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530192"/>
            <a:ext cx="9275153" cy="1470000"/>
          </a:xfrm>
        </p:spPr>
        <p:txBody>
          <a:bodyPr>
            <a:normAutofit/>
          </a:bodyPr>
          <a:lstStyle/>
          <a:p>
            <a:r>
              <a:rPr lang="en-US" sz="5000" b="1" dirty="0"/>
              <a:t>The Button Component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b="1" u="sng" dirty="0">
                <a:solidFill>
                  <a:srgbClr val="002060"/>
                </a:solidFill>
              </a:rPr>
              <a:t>Methods of Button</a:t>
            </a:r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US" sz="3000" b="1" i="1" dirty="0"/>
          </a:p>
          <a:p>
            <a:endParaRPr lang="en-IN" sz="3000" b="1" i="1" dirty="0"/>
          </a:p>
          <a:p>
            <a:endParaRPr lang="en-IN" sz="3000" b="1" i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513C3A2-D9AA-4311-94A6-E4FB80C59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191884"/>
              </p:ext>
            </p:extLst>
          </p:nvPr>
        </p:nvGraphicFramePr>
        <p:xfrm>
          <a:off x="1071154" y="4480561"/>
          <a:ext cx="15557863" cy="491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0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54142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Method 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4142"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/>
                        <a:t>public void </a:t>
                      </a:r>
                      <a:r>
                        <a:rPr lang="en-IN" sz="3000" b="1" dirty="0" err="1"/>
                        <a:t>setLabel</a:t>
                      </a:r>
                      <a:r>
                        <a:rPr lang="en-IN" sz="3000" b="1" dirty="0"/>
                        <a:t>(String </a:t>
                      </a:r>
                      <a:r>
                        <a:rPr lang="en-IN" sz="3000" b="1" dirty="0" err="1"/>
                        <a:t>str</a:t>
                      </a:r>
                      <a:r>
                        <a:rPr lang="en-IN" sz="3000" b="1" dirty="0"/>
                        <a:t>)</a:t>
                      </a:r>
                      <a:endParaRPr lang="en-IN" sz="30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Sets a String text on button.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4142"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/>
                        <a:t>public String </a:t>
                      </a:r>
                      <a:r>
                        <a:rPr lang="en-IN" sz="3000" b="1" dirty="0" err="1"/>
                        <a:t>getLabel</a:t>
                      </a:r>
                      <a:r>
                        <a:rPr lang="en-IN" sz="3000" b="1" dirty="0"/>
                        <a:t>()</a:t>
                      </a:r>
                      <a:endParaRPr lang="en-IN" sz="30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Gets the String text of this button.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9207">
                <a:tc>
                  <a:txBody>
                    <a:bodyPr/>
                    <a:lstStyle/>
                    <a:p>
                      <a:pPr algn="ctr"/>
                      <a:r>
                        <a:rPr lang="en-IN" sz="30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IN" sz="30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addActionListener</a:t>
                      </a:r>
                      <a:r>
                        <a:rPr lang="en-IN" sz="30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30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IN" sz="30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l)</a:t>
                      </a:r>
                      <a:endParaRPr lang="en-IN" sz="30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the specified action listener to receive action events from this button.</a:t>
                      </a:r>
                      <a:endParaRPr lang="en-IN" sz="3000" dirty="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99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Yellow Chic Photo-centric Branding Kit Presentation">
  <a:themeElements>
    <a:clrScheme name="Office">
      <a:dk1>
        <a:srgbClr val="191919"/>
      </a:dk1>
      <a:lt1>
        <a:srgbClr val="FFFFFF"/>
      </a:lt1>
      <a:dk2>
        <a:srgbClr val="E4B439"/>
      </a:dk2>
      <a:lt2>
        <a:srgbClr val="A88425"/>
      </a:lt2>
      <a:accent1>
        <a:srgbClr val="FF4141"/>
      </a:accent1>
      <a:accent2>
        <a:srgbClr val="63AF28"/>
      </a:accent2>
      <a:accent3>
        <a:srgbClr val="39700E"/>
      </a:accent3>
      <a:accent4>
        <a:srgbClr val="A88425"/>
      </a:accent4>
      <a:accent5>
        <a:srgbClr val="E4B439"/>
      </a:accent5>
      <a:accent6>
        <a:srgbClr val="191919"/>
      </a:accent6>
      <a:hlink>
        <a:srgbClr val="39700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462</Words>
  <Application>Microsoft Office PowerPoint</Application>
  <PresentationFormat>Custom</PresentationFormat>
  <Paragraphs>164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Georgia(Body)</vt:lpstr>
      <vt:lpstr>Libre Baskerville</vt:lpstr>
      <vt:lpstr>Calibri</vt:lpstr>
      <vt:lpstr>Georgia</vt:lpstr>
      <vt:lpstr>Archivo Black</vt:lpstr>
      <vt:lpstr>Wingdings</vt:lpstr>
      <vt:lpstr>Consolas</vt:lpstr>
      <vt:lpstr>맑은 고딕</vt:lpstr>
      <vt:lpstr>Yellow Chic Photo-centric Branding Kit Presentation</vt:lpstr>
      <vt:lpstr>Slide 1</vt:lpstr>
      <vt:lpstr>Slide 2</vt:lpstr>
      <vt:lpstr>Adding Components</vt:lpstr>
      <vt:lpstr>What Are Components ?</vt:lpstr>
      <vt:lpstr>What Are Containers ?</vt:lpstr>
      <vt:lpstr>The Button Component</vt:lpstr>
      <vt:lpstr>Test Your Understanding</vt:lpstr>
      <vt:lpstr>The Button Component</vt:lpstr>
      <vt:lpstr>The Button Component</vt:lpstr>
      <vt:lpstr>How To Add A Button On Frame ?</vt:lpstr>
      <vt:lpstr>What Is Layouting ?</vt:lpstr>
      <vt:lpstr>What Is Layouting ?</vt:lpstr>
      <vt:lpstr>What Is FlowLayout ?</vt:lpstr>
      <vt:lpstr>Example</vt:lpstr>
      <vt:lpstr>Example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SCALive</cp:lastModifiedBy>
  <cp:revision>22</cp:revision>
  <dcterms:modified xsi:type="dcterms:W3CDTF">2023-09-28T16:59:39Z</dcterms:modified>
</cp:coreProperties>
</file>