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78" r:id="rId3"/>
    <p:sldId id="324" r:id="rId4"/>
    <p:sldId id="352" r:id="rId5"/>
    <p:sldId id="340" r:id="rId6"/>
    <p:sldId id="341" r:id="rId7"/>
    <p:sldId id="353" r:id="rId8"/>
    <p:sldId id="354" r:id="rId9"/>
    <p:sldId id="342" r:id="rId10"/>
    <p:sldId id="355" r:id="rId11"/>
    <p:sldId id="356" r:id="rId12"/>
    <p:sldId id="357" r:id="rId13"/>
    <p:sldId id="358" r:id="rId14"/>
    <p:sldId id="343" r:id="rId15"/>
    <p:sldId id="276" r:id="rId16"/>
  </p:sldIdLst>
  <p:sldSz cx="18288000" cy="10287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Arial Black" panose="020B0A04020102020204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Libre Baskerville" panose="020B0604020202020204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00"/>
    <a:srgbClr val="460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3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189314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Solution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package </a:t>
            </a:r>
            <a:r>
              <a:rPr lang="en-IN" sz="3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sca.gui.awt.examples</a:t>
            </a:r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3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java.awt.Button</a:t>
            </a:r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3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java.awt.Color</a:t>
            </a:r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3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java.awt.FlowLayout</a:t>
            </a:r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3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java.awt.Frame</a:t>
            </a:r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3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30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java.awt.event.ActionListener</a:t>
            </a:r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class MyButtonFrame2 extends Frame</a:t>
            </a:r>
          </a:p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Button b;</a:t>
            </a:r>
          </a:p>
          <a:p>
            <a:r>
              <a:rPr lang="en-IN" sz="3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 MyButtonFrame2()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setTitle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("Sachin's Frame");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setSize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(400,400);</a:t>
            </a:r>
          </a:p>
          <a:p>
            <a:r>
              <a:rPr lang="en-IN" sz="3000" dirty="0">
                <a:latin typeface="Consolas" panose="020B060902020403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85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568" y="345347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Solution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setLocation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(200,200);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setVisible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setBackground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Color.yellow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b=new Button("Close App");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FlowLayout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fl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FlowLayout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setLayout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fl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add(b);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CloseFrame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cf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CloseFrame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b.addActionListener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cf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3200" b="1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3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  </a:t>
            </a:r>
          </a:p>
          <a:p>
            <a:r>
              <a:rPr lang="en-IN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</a:t>
            </a:r>
            <a:endParaRPr lang="en-IN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E6BEE-C512-4586-93DD-ED7FA8F6F956}"/>
              </a:ext>
            </a:extLst>
          </p:cNvPr>
          <p:cNvSpPr txBox="1"/>
          <p:nvPr/>
        </p:nvSpPr>
        <p:spPr>
          <a:xfrm>
            <a:off x="2538223" y="8723823"/>
            <a:ext cx="7724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FF00"/>
                </a:solidFill>
                <a:latin typeface="Arial Black" panose="020B0A04020102020204" pitchFamily="34" charset="0"/>
              </a:rPr>
              <a:t>Event source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D9613-8839-4280-B1CB-16D078FC703E}"/>
              </a:ext>
            </a:extLst>
          </p:cNvPr>
          <p:cNvSpPr txBox="1"/>
          <p:nvPr/>
        </p:nvSpPr>
        <p:spPr>
          <a:xfrm>
            <a:off x="11317435" y="7487876"/>
            <a:ext cx="6313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Arial Black" panose="020B0A04020102020204" pitchFamily="34" charset="0"/>
                <a:cs typeface="Georgia"/>
              </a:rPr>
              <a:t>Event Listener</a:t>
            </a:r>
            <a:r>
              <a:rPr lang="en-IN" sz="4000" b="1" dirty="0">
                <a:solidFill>
                  <a:srgbClr val="FFFF00"/>
                </a:solidFill>
                <a:latin typeface="Arial Black" panose="020B0A04020102020204" pitchFamily="34" charset="0"/>
                <a:cs typeface="Georgia"/>
              </a:rPr>
              <a:t>Obj</a:t>
            </a:r>
            <a:r>
              <a:rPr lang="en-IN" sz="4000" b="1" spc="4" dirty="0">
                <a:solidFill>
                  <a:srgbClr val="FFFF00"/>
                </a:solidFill>
                <a:latin typeface="Arial Black" panose="020B0A04020102020204" pitchFamily="34" charset="0"/>
                <a:cs typeface="Georgia"/>
              </a:rPr>
              <a:t>e</a:t>
            </a:r>
            <a:r>
              <a:rPr lang="en-IN" sz="4000" b="1" dirty="0">
                <a:solidFill>
                  <a:srgbClr val="FFFF00"/>
                </a:solidFill>
                <a:latin typeface="Arial Black" panose="020B0A04020102020204" pitchFamily="34" charset="0"/>
                <a:cs typeface="Georgia"/>
              </a:rPr>
              <a:t>ct</a:t>
            </a:r>
            <a:endParaRPr lang="en-IN" sz="4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24EC53-A8C8-4FB0-AA54-CF7B1488D914}"/>
              </a:ext>
            </a:extLst>
          </p:cNvPr>
          <p:cNvCxnSpPr>
            <a:cxnSpLocks/>
          </p:cNvCxnSpPr>
          <p:nvPr/>
        </p:nvCxnSpPr>
        <p:spPr>
          <a:xfrm>
            <a:off x="3048161" y="6983222"/>
            <a:ext cx="1693656" cy="1740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A80BF2-BD05-436A-AAB8-338DBF4E609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667897" y="6834613"/>
            <a:ext cx="3649538" cy="1007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9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286855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Solution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sz="30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CloseFrame</a:t>
            </a:r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implements ActionListener</a:t>
            </a:r>
          </a:p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e) 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System.exit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(0);</a:t>
            </a:r>
          </a:p>
          <a:p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01688-BFF3-41B5-A169-674C883FC31B}"/>
              </a:ext>
            </a:extLst>
          </p:cNvPr>
          <p:cNvSpPr txBox="1"/>
          <p:nvPr/>
        </p:nvSpPr>
        <p:spPr>
          <a:xfrm>
            <a:off x="11662413" y="4945465"/>
            <a:ext cx="6488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Name of the Event</a:t>
            </a:r>
          </a:p>
          <a:p>
            <a:r>
              <a:rPr lang="en-US" sz="4000" b="1" dirty="0">
                <a:solidFill>
                  <a:srgbClr val="FFFF00"/>
                </a:solidFill>
              </a:rPr>
              <a:t>interface</a:t>
            </a:r>
            <a:endParaRPr lang="en-IN" sz="4000" b="1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24E29E-11E5-40B4-BE1A-4C6DFF17B466}"/>
              </a:ext>
            </a:extLst>
          </p:cNvPr>
          <p:cNvCxnSpPr>
            <a:cxnSpLocks/>
          </p:cNvCxnSpPr>
          <p:nvPr/>
        </p:nvCxnSpPr>
        <p:spPr>
          <a:xfrm>
            <a:off x="9575074" y="2868860"/>
            <a:ext cx="3696789" cy="18468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377814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Solution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public class Example5 {</a:t>
            </a:r>
          </a:p>
          <a:p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30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MyButtonFrame2 </a:t>
            </a:r>
            <a:r>
              <a:rPr lang="en-IN" sz="3000" b="1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=new MyButtonFrame2();</a:t>
            </a:r>
          </a:p>
          <a:p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3000" b="1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3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3956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764" y="338965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• </a:t>
            </a:r>
            <a:r>
              <a:rPr lang="en-IN" sz="3000" b="1" dirty="0">
                <a:solidFill>
                  <a:srgbClr val="7030A0"/>
                </a:solidFill>
              </a:rPr>
              <a:t>Design a Frame </a:t>
            </a:r>
            <a:r>
              <a:rPr lang="en-IN" sz="3000" dirty="0">
                <a:solidFill>
                  <a:schemeClr val="bg1"/>
                </a:solidFill>
              </a:rPr>
              <a:t>which </a:t>
            </a:r>
            <a:r>
              <a:rPr lang="en-IN" sz="3000" b="1" dirty="0">
                <a:solidFill>
                  <a:srgbClr val="C00000"/>
                </a:solidFill>
              </a:rPr>
              <a:t>contains</a:t>
            </a:r>
            <a:r>
              <a:rPr lang="en-IN" sz="3000" dirty="0">
                <a:solidFill>
                  <a:schemeClr val="bg1"/>
                </a:solidFill>
              </a:rPr>
              <a:t> a </a:t>
            </a:r>
            <a:r>
              <a:rPr lang="en-IN" sz="3000" b="1" dirty="0">
                <a:solidFill>
                  <a:srgbClr val="002060"/>
                </a:solidFill>
              </a:rPr>
              <a:t>button</a:t>
            </a:r>
            <a:r>
              <a:rPr lang="en-IN" sz="3000" dirty="0">
                <a:solidFill>
                  <a:schemeClr val="bg1"/>
                </a:solidFill>
              </a:rPr>
              <a:t> titled </a:t>
            </a:r>
            <a:r>
              <a:rPr lang="en-IN" sz="3000" b="1" dirty="0">
                <a:solidFill>
                  <a:srgbClr val="FFFF00"/>
                </a:solidFill>
              </a:rPr>
              <a:t>Change </a:t>
            </a:r>
            <a:r>
              <a:rPr lang="en-IN" sz="3000" b="1" dirty="0" err="1">
                <a:solidFill>
                  <a:srgbClr val="FFFF00"/>
                </a:solidFill>
              </a:rPr>
              <a:t>Color</a:t>
            </a:r>
            <a:r>
              <a:rPr lang="en-IN" sz="3000" b="1" dirty="0">
                <a:solidFill>
                  <a:srgbClr val="FFFF00"/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whenever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</a:p>
          <a:p>
            <a:r>
              <a:rPr lang="en-IN" sz="3000" b="1" dirty="0">
                <a:solidFill>
                  <a:srgbClr val="002060"/>
                </a:solidFill>
              </a:rPr>
              <a:t>  user clicks on it</a:t>
            </a:r>
            <a:r>
              <a:rPr lang="en-IN" sz="3000" dirty="0">
                <a:solidFill>
                  <a:schemeClr val="bg1"/>
                </a:solidFill>
              </a:rPr>
              <a:t>, the </a:t>
            </a:r>
            <a:r>
              <a:rPr lang="en-IN" sz="3000" b="1" dirty="0">
                <a:solidFill>
                  <a:srgbClr val="058D2F"/>
                </a:solidFill>
              </a:rPr>
              <a:t>background </a:t>
            </a:r>
            <a:r>
              <a:rPr lang="en-IN" sz="3000" b="1" dirty="0" err="1">
                <a:solidFill>
                  <a:srgbClr val="058D2F"/>
                </a:solidFill>
              </a:rPr>
              <a:t>color</a:t>
            </a:r>
            <a:r>
              <a:rPr lang="en-IN" sz="3000" b="1" dirty="0">
                <a:solidFill>
                  <a:srgbClr val="058D2F"/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of the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should become </a:t>
            </a:r>
            <a:r>
              <a:rPr lang="en-IN" sz="3000" b="1" dirty="0">
                <a:solidFill>
                  <a:srgbClr val="FFFF00"/>
                </a:solidFill>
              </a:rPr>
              <a:t>Yellow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r>
              <a:rPr lang="en-IN" sz="3000" dirty="0">
                <a:solidFill>
                  <a:schemeClr val="bg1"/>
                </a:solidFill>
              </a:rPr>
              <a:t>  </a:t>
            </a:r>
            <a:r>
              <a:rPr lang="en-IN" sz="3000" b="1" dirty="0">
                <a:solidFill>
                  <a:srgbClr val="002060"/>
                </a:solidFill>
              </a:rPr>
              <a:t>Originally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should have </a:t>
            </a:r>
            <a:r>
              <a:rPr lang="en-IN" sz="3000" b="1" dirty="0">
                <a:solidFill>
                  <a:schemeClr val="bg1"/>
                </a:solidFill>
              </a:rPr>
              <a:t>White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058D2F"/>
                </a:solidFill>
              </a:rPr>
              <a:t>background </a:t>
            </a:r>
            <a:r>
              <a:rPr lang="en-IN" sz="3000" b="1" dirty="0" err="1">
                <a:solidFill>
                  <a:srgbClr val="058D2F"/>
                </a:solidFill>
              </a:rPr>
              <a:t>color</a:t>
            </a:r>
            <a:r>
              <a:rPr lang="en-IN" sz="3000" b="1" dirty="0">
                <a:solidFill>
                  <a:srgbClr val="058D2F"/>
                </a:solidFill>
              </a:rPr>
              <a:t>.</a:t>
            </a:r>
          </a:p>
          <a:p>
            <a:endParaRPr lang="en-I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5673A-D414-4803-9F6E-3E557DBEF54A}"/>
              </a:ext>
            </a:extLst>
          </p:cNvPr>
          <p:cNvSpPr txBox="1"/>
          <p:nvPr/>
        </p:nvSpPr>
        <p:spPr>
          <a:xfrm>
            <a:off x="7327973" y="5779717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After Clicking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output5.png">
            <a:extLst>
              <a:ext uri="{FF2B5EF4-FFF2-40B4-BE49-F238E27FC236}">
                <a16:creationId xmlns:a16="http://schemas.microsoft.com/office/drawing/2014/main" id="{168ABE54-634C-4A73-AE87-44CB3697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0" y="4879958"/>
            <a:ext cx="5780757" cy="4994150"/>
          </a:xfrm>
          <a:prstGeom prst="rect">
            <a:avLst/>
          </a:prstGeom>
        </p:spPr>
      </p:pic>
      <p:pic>
        <p:nvPicPr>
          <p:cNvPr id="9" name="Picture 8" descr="output6.png">
            <a:extLst>
              <a:ext uri="{FF2B5EF4-FFF2-40B4-BE49-F238E27FC236}">
                <a16:creationId xmlns:a16="http://schemas.microsoft.com/office/drawing/2014/main" id="{3D4ABA23-7BD8-4488-B031-D66A2CE1B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972" y="4879958"/>
            <a:ext cx="5780757" cy="4948399"/>
          </a:xfrm>
          <a:prstGeom prst="rect">
            <a:avLst/>
          </a:prstGeom>
        </p:spPr>
      </p:pic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BCBABC8D-BE36-41B1-B5C2-4254FCD89485}"/>
              </a:ext>
            </a:extLst>
          </p:cNvPr>
          <p:cNvSpPr/>
          <p:nvPr/>
        </p:nvSpPr>
        <p:spPr>
          <a:xfrm>
            <a:off x="7522079" y="6932472"/>
            <a:ext cx="2460647" cy="277453"/>
          </a:xfrm>
          <a:prstGeom prst="notch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0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1230731" y="2173921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4928409" y="3931902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3850105" y="5621280"/>
            <a:ext cx="4114800" cy="148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cs typeface="Georgia"/>
              </a:rPr>
              <a:t>Event,</a:t>
            </a:r>
            <a:r>
              <a:rPr lang="en-IN" sz="3200" b="1" dirty="0">
                <a:solidFill>
                  <a:srgbClr val="C00000"/>
                </a:solidFill>
                <a:cs typeface="Georgia"/>
              </a:rPr>
              <a:t> </a:t>
            </a:r>
            <a:r>
              <a:rPr lang="en-IN" sz="3200" b="1" dirty="0">
                <a:solidFill>
                  <a:srgbClr val="002060"/>
                </a:solidFill>
                <a:cs typeface="Georgia"/>
              </a:rPr>
              <a:t>Event Source </a:t>
            </a:r>
            <a:r>
              <a:rPr lang="en-IN" sz="3200" b="1" dirty="0">
                <a:cs typeface="Georgia"/>
              </a:rPr>
              <a:t>and</a:t>
            </a:r>
            <a:r>
              <a:rPr lang="en-IN" sz="3200" b="1" dirty="0">
                <a:solidFill>
                  <a:srgbClr val="FF0000"/>
                </a:solidFill>
                <a:cs typeface="Georgia"/>
              </a:rPr>
              <a:t> </a:t>
            </a:r>
            <a:r>
              <a:rPr lang="en-IN" sz="3200" b="1" dirty="0">
                <a:solidFill>
                  <a:srgbClr val="7030A0"/>
                </a:solidFill>
                <a:cs typeface="Georgia"/>
              </a:rPr>
              <a:t>Event Listeners</a:t>
            </a:r>
          </a:p>
        </p:txBody>
      </p:sp>
      <p:sp>
        <p:nvSpPr>
          <p:cNvPr id="138" name="Google Shape;138;p13"/>
          <p:cNvSpPr txBox="1"/>
          <p:nvPr/>
        </p:nvSpPr>
        <p:spPr>
          <a:xfrm>
            <a:off x="-238063" y="3718495"/>
            <a:ext cx="4475271" cy="148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4183"/>
              </a:spcBef>
            </a:pPr>
            <a:r>
              <a:rPr lang="en-IN" sz="3200" b="1" dirty="0">
                <a:solidFill>
                  <a:srgbClr val="C00000"/>
                </a:solidFill>
                <a:cs typeface="Georgia"/>
              </a:rPr>
              <a:t>Event Handling</a:t>
            </a:r>
            <a:r>
              <a:rPr lang="en-IN" sz="3200" b="1" dirty="0">
                <a:solidFill>
                  <a:srgbClr val="FF0000"/>
                </a:solidFill>
                <a:cs typeface="Georgia"/>
              </a:rPr>
              <a:t> </a:t>
            </a:r>
            <a:r>
              <a:rPr lang="en-IN" sz="3200" b="1" dirty="0">
                <a:cs typeface="Georgia"/>
              </a:rPr>
              <a:t>in Java</a:t>
            </a: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9700724" y="5809374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4604891" y="7209144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4423580" y="8483914"/>
            <a:ext cx="7001692" cy="101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3200" b="1" dirty="0">
                <a:solidFill>
                  <a:srgbClr val="0070C0"/>
                </a:solidFill>
                <a:cs typeface="Georgia"/>
              </a:rPr>
              <a:t>Exercise</a:t>
            </a:r>
          </a:p>
        </p:txBody>
      </p:sp>
      <p:sp>
        <p:nvSpPr>
          <p:cNvPr id="150" name="Google Shape;150;p13"/>
          <p:cNvSpPr txBox="1"/>
          <p:nvPr/>
        </p:nvSpPr>
        <p:spPr>
          <a:xfrm>
            <a:off x="890224" y="498196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3" name="Google Shape;138;p13">
            <a:extLst>
              <a:ext uri="{FF2B5EF4-FFF2-40B4-BE49-F238E27FC236}">
                <a16:creationId xmlns:a16="http://schemas.microsoft.com/office/drawing/2014/main" id="{F941C086-AA2F-4DB4-B2A5-860F3512542D}"/>
              </a:ext>
            </a:extLst>
          </p:cNvPr>
          <p:cNvSpPr txBox="1"/>
          <p:nvPr/>
        </p:nvSpPr>
        <p:spPr>
          <a:xfrm>
            <a:off x="8587277" y="7327743"/>
            <a:ext cx="6293475" cy="101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3200" b="1" dirty="0">
                <a:solidFill>
                  <a:schemeClr val="tx2"/>
                </a:solidFill>
                <a:cs typeface="Georgia"/>
              </a:rPr>
              <a:t>Listener interfaces</a:t>
            </a:r>
            <a:endParaRPr lang="en-IN" sz="3200" b="1" dirty="0"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764" y="193640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Event Handling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192" y="2000192"/>
            <a:ext cx="16067698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+mn-lt"/>
              </a:rPr>
              <a:t>• </a:t>
            </a:r>
            <a:r>
              <a:rPr lang="en-IN" sz="3000" dirty="0">
                <a:solidFill>
                  <a:srgbClr val="D16248"/>
                </a:solidFill>
                <a:latin typeface="+mn-lt"/>
              </a:rPr>
              <a:t> </a:t>
            </a:r>
            <a:r>
              <a:rPr lang="en-IN" sz="3000" b="1" dirty="0">
                <a:solidFill>
                  <a:srgbClr val="7030A0"/>
                </a:solidFill>
                <a:latin typeface="+mn-lt"/>
              </a:rPr>
              <a:t>Every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3000" b="1" dirty="0">
                <a:solidFill>
                  <a:srgbClr val="7030A0"/>
                </a:solidFill>
                <a:latin typeface="+mn-lt"/>
              </a:rPr>
              <a:t>GUI application 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allows its </a:t>
            </a:r>
            <a:r>
              <a:rPr lang="en-IN" sz="3000" b="1" dirty="0">
                <a:solidFill>
                  <a:srgbClr val="C00000"/>
                </a:solidFill>
                <a:latin typeface="+mn-lt"/>
              </a:rPr>
              <a:t>users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 to </a:t>
            </a:r>
            <a:r>
              <a:rPr lang="en-IN" sz="3000" b="1" dirty="0">
                <a:solidFill>
                  <a:srgbClr val="058D2F"/>
                </a:solidFill>
                <a:latin typeface="+mn-lt"/>
              </a:rPr>
              <a:t>interact with it 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through </a:t>
            </a:r>
            <a:r>
              <a:rPr lang="en-IN" sz="3000" b="1" dirty="0">
                <a:solidFill>
                  <a:srgbClr val="0000FF"/>
                </a:solidFill>
                <a:latin typeface="+mn-lt"/>
              </a:rPr>
              <a:t>various devices</a:t>
            </a:r>
            <a:r>
              <a:rPr lang="en-IN" sz="3000" b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like </a:t>
            </a:r>
            <a:r>
              <a:rPr lang="en-IN" sz="3000" b="1" dirty="0">
                <a:solidFill>
                  <a:srgbClr val="002060"/>
                </a:solidFill>
                <a:latin typeface="+mn-lt"/>
              </a:rPr>
              <a:t>mouse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IN" sz="3000" b="1" dirty="0">
                <a:solidFill>
                  <a:srgbClr val="002060"/>
                </a:solidFill>
                <a:latin typeface="+mn-lt"/>
              </a:rPr>
              <a:t>keyboard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IN" sz="3000" b="1" dirty="0" err="1">
                <a:solidFill>
                  <a:srgbClr val="002060"/>
                </a:solidFill>
                <a:latin typeface="+mn-lt"/>
              </a:rPr>
              <a:t>touchpen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 etc.</a:t>
            </a:r>
          </a:p>
          <a:p>
            <a:pPr marR="5150"/>
            <a:endParaRPr lang="en-IN" sz="3000" dirty="0">
              <a:solidFill>
                <a:schemeClr val="bg1"/>
              </a:solidFill>
              <a:latin typeface="+mn-lt"/>
            </a:endParaRPr>
          </a:p>
          <a:p>
            <a:pPr marR="5150"/>
            <a:endParaRPr lang="en-IN" sz="3000" dirty="0">
              <a:solidFill>
                <a:schemeClr val="bg1"/>
              </a:solidFill>
              <a:latin typeface="+mn-lt"/>
            </a:endParaRPr>
          </a:p>
          <a:p>
            <a:pPr marR="5150"/>
            <a:r>
              <a:rPr lang="en-IN" sz="3000" dirty="0">
                <a:solidFill>
                  <a:schemeClr val="bg1"/>
                </a:solidFill>
                <a:latin typeface="+mn-lt"/>
              </a:rPr>
              <a:t>•  </a:t>
            </a:r>
            <a:r>
              <a:rPr lang="en-IN" sz="3000" b="1" dirty="0">
                <a:solidFill>
                  <a:srgbClr val="7030A0"/>
                </a:solidFill>
                <a:latin typeface="+mn-lt"/>
              </a:rPr>
              <a:t>When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 the </a:t>
            </a:r>
            <a:r>
              <a:rPr lang="en-IN" sz="3000" b="1" dirty="0">
                <a:solidFill>
                  <a:srgbClr val="C00000"/>
                </a:solidFill>
                <a:latin typeface="+mn-lt"/>
              </a:rPr>
              <a:t>user performs any action 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using any of these </a:t>
            </a:r>
            <a:r>
              <a:rPr lang="en-IN" sz="3000" b="1" dirty="0">
                <a:solidFill>
                  <a:srgbClr val="002060"/>
                </a:solidFill>
                <a:latin typeface="+mn-lt"/>
              </a:rPr>
              <a:t>devices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 then that </a:t>
            </a:r>
            <a:r>
              <a:rPr lang="en-IN" sz="3000" b="1" dirty="0">
                <a:solidFill>
                  <a:srgbClr val="058D2F"/>
                </a:solidFill>
                <a:latin typeface="+mn-lt"/>
              </a:rPr>
              <a:t>action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 is called an </a:t>
            </a:r>
            <a:r>
              <a:rPr lang="en-IN" sz="3000" b="1" u="sng" dirty="0">
                <a:solidFill>
                  <a:srgbClr val="002060"/>
                </a:solidFill>
                <a:latin typeface="+mn-lt"/>
              </a:rPr>
              <a:t>EVENT</a:t>
            </a:r>
            <a:r>
              <a:rPr lang="en-IN" sz="30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marR="5150"/>
            <a:endParaRPr lang="en-IN" sz="3000" dirty="0">
              <a:solidFill>
                <a:schemeClr val="bg1"/>
              </a:solidFill>
              <a:latin typeface="+mn-lt"/>
            </a:endParaRPr>
          </a:p>
          <a:p>
            <a:pPr marR="5150"/>
            <a:endParaRPr lang="en-IN" sz="3000" dirty="0">
              <a:solidFill>
                <a:schemeClr val="bg1"/>
              </a:solidFill>
              <a:latin typeface="+mn-lt"/>
            </a:endParaRPr>
          </a:p>
          <a:p>
            <a:pPr marR="5150"/>
            <a:r>
              <a:rPr lang="en-IN" sz="3000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IN" sz="3000" b="1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For example:</a:t>
            </a:r>
          </a:p>
          <a:p>
            <a:r>
              <a:rPr lang="en-IN" sz="3000" dirty="0">
                <a:latin typeface="+mn-lt"/>
              </a:rPr>
              <a:t>		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1. Clicking on a button</a:t>
            </a:r>
          </a:p>
          <a:p>
            <a:endParaRPr lang="en-IN" sz="3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r>
              <a:rPr lang="en-US" sz="3000" b="1" dirty="0">
                <a:latin typeface="+mn-lt"/>
              </a:rPr>
              <a:t>		</a:t>
            </a:r>
            <a:r>
              <a:rPr lang="en-US" sz="3000" b="1" dirty="0">
                <a:solidFill>
                  <a:srgbClr val="7030A0"/>
                </a:solidFill>
                <a:latin typeface="+mn-lt"/>
              </a:rPr>
              <a:t>2. </a:t>
            </a:r>
            <a:r>
              <a:rPr lang="en-IN" sz="3000" b="1" dirty="0">
                <a:solidFill>
                  <a:srgbClr val="7030A0"/>
                </a:solidFill>
                <a:latin typeface="+mn-lt"/>
              </a:rPr>
              <a:t>Moving the mouse</a:t>
            </a:r>
          </a:p>
          <a:p>
            <a:endParaRPr lang="en-IN" sz="3000" b="1" dirty="0">
              <a:solidFill>
                <a:srgbClr val="7030A0"/>
              </a:solidFill>
              <a:latin typeface="+mn-lt"/>
            </a:endParaRPr>
          </a:p>
          <a:p>
            <a:r>
              <a:rPr lang="en-US" sz="3000" b="1" dirty="0">
                <a:latin typeface="+mn-lt"/>
              </a:rPr>
              <a:t>		</a:t>
            </a:r>
            <a:r>
              <a:rPr lang="en-US" sz="3000" b="1" dirty="0">
                <a:solidFill>
                  <a:srgbClr val="058D2F"/>
                </a:solidFill>
                <a:latin typeface="+mn-lt"/>
              </a:rPr>
              <a:t>3. T</a:t>
            </a:r>
            <a:r>
              <a:rPr lang="en-IN" sz="3000" b="1" dirty="0" err="1">
                <a:solidFill>
                  <a:srgbClr val="058D2F"/>
                </a:solidFill>
                <a:latin typeface="+mn-lt"/>
              </a:rPr>
              <a:t>yping</a:t>
            </a:r>
            <a:r>
              <a:rPr lang="en-IN" sz="3000" b="1" dirty="0">
                <a:solidFill>
                  <a:srgbClr val="058D2F"/>
                </a:solidFill>
                <a:latin typeface="+mn-lt"/>
              </a:rPr>
              <a:t> some text into a text field</a:t>
            </a:r>
          </a:p>
          <a:p>
            <a:pPr marR="5150"/>
            <a:endParaRPr lang="en-IN" sz="3000" dirty="0">
              <a:solidFill>
                <a:schemeClr val="bg1"/>
              </a:solidFill>
              <a:latin typeface="+mn-lt"/>
            </a:endParaRPr>
          </a:p>
          <a:p>
            <a:pPr marR="3300"/>
            <a:endParaRPr lang="en-IN" sz="3000" dirty="0">
              <a:solidFill>
                <a:schemeClr val="bg1"/>
              </a:solidFill>
              <a:latin typeface="+mn-lt"/>
            </a:endParaRPr>
          </a:p>
          <a:p>
            <a:pPr marR="3300"/>
            <a:endParaRPr lang="en-IN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764" y="285716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Event Handling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457" y="2445181"/>
            <a:ext cx="16749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  <a:p>
            <a:r>
              <a:rPr lang="en-IN" sz="3000" dirty="0">
                <a:solidFill>
                  <a:schemeClr val="bg1"/>
                </a:solidFill>
              </a:rPr>
              <a:t>•  </a:t>
            </a:r>
            <a:r>
              <a:rPr lang="en-IN" sz="3000" b="1" dirty="0">
                <a:solidFill>
                  <a:srgbClr val="7030A0"/>
                </a:solidFill>
              </a:rPr>
              <a:t>As soon as </a:t>
            </a:r>
            <a:r>
              <a:rPr lang="en-IN" sz="3000" dirty="0">
                <a:solidFill>
                  <a:schemeClr val="bg1"/>
                </a:solidFill>
              </a:rPr>
              <a:t>an </a:t>
            </a:r>
            <a:r>
              <a:rPr lang="en-IN" sz="3000" b="1" dirty="0">
                <a:solidFill>
                  <a:srgbClr val="C00000"/>
                </a:solidFill>
              </a:rPr>
              <a:t>event occurs </a:t>
            </a:r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058D2F"/>
                </a:solidFill>
              </a:rPr>
              <a:t>application</a:t>
            </a:r>
            <a:r>
              <a:rPr lang="en-IN" sz="3000" dirty="0">
                <a:solidFill>
                  <a:schemeClr val="bg1"/>
                </a:solidFill>
              </a:rPr>
              <a:t> should </a:t>
            </a:r>
            <a:r>
              <a:rPr lang="en-IN" sz="3000" b="1" dirty="0">
                <a:solidFill>
                  <a:srgbClr val="002060"/>
                </a:solidFill>
              </a:rPr>
              <a:t>respond accordingly</a:t>
            </a:r>
            <a:r>
              <a:rPr lang="en-IN" sz="3000" dirty="0">
                <a:solidFill>
                  <a:schemeClr val="bg1"/>
                </a:solidFill>
              </a:rPr>
              <a:t>.  </a:t>
            </a:r>
          </a:p>
          <a:p>
            <a:pPr>
              <a:buClr>
                <a:schemeClr val="bg1"/>
              </a:buClr>
            </a:pPr>
            <a:r>
              <a:rPr lang="en-IN" sz="3000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</a:rPr>
              <a:t>   </a:t>
            </a:r>
            <a:r>
              <a:rPr lang="en-IN" sz="3000" b="1" dirty="0">
                <a:solidFill>
                  <a:srgbClr val="7030A0"/>
                </a:solidFill>
              </a:rPr>
              <a:t>Any such response </a:t>
            </a:r>
            <a:r>
              <a:rPr lang="en-IN" sz="3000" dirty="0">
                <a:solidFill>
                  <a:schemeClr val="bg1"/>
                </a:solidFill>
              </a:rPr>
              <a:t>by  an </a:t>
            </a:r>
            <a:r>
              <a:rPr lang="en-IN" sz="3000" b="1" dirty="0">
                <a:solidFill>
                  <a:srgbClr val="C00000"/>
                </a:solidFill>
              </a:rPr>
              <a:t>application</a:t>
            </a:r>
            <a:r>
              <a:rPr lang="en-IN" sz="3000" dirty="0">
                <a:solidFill>
                  <a:schemeClr val="bg1"/>
                </a:solidFill>
              </a:rPr>
              <a:t> is </a:t>
            </a:r>
            <a:r>
              <a:rPr lang="en-IN" sz="3000" b="1" dirty="0">
                <a:solidFill>
                  <a:srgbClr val="002060"/>
                </a:solidFill>
              </a:rPr>
              <a:t>programmed by a programmer </a:t>
            </a:r>
            <a:r>
              <a:rPr lang="en-IN" sz="3000" dirty="0">
                <a:solidFill>
                  <a:schemeClr val="bg1"/>
                </a:solidFill>
              </a:rPr>
              <a:t>and is known as </a:t>
            </a:r>
          </a:p>
          <a:p>
            <a:pPr>
              <a:buClr>
                <a:schemeClr val="bg1"/>
              </a:buClr>
            </a:pPr>
            <a:r>
              <a:rPr lang="en-IN" sz="3000" dirty="0">
                <a:solidFill>
                  <a:schemeClr val="bg1"/>
                </a:solidFill>
              </a:rPr>
              <a:t>   </a:t>
            </a:r>
            <a:r>
              <a:rPr lang="en-IN" sz="3000" b="1" u="sng" dirty="0">
                <a:solidFill>
                  <a:schemeClr val="accent6">
                    <a:lumMod val="50000"/>
                  </a:schemeClr>
                </a:solidFill>
              </a:rPr>
              <a:t>EVENT HANDLING.</a:t>
            </a:r>
          </a:p>
          <a:p>
            <a:pPr>
              <a:buClr>
                <a:schemeClr val="bg1"/>
              </a:buClr>
            </a:pPr>
            <a:endParaRPr lang="en-US" sz="3000" dirty="0"/>
          </a:p>
          <a:p>
            <a:pPr>
              <a:buClr>
                <a:schemeClr val="bg1"/>
              </a:buClr>
            </a:pPr>
            <a:endParaRPr lang="en-US" sz="3000" dirty="0"/>
          </a:p>
          <a:p>
            <a:pPr>
              <a:buClr>
                <a:schemeClr val="bg1"/>
              </a:buClr>
            </a:pPr>
            <a:r>
              <a:rPr lang="en-US" sz="3000" b="1" u="sng" dirty="0">
                <a:solidFill>
                  <a:schemeClr val="accent3">
                    <a:lumMod val="50000"/>
                  </a:schemeClr>
                </a:solidFill>
              </a:rPr>
              <a:t>For example:</a:t>
            </a:r>
            <a:endParaRPr lang="en-IN" sz="3000" b="1" u="sng" dirty="0">
              <a:solidFill>
                <a:schemeClr val="accent3">
                  <a:lumMod val="50000"/>
                </a:schemeClr>
              </a:solidFill>
            </a:endParaRPr>
          </a:p>
          <a:p>
            <a:pPr marR="3300"/>
            <a:endParaRPr lang="en-IN" sz="3000" dirty="0"/>
          </a:p>
          <a:p>
            <a:pPr marR="3300"/>
            <a:r>
              <a:rPr lang="en-IN" sz="3000" dirty="0">
                <a:solidFill>
                  <a:schemeClr val="bg1"/>
                </a:solidFill>
              </a:rPr>
              <a:t>  </a:t>
            </a:r>
            <a:r>
              <a:rPr lang="en-IN" sz="3000" b="1" dirty="0">
                <a:solidFill>
                  <a:srgbClr val="7030A0"/>
                </a:solidFill>
              </a:rPr>
              <a:t>When</a:t>
            </a:r>
            <a:r>
              <a:rPr lang="en-IN" sz="3000" dirty="0">
                <a:solidFill>
                  <a:schemeClr val="bg1"/>
                </a:solidFill>
              </a:rPr>
              <a:t> an </a:t>
            </a:r>
            <a:r>
              <a:rPr lang="en-IN" sz="3000" b="1" dirty="0">
                <a:solidFill>
                  <a:srgbClr val="C00000"/>
                </a:solidFill>
              </a:rPr>
              <a:t>user clicks on play button </a:t>
            </a:r>
            <a:r>
              <a:rPr lang="en-IN" sz="3000" dirty="0">
                <a:solidFill>
                  <a:schemeClr val="bg1"/>
                </a:solidFill>
              </a:rPr>
              <a:t>in the </a:t>
            </a:r>
            <a:r>
              <a:rPr lang="en-IN" sz="3000" b="1" dirty="0">
                <a:solidFill>
                  <a:srgbClr val="002060"/>
                </a:solidFill>
              </a:rPr>
              <a:t>media player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song starts  playing</a:t>
            </a:r>
            <a:r>
              <a:rPr lang="en-IN" sz="3000" dirty="0">
                <a:solidFill>
                  <a:schemeClr val="bg1"/>
                </a:solidFill>
              </a:rPr>
              <a:t>, the </a:t>
            </a:r>
            <a:r>
              <a:rPr lang="en-IN" sz="3000" b="1" dirty="0">
                <a:solidFill>
                  <a:srgbClr val="C00000"/>
                </a:solidFill>
              </a:rPr>
              <a:t>user drags volume control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accordingly volume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changes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9454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536" y="530192"/>
            <a:ext cx="13306927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Java’s Model Of Event Handling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• </a:t>
            </a:r>
            <a:r>
              <a:rPr lang="en-IN" sz="3000" dirty="0"/>
              <a:t> </a:t>
            </a:r>
            <a:r>
              <a:rPr lang="en-IN" sz="3000" dirty="0">
                <a:solidFill>
                  <a:schemeClr val="bg1"/>
                </a:solidFill>
              </a:rPr>
              <a:t>To </a:t>
            </a:r>
            <a:r>
              <a:rPr lang="en-IN" sz="3000" b="1" dirty="0">
                <a:solidFill>
                  <a:srgbClr val="C00000"/>
                </a:solidFill>
              </a:rPr>
              <a:t>understand event handling in Java</a:t>
            </a:r>
            <a:r>
              <a:rPr lang="en-IN" sz="3000" dirty="0">
                <a:solidFill>
                  <a:schemeClr val="bg1"/>
                </a:solidFill>
              </a:rPr>
              <a:t>, we </a:t>
            </a:r>
            <a:r>
              <a:rPr lang="en-IN" sz="3000" b="1" dirty="0">
                <a:solidFill>
                  <a:srgbClr val="7030A0"/>
                </a:solidFill>
              </a:rPr>
              <a:t>need</a:t>
            </a:r>
            <a:r>
              <a:rPr lang="en-IN" sz="3000" dirty="0">
                <a:solidFill>
                  <a:schemeClr val="bg1"/>
                </a:solidFill>
              </a:rPr>
              <a:t> to </a:t>
            </a:r>
            <a:r>
              <a:rPr lang="en-IN" sz="3000" b="1" dirty="0">
                <a:solidFill>
                  <a:srgbClr val="C00000"/>
                </a:solidFill>
              </a:rPr>
              <a:t>understand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u="sng" dirty="0">
                <a:solidFill>
                  <a:srgbClr val="0000FF"/>
                </a:solidFill>
              </a:rPr>
              <a:t>3 important terminologies</a:t>
            </a:r>
            <a:r>
              <a:rPr lang="en-IN" sz="30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IN" sz="3000" dirty="0"/>
          </a:p>
          <a:p>
            <a:pPr marL="342900" indent="-342900">
              <a:buAutoNum type="arabicPeriod"/>
            </a:pPr>
            <a:r>
              <a:rPr lang="en-IN" sz="3000" b="1" u="sng" dirty="0">
                <a:solidFill>
                  <a:srgbClr val="002060"/>
                </a:solidFill>
              </a:rPr>
              <a:t>Event</a:t>
            </a:r>
            <a:r>
              <a:rPr lang="en-IN" sz="3000" dirty="0">
                <a:solidFill>
                  <a:schemeClr val="bg1"/>
                </a:solidFill>
              </a:rPr>
              <a:t>:- </a:t>
            </a:r>
            <a:r>
              <a:rPr lang="en-IN" sz="3000" b="1" dirty="0">
                <a:solidFill>
                  <a:srgbClr val="C00000"/>
                </a:solidFill>
              </a:rPr>
              <a:t>Any action performed by the user </a:t>
            </a:r>
            <a:r>
              <a:rPr lang="en-IN" sz="3000" dirty="0">
                <a:solidFill>
                  <a:schemeClr val="bg1"/>
                </a:solidFill>
              </a:rPr>
              <a:t>on the </a:t>
            </a:r>
            <a:r>
              <a:rPr lang="en-IN" sz="3000" b="1" dirty="0">
                <a:solidFill>
                  <a:srgbClr val="7030A0"/>
                </a:solidFill>
              </a:rPr>
              <a:t>application</a:t>
            </a:r>
            <a:r>
              <a:rPr lang="en-IN" sz="3000" dirty="0">
                <a:solidFill>
                  <a:schemeClr val="bg1"/>
                </a:solidFill>
              </a:rPr>
              <a:t> is an </a:t>
            </a:r>
            <a:r>
              <a:rPr lang="en-IN" sz="3000" b="1" dirty="0">
                <a:solidFill>
                  <a:srgbClr val="002060"/>
                </a:solidFill>
              </a:rPr>
              <a:t>event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pPr marL="342900" indent="-342900"/>
            <a:r>
              <a:rPr lang="en-IN" sz="30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IN" sz="3000" b="1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342900" indent="-342900"/>
            <a:r>
              <a:rPr lang="en-IN" sz="3000" b="1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IN" sz="3000" b="1" u="sng" dirty="0">
                <a:solidFill>
                  <a:schemeClr val="accent3">
                    <a:lumMod val="50000"/>
                  </a:schemeClr>
                </a:solidFill>
              </a:rPr>
              <a:t>Examples: </a:t>
            </a:r>
            <a:r>
              <a:rPr lang="en-IN" sz="3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clicking a button</a:t>
            </a:r>
            <a:r>
              <a:rPr lang="en-IN" sz="3000" dirty="0">
                <a:solidFill>
                  <a:schemeClr val="bg1"/>
                </a:solidFill>
              </a:rPr>
              <a:t>, </a:t>
            </a:r>
            <a:r>
              <a:rPr lang="en-IN" sz="3000" b="1" dirty="0">
                <a:solidFill>
                  <a:srgbClr val="0000FF"/>
                </a:solidFill>
              </a:rPr>
              <a:t>dragging mouse</a:t>
            </a:r>
            <a:r>
              <a:rPr lang="en-IN" sz="3000" dirty="0">
                <a:solidFill>
                  <a:schemeClr val="bg1"/>
                </a:solidFill>
              </a:rPr>
              <a:t>, </a:t>
            </a:r>
            <a:r>
              <a:rPr lang="en-IN" sz="3000" b="1" dirty="0">
                <a:solidFill>
                  <a:srgbClr val="058D2F"/>
                </a:solidFill>
              </a:rPr>
              <a:t>typing through a keyboard </a:t>
            </a:r>
            <a:r>
              <a:rPr lang="en-IN" sz="3000" dirty="0">
                <a:solidFill>
                  <a:schemeClr val="bg1"/>
                </a:solidFill>
              </a:rPr>
              <a:t>etc.</a:t>
            </a:r>
          </a:p>
          <a:p>
            <a:pPr marL="342900" indent="-342900"/>
            <a:endParaRPr lang="en-US" sz="3000" dirty="0"/>
          </a:p>
          <a:p>
            <a:pPr marL="342900" indent="-342900"/>
            <a:endParaRPr lang="en-IN" sz="3000" dirty="0"/>
          </a:p>
          <a:p>
            <a:pPr marL="342900" indent="-342900">
              <a:buAutoNum type="arabicPeriod" startAt="2"/>
            </a:pPr>
            <a:r>
              <a:rPr lang="en-IN" sz="3000" b="1" u="sng" dirty="0">
                <a:solidFill>
                  <a:srgbClr val="002060"/>
                </a:solidFill>
              </a:rPr>
              <a:t>Event Source</a:t>
            </a:r>
            <a:r>
              <a:rPr lang="en-IN" sz="3000" dirty="0">
                <a:solidFill>
                  <a:schemeClr val="bg1"/>
                </a:solidFill>
              </a:rPr>
              <a:t>:- </a:t>
            </a:r>
            <a:r>
              <a:rPr lang="en-IN" sz="3000" b="1" dirty="0">
                <a:solidFill>
                  <a:srgbClr val="C00000"/>
                </a:solidFill>
              </a:rPr>
              <a:t>Event Sources  </a:t>
            </a:r>
            <a:r>
              <a:rPr lang="en-IN" sz="3000" dirty="0">
                <a:solidFill>
                  <a:schemeClr val="bg1"/>
                </a:solidFill>
              </a:rPr>
              <a:t>are those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GUI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Components</a:t>
            </a:r>
            <a:r>
              <a:rPr lang="en-IN" sz="3000" dirty="0">
                <a:solidFill>
                  <a:schemeClr val="bg1"/>
                </a:solidFill>
              </a:rPr>
              <a:t> whose </a:t>
            </a:r>
            <a:r>
              <a:rPr lang="en-IN" sz="3000" b="1" dirty="0">
                <a:solidFill>
                  <a:srgbClr val="7030A0"/>
                </a:solidFill>
              </a:rPr>
              <a:t>interaction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r>
              <a:rPr lang="en-IN" sz="3000" dirty="0">
                <a:solidFill>
                  <a:schemeClr val="bg1"/>
                </a:solidFill>
              </a:rPr>
              <a:t>    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with the user </a:t>
            </a:r>
            <a:r>
              <a:rPr lang="en-IN" sz="3000" dirty="0">
                <a:solidFill>
                  <a:schemeClr val="bg1"/>
                </a:solidFill>
              </a:rPr>
              <a:t>causes </a:t>
            </a:r>
            <a:r>
              <a:rPr lang="en-IN" sz="3000" b="1" dirty="0">
                <a:solidFill>
                  <a:srgbClr val="7030A0"/>
                </a:solidFill>
              </a:rPr>
              <a:t>something to happen.</a:t>
            </a:r>
          </a:p>
          <a:p>
            <a:pPr marL="342900" indent="-342900"/>
            <a:r>
              <a:rPr lang="en-US" sz="3000" b="1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IN" sz="30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/>
            <a:r>
              <a:rPr lang="en-IN" sz="3000" b="1" dirty="0">
                <a:solidFill>
                  <a:schemeClr val="accent4">
                    <a:lumMod val="75000"/>
                  </a:schemeClr>
                </a:solidFill>
              </a:rPr>
              <a:t>   </a:t>
            </a:r>
            <a:r>
              <a:rPr lang="en-IN" sz="3000" b="1" u="sng" dirty="0">
                <a:solidFill>
                  <a:schemeClr val="accent3">
                    <a:lumMod val="50000"/>
                  </a:schemeClr>
                </a:solidFill>
              </a:rPr>
              <a:t>Examples: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3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button</a:t>
            </a:r>
            <a:r>
              <a:rPr lang="en-IN" sz="3000" dirty="0">
                <a:solidFill>
                  <a:schemeClr val="bg1"/>
                </a:solidFill>
              </a:rPr>
              <a:t>, </a:t>
            </a:r>
            <a:r>
              <a:rPr lang="en-IN" sz="3000" b="1" dirty="0">
                <a:solidFill>
                  <a:srgbClr val="0000FF"/>
                </a:solidFill>
              </a:rPr>
              <a:t>text field</a:t>
            </a:r>
            <a:r>
              <a:rPr lang="en-IN" sz="3000" dirty="0">
                <a:solidFill>
                  <a:schemeClr val="bg1"/>
                </a:solidFill>
              </a:rPr>
              <a:t>, </a:t>
            </a:r>
            <a:r>
              <a:rPr lang="en-IN" sz="3000" b="1" dirty="0">
                <a:solidFill>
                  <a:srgbClr val="058D2F"/>
                </a:solidFill>
              </a:rPr>
              <a:t>frame </a:t>
            </a:r>
            <a:r>
              <a:rPr lang="en-IN" sz="3000" dirty="0">
                <a:solidFill>
                  <a:schemeClr val="bg1"/>
                </a:solidFill>
              </a:rPr>
              <a:t>etc.</a:t>
            </a:r>
          </a:p>
          <a:p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Event Handling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IN" sz="3200" b="1" u="sng" dirty="0">
                <a:solidFill>
                  <a:srgbClr val="002060"/>
                </a:solidFill>
              </a:rPr>
              <a:t>Event Listener:-</a:t>
            </a:r>
          </a:p>
          <a:p>
            <a:pPr marL="342900" indent="-342900"/>
            <a:endParaRPr lang="en-IN" sz="3200" b="1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  </a:t>
            </a:r>
            <a:r>
              <a:rPr lang="en-IN" sz="3200" b="1" dirty="0">
                <a:solidFill>
                  <a:srgbClr val="7030A0"/>
                </a:solidFill>
              </a:rPr>
              <a:t>As soon as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an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C00000"/>
                </a:solidFill>
              </a:rPr>
              <a:t>event occurs</a:t>
            </a:r>
            <a:r>
              <a:rPr lang="en-IN" sz="3200" dirty="0">
                <a:solidFill>
                  <a:schemeClr val="bg1"/>
                </a:solidFill>
              </a:rPr>
              <a:t>, </a:t>
            </a:r>
            <a:r>
              <a:rPr lang="en-IN" sz="3200" b="1" dirty="0">
                <a:solidFill>
                  <a:srgbClr val="002060"/>
                </a:solidFill>
              </a:rPr>
              <a:t>Java automatically invokes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IN" sz="3200" b="1" dirty="0">
                <a:solidFill>
                  <a:srgbClr val="058D2F"/>
                </a:solidFill>
              </a:rPr>
              <a:t>specific method</a:t>
            </a:r>
            <a:r>
              <a:rPr lang="en-IN" sz="3200" dirty="0">
                <a:solidFill>
                  <a:schemeClr val="bg1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 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So, </a:t>
            </a:r>
            <a:r>
              <a:rPr lang="en-IN" sz="3200" b="1" dirty="0">
                <a:solidFill>
                  <a:srgbClr val="C00000"/>
                </a:solidFill>
              </a:rPr>
              <a:t>the programmer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can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7030A0"/>
                </a:solidFill>
              </a:rPr>
              <a:t>define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or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to be specific </a:t>
            </a:r>
            <a:r>
              <a:rPr lang="en-IN" sz="3200" dirty="0">
                <a:solidFill>
                  <a:schemeClr val="bg1"/>
                </a:solidFill>
              </a:rPr>
              <a:t>, </a:t>
            </a:r>
            <a:r>
              <a:rPr lang="en-IN" sz="3200" b="1" dirty="0">
                <a:solidFill>
                  <a:srgbClr val="7030A0"/>
                </a:solidFill>
              </a:rPr>
              <a:t>can override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these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002060"/>
                </a:solidFill>
              </a:rPr>
              <a:t>methods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in his </a:t>
            </a:r>
            <a:r>
              <a:rPr lang="en-IN" sz="3200" b="1" dirty="0">
                <a:solidFill>
                  <a:srgbClr val="7030A0"/>
                </a:solidFill>
              </a:rPr>
              <a:t>own class.</a:t>
            </a:r>
          </a:p>
          <a:p>
            <a:endParaRPr lang="en-IN" sz="3200" dirty="0"/>
          </a:p>
          <a:p>
            <a:pPr>
              <a:buFont typeface="Arial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  </a:t>
            </a:r>
            <a:r>
              <a:rPr lang="en-IN" sz="3200" b="1" dirty="0">
                <a:solidFill>
                  <a:srgbClr val="058D2F"/>
                </a:solidFill>
              </a:rPr>
              <a:t>Such classes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002060"/>
                </a:solidFill>
              </a:rPr>
              <a:t>their objects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whose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C00000"/>
                </a:solidFill>
              </a:rPr>
              <a:t>methods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are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7030A0"/>
                </a:solidFill>
              </a:rPr>
              <a:t>invoked by Java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on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any action </a:t>
            </a: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   performed by the user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>
                <a:solidFill>
                  <a:schemeClr val="accent3">
                    <a:lumMod val="50000"/>
                  </a:schemeClr>
                </a:solidFill>
              </a:rPr>
              <a:t>are called </a:t>
            </a:r>
            <a:r>
              <a:rPr lang="en-IN" sz="3200" b="1" u="sng" dirty="0">
                <a:solidFill>
                  <a:srgbClr val="002060"/>
                </a:solidFill>
              </a:rPr>
              <a:t>Event Listeners.</a:t>
            </a:r>
          </a:p>
          <a:p>
            <a:endParaRPr lang="en-IN" sz="3200" dirty="0"/>
          </a:p>
          <a:p>
            <a:r>
              <a:rPr lang="en-IN" sz="3200" dirty="0">
                <a:solidFill>
                  <a:schemeClr val="bg1"/>
                </a:solidFill>
              </a:rPr>
              <a:t>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055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003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Event Handling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192" y="2000192"/>
            <a:ext cx="1656677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/>
          </a:p>
          <a:p>
            <a:r>
              <a:rPr lang="en-IN" sz="3000" b="1" u="sng" dirty="0">
                <a:solidFill>
                  <a:schemeClr val="accent3">
                    <a:lumMod val="50000"/>
                  </a:schemeClr>
                </a:solidFill>
              </a:rPr>
              <a:t>For example:</a:t>
            </a:r>
          </a:p>
          <a:p>
            <a:pP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</a:rPr>
              <a:t>  </a:t>
            </a:r>
            <a:r>
              <a:rPr lang="en-IN" sz="3000" b="1" dirty="0">
                <a:solidFill>
                  <a:srgbClr val="C00000"/>
                </a:solidFill>
              </a:rPr>
              <a:t>Whenever the user clicks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7030A0"/>
                </a:solidFill>
              </a:rPr>
              <a:t>button</a:t>
            </a:r>
            <a:r>
              <a:rPr lang="en-IN" sz="3000" dirty="0">
                <a:solidFill>
                  <a:schemeClr val="bg1"/>
                </a:solidFill>
              </a:rPr>
              <a:t>, 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then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058D2F"/>
                </a:solidFill>
              </a:rPr>
              <a:t>Java automatically calls a method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</a:rPr>
              <a:t>called</a:t>
            </a:r>
          </a:p>
          <a:p>
            <a:r>
              <a:rPr lang="en-IN" sz="3000" dirty="0"/>
              <a:t>   </a:t>
            </a:r>
            <a:r>
              <a:rPr lang="en-IN" sz="3000" b="1" u="sng" dirty="0" err="1">
                <a:solidFill>
                  <a:schemeClr val="accent3">
                    <a:lumMod val="50000"/>
                  </a:schemeClr>
                </a:solidFill>
              </a:rPr>
              <a:t>actionPerformed</a:t>
            </a:r>
            <a:r>
              <a:rPr lang="en-IN" sz="3000" b="1" u="sng" dirty="0">
                <a:solidFill>
                  <a:schemeClr val="accent3">
                    <a:lumMod val="50000"/>
                  </a:schemeClr>
                </a:solidFill>
              </a:rPr>
              <a:t>()</a:t>
            </a:r>
            <a:r>
              <a:rPr lang="en-IN" sz="3000" u="sng" dirty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endParaRPr lang="en-IN" sz="3000" dirty="0">
              <a:solidFill>
                <a:srgbClr val="FF0000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rgbClr val="FF0000"/>
                </a:solidFill>
              </a:rPr>
              <a:t>  </a:t>
            </a:r>
            <a:r>
              <a:rPr lang="en-IN" sz="3000" b="1" dirty="0">
                <a:solidFill>
                  <a:srgbClr val="7030A0"/>
                </a:solidFill>
              </a:rPr>
              <a:t>This method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available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</a:rPr>
              <a:t>in an </a:t>
            </a:r>
            <a:r>
              <a:rPr lang="en-IN" sz="3000" b="1" dirty="0">
                <a:solidFill>
                  <a:srgbClr val="002060"/>
                </a:solidFill>
              </a:rPr>
              <a:t>interface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</a:rPr>
              <a:t>called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ActionListener</a:t>
            </a:r>
            <a:r>
              <a:rPr lang="en-IN" sz="3000" dirty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</a:rPr>
              <a:t>  </a:t>
            </a:r>
            <a:r>
              <a:rPr lang="en-IN" sz="3000" b="1" dirty="0">
                <a:solidFill>
                  <a:srgbClr val="002060"/>
                </a:solidFill>
              </a:rPr>
              <a:t>So</a:t>
            </a:r>
            <a:r>
              <a:rPr lang="en-IN" sz="3000" dirty="0">
                <a:solidFill>
                  <a:schemeClr val="bg1"/>
                </a:solidFill>
              </a:rPr>
              <a:t>, the </a:t>
            </a:r>
            <a:r>
              <a:rPr lang="en-IN" sz="3000" b="1" dirty="0">
                <a:solidFill>
                  <a:srgbClr val="C00000"/>
                </a:solidFill>
              </a:rPr>
              <a:t>class</a:t>
            </a:r>
            <a:r>
              <a:rPr lang="en-IN" sz="3000" dirty="0">
                <a:solidFill>
                  <a:schemeClr val="bg1"/>
                </a:solidFill>
              </a:rPr>
              <a:t> which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inherits this interface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rgbClr val="7030A0"/>
                </a:solidFill>
              </a:rPr>
              <a:t>overrides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</a:rPr>
              <a:t>the method </a:t>
            </a:r>
            <a:r>
              <a:rPr lang="en-IN" sz="3000" b="1" dirty="0" err="1">
                <a:solidFill>
                  <a:schemeClr val="accent3">
                    <a:lumMod val="50000"/>
                  </a:schemeClr>
                </a:solidFill>
              </a:rPr>
              <a:t>actionPerformed</a:t>
            </a:r>
            <a:r>
              <a:rPr lang="en-IN" sz="3000" b="1" dirty="0">
                <a:solidFill>
                  <a:schemeClr val="accent3">
                    <a:lumMod val="50000"/>
                  </a:schemeClr>
                </a:solidFill>
              </a:rPr>
              <a:t>() </a:t>
            </a:r>
            <a:r>
              <a:rPr lang="en-IN" sz="3000" dirty="0">
                <a:solidFill>
                  <a:schemeClr val="bg1"/>
                </a:solidFill>
              </a:rPr>
              <a:t>will </a:t>
            </a:r>
          </a:p>
          <a:p>
            <a:pPr>
              <a:buClr>
                <a:schemeClr val="bg1"/>
              </a:buClr>
            </a:pPr>
            <a:r>
              <a:rPr lang="en-IN" sz="3000" dirty="0">
                <a:solidFill>
                  <a:schemeClr val="bg1"/>
                </a:solidFill>
              </a:rPr>
              <a:t>   be called as </a:t>
            </a:r>
            <a:r>
              <a:rPr lang="en-IN" sz="3000" b="1" u="sng" dirty="0">
                <a:solidFill>
                  <a:srgbClr val="002060"/>
                </a:solidFill>
              </a:rPr>
              <a:t>EVENT LISTENER.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3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A </a:t>
            </a:r>
            <a:r>
              <a:rPr lang="en-IN" sz="3000" b="1" dirty="0">
                <a:solidFill>
                  <a:srgbClr val="058D2F"/>
                </a:solidFill>
              </a:rPr>
              <a:t>method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which is </a:t>
            </a:r>
            <a:r>
              <a:rPr lang="en-IN" sz="3000" b="1" dirty="0">
                <a:solidFill>
                  <a:srgbClr val="002060"/>
                </a:solidFill>
              </a:rPr>
              <a:t>invoked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by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C00000"/>
                </a:solidFill>
              </a:rPr>
              <a:t>Java automatically </a:t>
            </a:r>
            <a:r>
              <a:rPr lang="en-IN" sz="3000" dirty="0">
                <a:solidFill>
                  <a:schemeClr val="bg1"/>
                </a:solidFill>
              </a:rPr>
              <a:t>is known as</a:t>
            </a:r>
            <a:r>
              <a:rPr lang="en-IN" sz="3000" dirty="0"/>
              <a:t> </a:t>
            </a:r>
            <a:r>
              <a:rPr lang="en-IN" sz="3000" b="1" u="sng" dirty="0">
                <a:solidFill>
                  <a:schemeClr val="accent6">
                    <a:lumMod val="50000"/>
                  </a:schemeClr>
                </a:solidFill>
              </a:rPr>
              <a:t>CALL BACK.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1482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423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Event Handling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6" name="Picture 5" descr="buttonClick.gif">
            <a:extLst>
              <a:ext uri="{FF2B5EF4-FFF2-40B4-BE49-F238E27FC236}">
                <a16:creationId xmlns:a16="http://schemas.microsoft.com/office/drawing/2014/main" id="{EFF04FB5-BD7D-4B27-B8BE-488DB5BA8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845" y="2559121"/>
            <a:ext cx="11286309" cy="71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4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764" y="530192"/>
            <a:ext cx="9275153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Exercise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2" y="2432117"/>
            <a:ext cx="16566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• </a:t>
            </a:r>
            <a:r>
              <a:rPr lang="en-IN" sz="3000" b="1" dirty="0">
                <a:solidFill>
                  <a:srgbClr val="7030A0"/>
                </a:solidFill>
              </a:rPr>
              <a:t>Design a Frame </a:t>
            </a:r>
            <a:r>
              <a:rPr lang="en-IN" sz="3000" dirty="0">
                <a:solidFill>
                  <a:schemeClr val="bg1"/>
                </a:solidFill>
              </a:rPr>
              <a:t>which </a:t>
            </a:r>
            <a:r>
              <a:rPr lang="en-IN" sz="3000" b="1" dirty="0">
                <a:solidFill>
                  <a:srgbClr val="C00000"/>
                </a:solidFill>
              </a:rPr>
              <a:t>contains</a:t>
            </a:r>
            <a:r>
              <a:rPr lang="en-IN" sz="3000" dirty="0">
                <a:solidFill>
                  <a:schemeClr val="bg1"/>
                </a:solidFill>
              </a:rPr>
              <a:t> a </a:t>
            </a:r>
            <a:r>
              <a:rPr lang="en-IN" sz="3000" b="1" dirty="0">
                <a:solidFill>
                  <a:srgbClr val="002060"/>
                </a:solidFill>
              </a:rPr>
              <a:t>button</a:t>
            </a:r>
            <a:r>
              <a:rPr lang="en-IN" sz="3000" dirty="0">
                <a:solidFill>
                  <a:schemeClr val="bg1"/>
                </a:solidFill>
              </a:rPr>
              <a:t> titled </a:t>
            </a:r>
            <a:r>
              <a:rPr lang="en-IN" sz="3000" b="1" dirty="0">
                <a:solidFill>
                  <a:srgbClr val="FFFF00"/>
                </a:solidFill>
              </a:rPr>
              <a:t>Close App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whenever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rgbClr val="002060"/>
                </a:solidFill>
              </a:rPr>
              <a:t>user</a:t>
            </a:r>
          </a:p>
          <a:p>
            <a:r>
              <a:rPr lang="en-IN" sz="3000" b="1" dirty="0">
                <a:solidFill>
                  <a:srgbClr val="002060"/>
                </a:solidFill>
              </a:rPr>
              <a:t>  clicks on it</a:t>
            </a:r>
            <a:r>
              <a:rPr lang="en-IN" sz="3000" dirty="0">
                <a:solidFill>
                  <a:schemeClr val="bg1"/>
                </a:solidFill>
              </a:rPr>
              <a:t>, the </a:t>
            </a:r>
            <a:r>
              <a:rPr lang="en-IN" sz="3000" b="1" dirty="0">
                <a:solidFill>
                  <a:srgbClr val="C00000"/>
                </a:solidFill>
              </a:rPr>
              <a:t>application should close</a:t>
            </a:r>
            <a:r>
              <a:rPr lang="en-IN" sz="3000" dirty="0">
                <a:solidFill>
                  <a:schemeClr val="bg1"/>
                </a:solidFill>
              </a:rPr>
              <a:t>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901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684</Words>
  <Application>Microsoft Office PowerPoint</Application>
  <PresentationFormat>Custom</PresentationFormat>
  <Paragraphs>140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Consolas</vt:lpstr>
      <vt:lpstr>Arial Black</vt:lpstr>
      <vt:lpstr>Calibri</vt:lpstr>
      <vt:lpstr>맑은 고딕</vt:lpstr>
      <vt:lpstr>Archivo Black</vt:lpstr>
      <vt:lpstr>Arial</vt:lpstr>
      <vt:lpstr>Georgia(Body)</vt:lpstr>
      <vt:lpstr>Georgia</vt:lpstr>
      <vt:lpstr>Libre Baskerville</vt:lpstr>
      <vt:lpstr>Yellow Chic Photo-centric Branding Kit Presentation</vt:lpstr>
      <vt:lpstr>PowerPoint Presentation</vt:lpstr>
      <vt:lpstr>PowerPoint Presentation</vt:lpstr>
      <vt:lpstr>Event Handling</vt:lpstr>
      <vt:lpstr>Event Handling</vt:lpstr>
      <vt:lpstr>Java’s Model Of Event Handling</vt:lpstr>
      <vt:lpstr>Event Handling</vt:lpstr>
      <vt:lpstr>Event Handling</vt:lpstr>
      <vt:lpstr>Event Handling</vt:lpstr>
      <vt:lpstr>Exercise</vt:lpstr>
      <vt:lpstr>Solution</vt:lpstr>
      <vt:lpstr>Solution</vt:lpstr>
      <vt:lpstr>Solution</vt:lpstr>
      <vt:lpstr>Solution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syed mohammad ali</cp:lastModifiedBy>
  <cp:revision>19</cp:revision>
  <dcterms:modified xsi:type="dcterms:W3CDTF">2023-08-31T06:14:49Z</dcterms:modified>
</cp:coreProperties>
</file>