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78" r:id="rId3"/>
    <p:sldId id="324" r:id="rId4"/>
    <p:sldId id="352" r:id="rId5"/>
    <p:sldId id="340" r:id="rId6"/>
    <p:sldId id="353" r:id="rId7"/>
    <p:sldId id="354" r:id="rId8"/>
    <p:sldId id="359" r:id="rId9"/>
    <p:sldId id="360" r:id="rId10"/>
    <p:sldId id="342" r:id="rId11"/>
    <p:sldId id="355" r:id="rId12"/>
    <p:sldId id="362" r:id="rId13"/>
    <p:sldId id="363" r:id="rId14"/>
    <p:sldId id="364" r:id="rId15"/>
    <p:sldId id="361" r:id="rId16"/>
    <p:sldId id="365" r:id="rId17"/>
    <p:sldId id="366" r:id="rId18"/>
    <p:sldId id="367" r:id="rId19"/>
    <p:sldId id="368" r:id="rId20"/>
    <p:sldId id="276" r:id="rId21"/>
  </p:sldIdLst>
  <p:sldSz cx="18288000" cy="10287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Libre Baskerville" panose="02000000000000000000" pitchFamily="2" charset="0"/>
      <p:regular r:id="rId27"/>
      <p:bold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04CA"/>
    <a:srgbClr val="3526A8"/>
    <a:srgbClr val="0000FF"/>
    <a:srgbClr val="FF00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54" y="-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C391FDAA-600D-445E-94C2-16669969EBB0}"/>
    <pc:docChg chg="modSld">
      <pc:chgData name="Sharma Computer Academy" userId="08476b32c11f4418" providerId="LiveId" clId="{C391FDAA-600D-445E-94C2-16669969EBB0}" dt="2023-10-03T07:51:35.816" v="26" actId="20577"/>
      <pc:docMkLst>
        <pc:docMk/>
      </pc:docMkLst>
      <pc:sldChg chg="modSp">
        <pc:chgData name="Sharma Computer Academy" userId="08476b32c11f4418" providerId="LiveId" clId="{C391FDAA-600D-445E-94C2-16669969EBB0}" dt="2023-10-03T07:51:35.816" v="26" actId="20577"/>
        <pc:sldMkLst>
          <pc:docMk/>
          <pc:sldMk cId="3368692221" sldId="340"/>
        </pc:sldMkLst>
        <pc:spChg chg="mod">
          <ac:chgData name="Sharma Computer Academy" userId="08476b32c11f4418" providerId="LiveId" clId="{C391FDAA-600D-445E-94C2-16669969EBB0}" dt="2023-10-03T07:51:35.816" v="26" actId="20577"/>
          <ac:spMkLst>
            <pc:docMk/>
            <pc:sldMk cId="3368692221" sldId="340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144487"/>
            <a:ext cx="18288000" cy="11521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7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96" y="8296614"/>
            <a:ext cx="1828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6623720" y="1475286"/>
            <a:ext cx="5040560" cy="5040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702" y="2278424"/>
            <a:ext cx="1638596" cy="363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3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82500" y="25567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770425" y="2654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030363" y="52211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8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800"/>
              <a:buNone/>
              <a:defRPr sz="28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12910775" y="0"/>
            <a:ext cx="5377200" cy="10351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365125" y="3342200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5552950" y="3342200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/>
          <p:nvPr/>
        </p:nvSpPr>
        <p:spPr>
          <a:xfrm>
            <a:off x="0" y="7571350"/>
            <a:ext cx="18309600" cy="2715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1770425" y="2654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solidFill>
          <a:schemeClr val="dk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1013450" y="2980575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905175" y="2839525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13559275" y="0"/>
            <a:ext cx="4728600" cy="6112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0"/>
          <p:cNvSpPr>
            <a:spLocks noGrp="1"/>
          </p:cNvSpPr>
          <p:nvPr>
            <p:ph type="pic" idx="2"/>
          </p:nvPr>
        </p:nvSpPr>
        <p:spPr>
          <a:xfrm>
            <a:off x="11438888" y="3304100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1066788" y="288678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6956"/>
            <a:ext cx="18288000" cy="115212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7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99086"/>
            <a:ext cx="1828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9927000"/>
            <a:ext cx="18288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8288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7488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62400" y="890725"/>
            <a:ext cx="12453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Baskerville"/>
              <a:buNone/>
              <a:defRPr sz="600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70425" y="2654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i="0" u="none" strike="noStrike" cap="none">
                <a:solidFill>
                  <a:schemeClr val="dk1"/>
                </a:solidFill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 i="0" u="none" strike="noStrike" cap="none">
                <a:solidFill>
                  <a:schemeClr val="dk1"/>
                </a:solidFill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 i="0" u="none" strike="noStrike" cap="none">
                <a:solidFill>
                  <a:schemeClr val="dk1"/>
                </a:solidFill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 i="0" u="none" strike="noStrike" cap="none">
                <a:solidFill>
                  <a:schemeClr val="dk1"/>
                </a:solidFill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B43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4718292" y="7109926"/>
            <a:ext cx="8177645" cy="2752726"/>
          </a:xfrm>
          <a:custGeom>
            <a:avLst/>
            <a:gdLst/>
            <a:ahLst/>
            <a:cxnLst/>
            <a:rect l="l" t="t" r="r" b="b"/>
            <a:pathLst>
              <a:path w="2153783" h="812800" extrusionOk="0">
                <a:moveTo>
                  <a:pt x="0" y="0"/>
                </a:moveTo>
                <a:lnTo>
                  <a:pt x="2153783" y="0"/>
                </a:lnTo>
                <a:lnTo>
                  <a:pt x="2153783" y="812800"/>
                </a:lnTo>
                <a:lnTo>
                  <a:pt x="0" y="812800"/>
                </a:lnTo>
                <a:close/>
              </a:path>
            </a:pathLst>
          </a:custGeom>
          <a:solidFill>
            <a:srgbClr val="E4B439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56" name="Google Shape;56;p11"/>
          <p:cNvSpPr txBox="1"/>
          <p:nvPr/>
        </p:nvSpPr>
        <p:spPr>
          <a:xfrm>
            <a:off x="2702873" y="2914310"/>
            <a:ext cx="13070662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9600" dirty="0">
                <a:latin typeface="Georgia(Body)"/>
              </a:rPr>
              <a:t>JAVA PROJECT BATCH</a:t>
            </a:r>
          </a:p>
          <a:p>
            <a:pPr algn="ctr"/>
            <a:r>
              <a:rPr lang="en-US" sz="9600" b="1" dirty="0">
                <a:solidFill>
                  <a:srgbClr val="002060"/>
                </a:solidFill>
                <a:latin typeface="Georgia(Body)"/>
              </a:rPr>
              <a:t>GUI Programming</a:t>
            </a:r>
          </a:p>
          <a:p>
            <a:pPr algn="ctr"/>
            <a:endParaRPr lang="en-IN" sz="9600" dirty="0">
              <a:latin typeface="Georgia(Body)"/>
            </a:endParaRPr>
          </a:p>
        </p:txBody>
      </p:sp>
      <p:sp>
        <p:nvSpPr>
          <p:cNvPr id="57" name="Google Shape;57;p11"/>
          <p:cNvSpPr txBox="1"/>
          <p:nvPr/>
        </p:nvSpPr>
        <p:spPr>
          <a:xfrm>
            <a:off x="6465314" y="8235140"/>
            <a:ext cx="4683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21212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Lecture 4</a:t>
            </a:r>
          </a:p>
        </p:txBody>
      </p:sp>
      <p:grpSp>
        <p:nvGrpSpPr>
          <p:cNvPr id="58" name="Google Shape;58;p11"/>
          <p:cNvGrpSpPr/>
          <p:nvPr/>
        </p:nvGrpSpPr>
        <p:grpSpPr>
          <a:xfrm>
            <a:off x="1036412" y="4363168"/>
            <a:ext cx="2327028" cy="1560664"/>
            <a:chOff x="4642" y="0"/>
            <a:chExt cx="3102704" cy="2080885"/>
          </a:xfrm>
        </p:grpSpPr>
        <p:grpSp>
          <p:nvGrpSpPr>
            <p:cNvPr id="59" name="Google Shape;59;p11"/>
            <p:cNvGrpSpPr/>
            <p:nvPr/>
          </p:nvGrpSpPr>
          <p:grpSpPr>
            <a:xfrm>
              <a:off x="4642" y="0"/>
              <a:ext cx="2071599" cy="2080885"/>
              <a:chOff x="1813" y="0"/>
              <a:chExt cx="809173" cy="812800"/>
            </a:xfrm>
          </p:grpSpPr>
          <p:sp>
            <p:nvSpPr>
              <p:cNvPr id="60" name="Google Shape;60;p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2121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5875" tIns="35875" rIns="35875" bIns="358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2" name="Google Shape;62;p11"/>
            <p:cNvCxnSpPr/>
            <p:nvPr/>
          </p:nvCxnSpPr>
          <p:spPr>
            <a:xfrm>
              <a:off x="959718" y="1053735"/>
              <a:ext cx="2147628" cy="0"/>
            </a:xfrm>
            <a:prstGeom prst="straightConnector1">
              <a:avLst/>
            </a:prstGeom>
            <a:noFill/>
            <a:ln w="50800" cap="flat" cmpd="sng">
              <a:solidFill>
                <a:srgbClr val="212121"/>
              </a:solidFill>
              <a:prstDash val="solid"/>
              <a:round/>
              <a:headEnd type="oval" w="lg" len="lg"/>
              <a:tailEnd type="stealth" w="med" len="med"/>
            </a:ln>
          </p:spPr>
        </p:cxnSp>
        <p:cxnSp>
          <p:nvCxnSpPr>
            <p:cNvPr id="63" name="Google Shape;63;p11"/>
            <p:cNvCxnSpPr/>
            <p:nvPr/>
          </p:nvCxnSpPr>
          <p:spPr>
            <a:xfrm>
              <a:off x="1199508" y="1053735"/>
              <a:ext cx="1446797" cy="0"/>
            </a:xfrm>
            <a:prstGeom prst="straightConnector1">
              <a:avLst/>
            </a:prstGeom>
            <a:noFill/>
            <a:ln w="50800" cap="flat" cmpd="sng">
              <a:solidFill>
                <a:srgbClr val="21212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64" name="Google Shape;64;p11"/>
          <p:cNvGrpSpPr/>
          <p:nvPr/>
        </p:nvGrpSpPr>
        <p:grpSpPr>
          <a:xfrm rot="10800000">
            <a:off x="14928791" y="4363168"/>
            <a:ext cx="2327028" cy="1560664"/>
            <a:chOff x="4642" y="0"/>
            <a:chExt cx="3102704" cy="2080885"/>
          </a:xfrm>
        </p:grpSpPr>
        <p:grpSp>
          <p:nvGrpSpPr>
            <p:cNvPr id="65" name="Google Shape;65;p11"/>
            <p:cNvGrpSpPr/>
            <p:nvPr/>
          </p:nvGrpSpPr>
          <p:grpSpPr>
            <a:xfrm>
              <a:off x="4642" y="0"/>
              <a:ext cx="2071599" cy="2080885"/>
              <a:chOff x="1813" y="0"/>
              <a:chExt cx="809173" cy="812800"/>
            </a:xfrm>
          </p:grpSpPr>
          <p:sp>
            <p:nvSpPr>
              <p:cNvPr id="66" name="Google Shape;66;p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2121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5875" tIns="35875" rIns="35875" bIns="358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8" name="Google Shape;68;p11"/>
            <p:cNvCxnSpPr/>
            <p:nvPr/>
          </p:nvCxnSpPr>
          <p:spPr>
            <a:xfrm>
              <a:off x="959718" y="1053735"/>
              <a:ext cx="2147628" cy="0"/>
            </a:xfrm>
            <a:prstGeom prst="straightConnector1">
              <a:avLst/>
            </a:prstGeom>
            <a:noFill/>
            <a:ln w="50800" cap="flat" cmpd="sng">
              <a:solidFill>
                <a:srgbClr val="212121"/>
              </a:solidFill>
              <a:prstDash val="solid"/>
              <a:round/>
              <a:headEnd type="oval" w="lg" len="lg"/>
              <a:tailEnd type="stealth" w="med" len="med"/>
            </a:ln>
          </p:spPr>
        </p:cxnSp>
        <p:cxnSp>
          <p:nvCxnSpPr>
            <p:cNvPr id="69" name="Google Shape;69;p11"/>
            <p:cNvCxnSpPr/>
            <p:nvPr/>
          </p:nvCxnSpPr>
          <p:spPr>
            <a:xfrm>
              <a:off x="1199508" y="1053735"/>
              <a:ext cx="1446797" cy="0"/>
            </a:xfrm>
            <a:prstGeom prst="straightConnector1">
              <a:avLst/>
            </a:prstGeom>
            <a:noFill/>
            <a:ln w="50800" cap="flat" cmpd="sng">
              <a:solidFill>
                <a:srgbClr val="21212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4130" y="343934"/>
            <a:ext cx="13180422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Creating GUI Using GU Builder</a:t>
            </a: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+mn-lt"/>
              </a:rPr>
              <a:t>5. Now create a package by right clicking on source package, type Package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+mn-lt"/>
              </a:rPr>
              <a:t>name: amritaguiapps, then click on finish.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Picture 5" descr="Capture3.PNG">
            <a:extLst>
              <a:ext uri="{FF2B5EF4-FFF2-40B4-BE49-F238E27FC236}">
                <a16:creationId xmlns:a16="http://schemas.microsoft.com/office/drawing/2014/main" id="{E1CAC3D5-A59F-44B8-B78B-E7F5DFB50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121" y="4441782"/>
            <a:ext cx="14352440" cy="523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3452" y="394880"/>
            <a:ext cx="13089592" cy="1470000"/>
          </a:xfrm>
        </p:spPr>
        <p:txBody>
          <a:bodyPr>
            <a:noAutofit/>
          </a:bodyPr>
          <a:lstStyle/>
          <a:p>
            <a:pPr algn="ctr"/>
            <a:r>
              <a:rPr lang="en-US" altLang="ko-KR" sz="5000" b="1" dirty="0"/>
              <a:t>Creating GUI Using GUI Builder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dirty="0">
                <a:solidFill>
                  <a:schemeClr val="bg1"/>
                </a:solidFill>
                <a:latin typeface="+mn-lt"/>
              </a:rPr>
              <a:t>6.</a:t>
            </a:r>
            <a:r>
              <a:rPr lang="en-US" sz="3000" kern="1200" dirty="0">
                <a:solidFill>
                  <a:schemeClr val="bg1"/>
                </a:solidFill>
                <a:latin typeface="+mn-lt"/>
              </a:rPr>
              <a:t> Now to create a </a:t>
            </a:r>
            <a:r>
              <a:rPr lang="en-US" sz="3000" kern="1200" dirty="0" err="1">
                <a:solidFill>
                  <a:schemeClr val="bg1"/>
                </a:solidFill>
                <a:latin typeface="+mn-lt"/>
              </a:rPr>
              <a:t>JFrame</a:t>
            </a:r>
            <a:r>
              <a:rPr lang="en-US" sz="3000" kern="1200" dirty="0">
                <a:solidFill>
                  <a:schemeClr val="bg1"/>
                </a:solidFill>
                <a:latin typeface="+mn-lt"/>
              </a:rPr>
              <a:t> right click on source package: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+mn-lt"/>
              </a:rPr>
              <a:t>amritaguiapps </a:t>
            </a:r>
            <a:r>
              <a:rPr lang="en-US" sz="3000" kern="1200" dirty="0">
                <a:solidFill>
                  <a:schemeClr val="bg1"/>
                </a:solidFill>
                <a:latin typeface="+mn-lt"/>
                <a:sym typeface="Wingdings" pitchFamily="2" charset="2"/>
              </a:rPr>
              <a:t> New  </a:t>
            </a:r>
            <a:r>
              <a:rPr lang="en-US" sz="3000" kern="1200" dirty="0" err="1">
                <a:solidFill>
                  <a:schemeClr val="bg1"/>
                </a:solidFill>
                <a:latin typeface="+mn-lt"/>
                <a:sym typeface="Wingdings" pitchFamily="2" charset="2"/>
              </a:rPr>
              <a:t>JFrame</a:t>
            </a:r>
            <a:r>
              <a:rPr lang="en-US" sz="3000" kern="1200" dirty="0">
                <a:solidFill>
                  <a:schemeClr val="bg1"/>
                </a:solidFill>
                <a:latin typeface="+mn-lt"/>
                <a:sym typeface="Wingdings" pitchFamily="2" charset="2"/>
              </a:rPr>
              <a:t> Form.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Picture 5" descr="Capture8.PNG">
            <a:extLst>
              <a:ext uri="{FF2B5EF4-FFF2-40B4-BE49-F238E27FC236}">
                <a16:creationId xmlns:a16="http://schemas.microsoft.com/office/drawing/2014/main" id="{7930237D-53C9-45F1-9F82-1F1DA2DB4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736" y="4353110"/>
            <a:ext cx="10503209" cy="506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4194" y="364751"/>
            <a:ext cx="12985089" cy="1470000"/>
          </a:xfrm>
        </p:spPr>
        <p:txBody>
          <a:bodyPr>
            <a:noAutofit/>
          </a:bodyPr>
          <a:lstStyle/>
          <a:p>
            <a:pPr algn="ctr"/>
            <a:r>
              <a:rPr lang="en-US" altLang="ko-KR" sz="5000" b="1" dirty="0"/>
              <a:t>Creating GUI Using GUI Builder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US" sz="3000" kern="1200" dirty="0">
                <a:solidFill>
                  <a:schemeClr val="bg1"/>
                </a:solidFill>
                <a:latin typeface="+mn-lt"/>
                <a:sym typeface="Wingdings" pitchFamily="2" charset="2"/>
              </a:rPr>
              <a:t>Class Name: </a:t>
            </a:r>
            <a:r>
              <a:rPr lang="en-US" sz="3000" kern="1200" dirty="0" err="1">
                <a:solidFill>
                  <a:schemeClr val="bg1"/>
                </a:solidFill>
                <a:latin typeface="+mn-lt"/>
                <a:sym typeface="Wingdings" pitchFamily="2" charset="2"/>
              </a:rPr>
              <a:t>MyJFrame</a:t>
            </a:r>
            <a:r>
              <a:rPr lang="en-US" sz="3000" kern="1200" dirty="0">
                <a:solidFill>
                  <a:schemeClr val="bg1"/>
                </a:solidFill>
                <a:latin typeface="+mn-lt"/>
                <a:sym typeface="Wingdings" pitchFamily="2" charset="2"/>
              </a:rPr>
              <a:t> then click Finish.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Picture 7" descr="Capture4.PNG">
            <a:extLst>
              <a:ext uri="{FF2B5EF4-FFF2-40B4-BE49-F238E27FC236}">
                <a16:creationId xmlns:a16="http://schemas.microsoft.com/office/drawing/2014/main" id="{79FECEC7-A222-46B3-BB82-EAFD5801E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876" y="3998166"/>
            <a:ext cx="14730247" cy="583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1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3018" y="364751"/>
            <a:ext cx="12606266" cy="1470000"/>
          </a:xfrm>
        </p:spPr>
        <p:txBody>
          <a:bodyPr>
            <a:noAutofit/>
          </a:bodyPr>
          <a:lstStyle/>
          <a:p>
            <a:r>
              <a:rPr lang="en-US" altLang="ko-KR" sz="5000" b="1" dirty="0"/>
              <a:t>Creating GUI Using GUI Builder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It will look like this: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bg1"/>
              </a:solidFill>
            </a:endParaRPr>
          </a:p>
        </p:txBody>
      </p:sp>
      <p:pic>
        <p:nvPicPr>
          <p:cNvPr id="11" name="Picture 10" descr="Capture5.PNG">
            <a:extLst>
              <a:ext uri="{FF2B5EF4-FFF2-40B4-BE49-F238E27FC236}">
                <a16:creationId xmlns:a16="http://schemas.microsoft.com/office/drawing/2014/main" id="{2A0AF28C-8C81-42B1-9028-A949F4EFE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806" y="3644617"/>
            <a:ext cx="14552388" cy="572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5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9913" y="390877"/>
            <a:ext cx="11548174" cy="1470000"/>
          </a:xfrm>
        </p:spPr>
        <p:txBody>
          <a:bodyPr>
            <a:noAutofit/>
          </a:bodyPr>
          <a:lstStyle/>
          <a:p>
            <a:pPr lvl="0" algn="ctr" latinLnBrk="1">
              <a:spcBef>
                <a:spcPct val="0"/>
              </a:spcBef>
              <a:buClrTx/>
              <a:buSzTx/>
              <a:defRPr/>
            </a:pPr>
            <a:r>
              <a:rPr lang="en-IN" sz="5000" b="1" kern="1200" dirty="0"/>
              <a:t>How to Add a Pane</a:t>
            </a:r>
            <a:r>
              <a:rPr lang="en-IN" sz="5000" b="1" dirty="0"/>
              <a:t>l </a:t>
            </a:r>
            <a:r>
              <a:rPr lang="en-IN" sz="5000" b="1" kern="1200" dirty="0"/>
              <a:t>to Frames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+mn-lt"/>
              </a:rPr>
              <a:t>Adding the Background </a:t>
            </a:r>
            <a:r>
              <a:rPr lang="en-IN" sz="3000" kern="1200" dirty="0" err="1">
                <a:solidFill>
                  <a:schemeClr val="bg1"/>
                </a:solidFill>
                <a:latin typeface="+mn-lt"/>
              </a:rPr>
              <a:t>color</a:t>
            </a:r>
            <a:r>
              <a:rPr lang="en-IN" sz="3000" kern="1200" dirty="0">
                <a:solidFill>
                  <a:schemeClr val="bg1"/>
                </a:solidFill>
                <a:latin typeface="+mn-lt"/>
              </a:rPr>
              <a:t> is just the matter of few drags and drops. Open the </a:t>
            </a:r>
            <a:r>
              <a:rPr lang="en-IN" sz="3000" kern="1200" dirty="0" err="1">
                <a:solidFill>
                  <a:schemeClr val="bg1"/>
                </a:solidFill>
                <a:latin typeface="+mn-lt"/>
              </a:rPr>
              <a:t>Jframe</a:t>
            </a:r>
            <a:endParaRPr lang="en-IN" sz="3000" kern="1200" dirty="0">
              <a:solidFill>
                <a:schemeClr val="bg1"/>
              </a:solidFill>
              <a:latin typeface="+mn-lt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+mn-lt"/>
              </a:rPr>
              <a:t>windows, drag the Panel from the Palette which is located in the upper right corner to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+mn-lt"/>
              </a:rPr>
              <a:t>the Design area.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Picture 7" descr="Capture10.PNG">
            <a:extLst>
              <a:ext uri="{FF2B5EF4-FFF2-40B4-BE49-F238E27FC236}">
                <a16:creationId xmlns:a16="http://schemas.microsoft.com/office/drawing/2014/main" id="{6F930E55-960F-466B-8BB5-101BC03B8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827" y="5106161"/>
            <a:ext cx="12723027" cy="426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1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8321" y="239165"/>
            <a:ext cx="9275153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Run the Project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b="1" u="sng" kern="1200" dirty="0">
                <a:solidFill>
                  <a:schemeClr val="bg1"/>
                </a:solidFill>
              </a:rPr>
              <a:t>Run the project: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 To run the project right click on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</a:rPr>
              <a:t>Jframe</a:t>
            </a:r>
            <a:r>
              <a:rPr lang="en-US" sz="3000" kern="1200" dirty="0">
                <a:solidFill>
                  <a:schemeClr val="bg1"/>
                </a:solidFill>
              </a:rPr>
              <a:t> and click on Run File. 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 </a:t>
            </a:r>
            <a:endParaRPr lang="en-IN" sz="3000" kern="1200" dirty="0">
              <a:solidFill>
                <a:schemeClr val="bg1"/>
              </a:solidFill>
            </a:endParaRPr>
          </a:p>
        </p:txBody>
      </p:sp>
      <p:pic>
        <p:nvPicPr>
          <p:cNvPr id="8" name="Picture 7" descr="Capture11.PNG">
            <a:extLst>
              <a:ext uri="{FF2B5EF4-FFF2-40B4-BE49-F238E27FC236}">
                <a16:creationId xmlns:a16="http://schemas.microsoft.com/office/drawing/2014/main" id="{413B1D8B-72A9-4673-9718-DD2B2746F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7423" y="2823363"/>
            <a:ext cx="6790923" cy="375926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D9E187-6B7A-4E7C-B182-7BE796871FCB}"/>
              </a:ext>
            </a:extLst>
          </p:cNvPr>
          <p:cNvCxnSpPr>
            <a:cxnSpLocks/>
          </p:cNvCxnSpPr>
          <p:nvPr/>
        </p:nvCxnSpPr>
        <p:spPr>
          <a:xfrm>
            <a:off x="6218004" y="3704938"/>
            <a:ext cx="3474636" cy="9980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5AC64C-280B-4551-BF55-CE2E924BCCDD}"/>
              </a:ext>
            </a:extLst>
          </p:cNvPr>
          <p:cNvSpPr txBox="1"/>
          <p:nvPr/>
        </p:nvSpPr>
        <p:spPr>
          <a:xfrm>
            <a:off x="10476528" y="8203633"/>
            <a:ext cx="6614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After click on Run File the output window look like this.</a:t>
            </a:r>
            <a:endParaRPr lang="en-IN" sz="3000" dirty="0">
              <a:solidFill>
                <a:schemeClr val="bg1"/>
              </a:solidFill>
            </a:endParaRPr>
          </a:p>
        </p:txBody>
      </p:sp>
      <p:pic>
        <p:nvPicPr>
          <p:cNvPr id="11" name="Picture 10" descr="Capture12.PNG">
            <a:extLst>
              <a:ext uri="{FF2B5EF4-FFF2-40B4-BE49-F238E27FC236}">
                <a16:creationId xmlns:a16="http://schemas.microsoft.com/office/drawing/2014/main" id="{1E4232E6-D21C-4957-8EBC-4202C3E97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192" y="5246726"/>
            <a:ext cx="7098088" cy="422505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47973F-497B-43A2-8BDB-3570C781B9C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955280" y="7359252"/>
            <a:ext cx="2146502" cy="10376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1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581" y="429663"/>
            <a:ext cx="14447519" cy="1470000"/>
          </a:xfrm>
        </p:spPr>
        <p:txBody>
          <a:bodyPr>
            <a:noAutofit/>
          </a:bodyPr>
          <a:lstStyle/>
          <a:p>
            <a:r>
              <a:rPr lang="en-US" sz="5000" b="1" dirty="0">
                <a:solidFill>
                  <a:schemeClr val="tx1"/>
                </a:solidFill>
              </a:rPr>
              <a:t>How to add Background Color to </a:t>
            </a:r>
            <a:r>
              <a:rPr lang="en-US" sz="5000" b="1" dirty="0" err="1">
                <a:solidFill>
                  <a:schemeClr val="tx1"/>
                </a:solidFill>
              </a:rPr>
              <a:t>JFrame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764357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To add background color of </a:t>
            </a:r>
            <a:r>
              <a:rPr lang="en-US" sz="3000" kern="1200" dirty="0" err="1">
                <a:solidFill>
                  <a:schemeClr val="bg1"/>
                </a:solidFill>
              </a:rPr>
              <a:t>JFrame</a:t>
            </a:r>
            <a:r>
              <a:rPr lang="en-US" sz="3000" kern="1200" dirty="0">
                <a:solidFill>
                  <a:schemeClr val="bg1"/>
                </a:solidFill>
              </a:rPr>
              <a:t> right click on </a:t>
            </a:r>
            <a:r>
              <a:rPr lang="en-US" sz="3000" kern="1200" dirty="0" err="1">
                <a:solidFill>
                  <a:schemeClr val="bg1"/>
                </a:solidFill>
              </a:rPr>
              <a:t>JFrame</a:t>
            </a:r>
            <a:r>
              <a:rPr lang="en-US" sz="3000" kern="1200" dirty="0">
                <a:solidFill>
                  <a:schemeClr val="bg1"/>
                </a:solidFill>
              </a:rPr>
              <a:t>, then click on properties as shown below: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bg1"/>
              </a:solidFill>
            </a:endParaRPr>
          </a:p>
        </p:txBody>
      </p:sp>
      <p:pic>
        <p:nvPicPr>
          <p:cNvPr id="13" name="Picture 12" descr="Capture13.PNG">
            <a:extLst>
              <a:ext uri="{FF2B5EF4-FFF2-40B4-BE49-F238E27FC236}">
                <a16:creationId xmlns:a16="http://schemas.microsoft.com/office/drawing/2014/main" id="{4B97886A-D70E-4228-A5F3-4F1576105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574" y="3809398"/>
            <a:ext cx="12149532" cy="546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6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942" y="401282"/>
            <a:ext cx="15428114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How to add Background Color to </a:t>
            </a:r>
            <a:r>
              <a:rPr lang="en-US" sz="5000" b="1" dirty="0" err="1">
                <a:solidFill>
                  <a:schemeClr val="tx1"/>
                </a:solidFill>
              </a:rPr>
              <a:t>JFrame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Now click on Properties </a:t>
            </a:r>
            <a:r>
              <a:rPr lang="en-US" sz="3000" kern="1200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3000" kern="1200" dirty="0">
                <a:solidFill>
                  <a:schemeClr val="bg1"/>
                </a:solidFill>
              </a:rPr>
              <a:t>background </a:t>
            </a:r>
            <a:r>
              <a:rPr lang="en-US" sz="3000" kern="1200" dirty="0">
                <a:solidFill>
                  <a:schemeClr val="bg1"/>
                </a:solidFill>
                <a:sym typeface="Wingdings" pitchFamily="2" charset="2"/>
              </a:rPr>
              <a:t> Close ,</a:t>
            </a:r>
            <a:r>
              <a:rPr lang="en-US" sz="3000" kern="1200" dirty="0">
                <a:solidFill>
                  <a:schemeClr val="bg1"/>
                </a:solidFill>
              </a:rPr>
              <a:t>as shown below:</a:t>
            </a:r>
          </a:p>
        </p:txBody>
      </p:sp>
      <p:pic>
        <p:nvPicPr>
          <p:cNvPr id="8" name="Picture 7" descr="Capture14.PNG">
            <a:extLst>
              <a:ext uri="{FF2B5EF4-FFF2-40B4-BE49-F238E27FC236}">
                <a16:creationId xmlns:a16="http://schemas.microsoft.com/office/drawing/2014/main" id="{0DB147F5-7E78-4A3C-91A0-C91703F5A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314" y="3729884"/>
            <a:ext cx="9102054" cy="577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4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3421" y="424296"/>
            <a:ext cx="14721839" cy="1470000"/>
          </a:xfrm>
        </p:spPr>
        <p:txBody>
          <a:bodyPr>
            <a:noAutofit/>
          </a:bodyPr>
          <a:lstStyle/>
          <a:p>
            <a:r>
              <a:rPr lang="en-US" sz="5000" b="1" dirty="0">
                <a:solidFill>
                  <a:schemeClr val="tx1"/>
                </a:solidFill>
              </a:rPr>
              <a:t>How to add Background Color to </a:t>
            </a:r>
            <a:r>
              <a:rPr lang="en-US" sz="5000" b="1" dirty="0" err="1">
                <a:solidFill>
                  <a:schemeClr val="tx1"/>
                </a:solidFill>
              </a:rPr>
              <a:t>JFrame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2" y="2183525"/>
            <a:ext cx="1656677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Choose a color and then click on OK.</a:t>
            </a: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lvl="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lvl="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Finally it look like this:</a:t>
            </a:r>
          </a:p>
        </p:txBody>
      </p:sp>
      <p:pic>
        <p:nvPicPr>
          <p:cNvPr id="9" name="Picture 8" descr="Capture15.PNG">
            <a:extLst>
              <a:ext uri="{FF2B5EF4-FFF2-40B4-BE49-F238E27FC236}">
                <a16:creationId xmlns:a16="http://schemas.microsoft.com/office/drawing/2014/main" id="{0F43D2B4-2167-42EA-8B28-5A61A5136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002" y="2998534"/>
            <a:ext cx="10567263" cy="2448678"/>
          </a:xfrm>
          <a:prstGeom prst="rect">
            <a:avLst/>
          </a:prstGeom>
        </p:spPr>
      </p:pic>
      <p:pic>
        <p:nvPicPr>
          <p:cNvPr id="10" name="Picture 9" descr="Capture16.PNG">
            <a:extLst>
              <a:ext uri="{FF2B5EF4-FFF2-40B4-BE49-F238E27FC236}">
                <a16:creationId xmlns:a16="http://schemas.microsoft.com/office/drawing/2014/main" id="{6D2C01D2-5A94-49D8-A3CE-6CC186C92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6002" y="6948575"/>
            <a:ext cx="10567263" cy="295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2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285716"/>
            <a:ext cx="14173199" cy="1470000"/>
          </a:xfrm>
        </p:spPr>
        <p:txBody>
          <a:bodyPr>
            <a:noAutofit/>
          </a:bodyPr>
          <a:lstStyle/>
          <a:p>
            <a:r>
              <a:rPr lang="en-US" sz="5000" b="1" dirty="0">
                <a:solidFill>
                  <a:schemeClr val="tx1"/>
                </a:solidFill>
              </a:rPr>
              <a:t>How to add Background Color to </a:t>
            </a:r>
            <a:r>
              <a:rPr lang="en-US" sz="5000" b="1" dirty="0" err="1">
                <a:solidFill>
                  <a:schemeClr val="tx1"/>
                </a:solidFill>
              </a:rPr>
              <a:t>JFrame</a:t>
            </a: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7829" y="2445181"/>
            <a:ext cx="168799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To Run the Project right click on MyJFrame.java then click on Run File, the output look like this :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		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											                  </a:t>
            </a:r>
            <a:r>
              <a:rPr lang="en-US" sz="3000" b="1" kern="1200" dirty="0">
                <a:solidFill>
                  <a:schemeClr val="bg1"/>
                </a:solidFill>
              </a:rPr>
              <a:t>   Output Window</a:t>
            </a:r>
            <a:endParaRPr lang="en-IN" sz="3000" b="1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							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bg1"/>
              </a:solidFill>
            </a:endParaRPr>
          </a:p>
        </p:txBody>
      </p:sp>
      <p:pic>
        <p:nvPicPr>
          <p:cNvPr id="8" name="Picture 7" descr="Capture19.PNG">
            <a:extLst>
              <a:ext uri="{FF2B5EF4-FFF2-40B4-BE49-F238E27FC236}">
                <a16:creationId xmlns:a16="http://schemas.microsoft.com/office/drawing/2014/main" id="{99A9F8F3-DEA6-4000-A6E4-A501478DB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111" y="3620043"/>
            <a:ext cx="7049186" cy="4475673"/>
          </a:xfrm>
          <a:prstGeom prst="rect">
            <a:avLst/>
          </a:prstGeom>
        </p:spPr>
      </p:pic>
      <p:pic>
        <p:nvPicPr>
          <p:cNvPr id="11" name="Picture 10" descr="Capture17.PNG">
            <a:extLst>
              <a:ext uri="{FF2B5EF4-FFF2-40B4-BE49-F238E27FC236}">
                <a16:creationId xmlns:a16="http://schemas.microsoft.com/office/drawing/2014/main" id="{1135AAC2-C5D5-4A0D-A65D-0B30987CF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7779" y="5598114"/>
            <a:ext cx="8969557" cy="419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1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3"/>
          <p:cNvGrpSpPr/>
          <p:nvPr/>
        </p:nvGrpSpPr>
        <p:grpSpPr>
          <a:xfrm>
            <a:off x="1230731" y="2173921"/>
            <a:ext cx="1537682" cy="1544574"/>
            <a:chOff x="1813" y="0"/>
            <a:chExt cx="809173" cy="812800"/>
          </a:xfrm>
        </p:grpSpPr>
        <p:sp>
          <p:nvSpPr>
            <p:cNvPr id="131" name="Google Shape;131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01.</a:t>
              </a:r>
              <a:endParaRPr dirty="0"/>
            </a:p>
          </p:txBody>
        </p:sp>
      </p:grpSp>
      <p:grpSp>
        <p:nvGrpSpPr>
          <p:cNvPr id="133" name="Google Shape;133;p13"/>
          <p:cNvGrpSpPr/>
          <p:nvPr/>
        </p:nvGrpSpPr>
        <p:grpSpPr>
          <a:xfrm>
            <a:off x="5589218" y="3718495"/>
            <a:ext cx="1537682" cy="1544574"/>
            <a:chOff x="1813" y="0"/>
            <a:chExt cx="809173" cy="812800"/>
          </a:xfrm>
        </p:grpSpPr>
        <p:sp>
          <p:nvSpPr>
            <p:cNvPr id="134" name="Google Shape;134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02.</a:t>
              </a:r>
              <a:endParaRPr dirty="0"/>
            </a:p>
          </p:txBody>
        </p:sp>
      </p:grpSp>
      <p:sp>
        <p:nvSpPr>
          <p:cNvPr id="136" name="Google Shape;136;p13"/>
          <p:cNvSpPr txBox="1"/>
          <p:nvPr/>
        </p:nvSpPr>
        <p:spPr>
          <a:xfrm>
            <a:off x="4925451" y="5407873"/>
            <a:ext cx="4114800" cy="76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0500">
              <a:lnSpc>
                <a:spcPct val="95825"/>
              </a:lnSpc>
              <a:spcBef>
                <a:spcPts val="2287"/>
              </a:spcBef>
            </a:pPr>
            <a:r>
              <a:rPr lang="en-US" sz="3200" b="1" dirty="0"/>
              <a:t>Introduction</a:t>
            </a:r>
          </a:p>
        </p:txBody>
      </p:sp>
      <p:sp>
        <p:nvSpPr>
          <p:cNvPr id="138" name="Google Shape;138;p13"/>
          <p:cNvSpPr txBox="1"/>
          <p:nvPr/>
        </p:nvSpPr>
        <p:spPr>
          <a:xfrm>
            <a:off x="-238063" y="3718495"/>
            <a:ext cx="4475271" cy="249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0500" algn="ctr">
              <a:lnSpc>
                <a:spcPct val="95825"/>
              </a:lnSpc>
              <a:spcBef>
                <a:spcPts val="4183"/>
              </a:spcBef>
            </a:pPr>
            <a:r>
              <a:rPr lang="en-IN" sz="3200" b="1" dirty="0">
                <a:solidFill>
                  <a:srgbClr val="FF0000"/>
                </a:solidFill>
              </a:rPr>
              <a:t>Swing Programming</a:t>
            </a:r>
            <a:r>
              <a:rPr lang="en-IN" sz="3200" b="1" dirty="0">
                <a:solidFill>
                  <a:srgbClr val="D16248"/>
                </a:solidFill>
              </a:rPr>
              <a:t> </a:t>
            </a:r>
            <a:r>
              <a:rPr lang="en-IN" sz="3200" b="1" dirty="0"/>
              <a:t>in Java</a:t>
            </a:r>
          </a:p>
          <a:p>
            <a:pPr marL="190500" algn="ctr">
              <a:lnSpc>
                <a:spcPct val="95825"/>
              </a:lnSpc>
              <a:spcBef>
                <a:spcPts val="4183"/>
              </a:spcBef>
            </a:pPr>
            <a:endParaRPr lang="en-IN" sz="3200" b="1" dirty="0">
              <a:cs typeface="Georgia"/>
            </a:endParaRPr>
          </a:p>
        </p:txBody>
      </p:sp>
      <p:grpSp>
        <p:nvGrpSpPr>
          <p:cNvPr id="140" name="Google Shape;140;p13"/>
          <p:cNvGrpSpPr/>
          <p:nvPr/>
        </p:nvGrpSpPr>
        <p:grpSpPr>
          <a:xfrm>
            <a:off x="9872543" y="5263069"/>
            <a:ext cx="1537682" cy="1544574"/>
            <a:chOff x="1813" y="0"/>
            <a:chExt cx="809173" cy="812800"/>
          </a:xfrm>
        </p:grpSpPr>
        <p:sp>
          <p:nvSpPr>
            <p:cNvPr id="141" name="Google Shape;141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03.</a:t>
              </a:r>
              <a:endParaRPr dirty="0"/>
            </a:p>
          </p:txBody>
        </p:sp>
      </p:grpSp>
      <p:grpSp>
        <p:nvGrpSpPr>
          <p:cNvPr id="145" name="Google Shape;145;p13"/>
          <p:cNvGrpSpPr/>
          <p:nvPr/>
        </p:nvGrpSpPr>
        <p:grpSpPr>
          <a:xfrm>
            <a:off x="14423580" y="6662839"/>
            <a:ext cx="1537682" cy="1544574"/>
            <a:chOff x="1813" y="0"/>
            <a:chExt cx="809173" cy="812800"/>
          </a:xfrm>
        </p:grpSpPr>
        <p:sp>
          <p:nvSpPr>
            <p:cNvPr id="146" name="Google Shape;146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04.</a:t>
              </a:r>
              <a:endParaRPr dirty="0"/>
            </a:p>
          </p:txBody>
        </p:sp>
      </p:grpSp>
      <p:sp>
        <p:nvSpPr>
          <p:cNvPr id="148" name="Google Shape;148;p13"/>
          <p:cNvSpPr txBox="1"/>
          <p:nvPr/>
        </p:nvSpPr>
        <p:spPr>
          <a:xfrm>
            <a:off x="14100652" y="7928962"/>
            <a:ext cx="2183537" cy="101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IN" sz="3200" b="1" dirty="0">
                <a:solidFill>
                  <a:srgbClr val="0070C0"/>
                </a:solidFill>
                <a:cs typeface="Georgia"/>
              </a:rPr>
              <a:t>Exercises</a:t>
            </a:r>
          </a:p>
        </p:txBody>
      </p:sp>
      <p:sp>
        <p:nvSpPr>
          <p:cNvPr id="150" name="Google Shape;150;p13"/>
          <p:cNvSpPr txBox="1"/>
          <p:nvPr/>
        </p:nvSpPr>
        <p:spPr>
          <a:xfrm>
            <a:off x="890223" y="376940"/>
            <a:ext cx="16507551" cy="138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Table Of Contents</a:t>
            </a:r>
            <a:endParaRPr dirty="0"/>
          </a:p>
        </p:txBody>
      </p:sp>
      <p:sp>
        <p:nvSpPr>
          <p:cNvPr id="23" name="Google Shape;138;p13">
            <a:extLst>
              <a:ext uri="{FF2B5EF4-FFF2-40B4-BE49-F238E27FC236}">
                <a16:creationId xmlns:a16="http://schemas.microsoft.com/office/drawing/2014/main" id="{F941C086-AA2F-4DB4-B2A5-860F3512542D}"/>
              </a:ext>
            </a:extLst>
          </p:cNvPr>
          <p:cNvSpPr txBox="1"/>
          <p:nvPr/>
        </p:nvSpPr>
        <p:spPr>
          <a:xfrm>
            <a:off x="9143999" y="6820750"/>
            <a:ext cx="6293475" cy="787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0500">
              <a:spcBef>
                <a:spcPts val="2287"/>
              </a:spcBef>
            </a:pPr>
            <a:r>
              <a:rPr lang="en-US" sz="3200" b="1" dirty="0" err="1">
                <a:solidFill>
                  <a:srgbClr val="FF0000"/>
                </a:solidFill>
              </a:rPr>
              <a:t>JFrame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/>
              <a:t>class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8" grpId="0"/>
      <p:bldP spid="148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D70577-9366-4E8D-8F86-277FE295D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rmAutofit/>
          </a:bodyPr>
          <a:lstStyle/>
          <a:p>
            <a:pPr lvl="0" algn="ctr" latinLnBrk="1">
              <a:spcBef>
                <a:spcPct val="0"/>
              </a:spcBef>
              <a:buClrTx/>
              <a:buSzTx/>
              <a:defRPr/>
            </a:pPr>
            <a:r>
              <a:rPr lang="en-US" sz="5000" b="1" kern="1200" dirty="0">
                <a:solidFill>
                  <a:schemeClr val="tx1"/>
                </a:solidFill>
              </a:rPr>
              <a:t>Developing Swing Programming</a:t>
            </a:r>
            <a:endParaRPr lang="en-IN" sz="5000" kern="1200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0612" y="2673781"/>
            <a:ext cx="1656677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IN" sz="3000" b="1" u="sng" kern="1200" dirty="0">
                <a:solidFill>
                  <a:schemeClr val="bg1"/>
                </a:solidFill>
              </a:rPr>
              <a:t>The “</a:t>
            </a:r>
            <a:r>
              <a:rPr lang="en-IN" sz="3000" b="1" u="sng" kern="1200" dirty="0" err="1">
                <a:solidFill>
                  <a:srgbClr val="7030A0"/>
                </a:solidFill>
              </a:rPr>
              <a:t>JFrame</a:t>
            </a:r>
            <a:r>
              <a:rPr lang="en-IN" sz="3000" b="1" u="sng" kern="1200" dirty="0">
                <a:solidFill>
                  <a:schemeClr val="bg1"/>
                </a:solidFill>
              </a:rPr>
              <a:t>” Class</a:t>
            </a:r>
            <a:r>
              <a:rPr lang="en-IN" sz="3000" kern="1200" dirty="0">
                <a:solidFill>
                  <a:schemeClr val="bg1"/>
                </a:solidFill>
              </a:rPr>
              <a:t>: Just like we have </a:t>
            </a:r>
            <a:r>
              <a:rPr lang="en-IN" sz="3000" b="1" kern="1200" dirty="0">
                <a:solidFill>
                  <a:srgbClr val="7030A0"/>
                </a:solidFill>
              </a:rPr>
              <a:t>Frame</a:t>
            </a:r>
            <a:r>
              <a:rPr lang="en-IN" sz="3000" kern="1200" dirty="0">
                <a:solidFill>
                  <a:schemeClr val="bg1"/>
                </a:solidFill>
              </a:rPr>
              <a:t> class in </a:t>
            </a:r>
            <a:r>
              <a:rPr lang="en-IN" sz="3000" b="1" kern="1200" dirty="0" err="1">
                <a:solidFill>
                  <a:srgbClr val="C00000"/>
                </a:solidFill>
              </a:rPr>
              <a:t>awt</a:t>
            </a:r>
            <a:r>
              <a:rPr lang="en-IN" sz="3000" kern="1200" dirty="0">
                <a:solidFill>
                  <a:schemeClr val="bg1"/>
                </a:solidFill>
              </a:rPr>
              <a:t> similarly we have the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dirty="0">
                <a:solidFill>
                  <a:schemeClr val="bg1"/>
                </a:solidFill>
              </a:rPr>
              <a:t>	</a:t>
            </a:r>
            <a:r>
              <a:rPr lang="en-IN" sz="3000" b="1" kern="1200" dirty="0" err="1">
                <a:solidFill>
                  <a:srgbClr val="7030A0"/>
                </a:solidFill>
              </a:rPr>
              <a:t>JFrame</a:t>
            </a:r>
            <a:r>
              <a:rPr lang="en-IN" sz="3000" kern="1200" dirty="0">
                <a:solidFill>
                  <a:schemeClr val="bg1"/>
                </a:solidFill>
              </a:rPr>
              <a:t> class in </a:t>
            </a:r>
            <a:r>
              <a:rPr lang="en-IN" sz="3000" b="1" kern="1200" dirty="0">
                <a:solidFill>
                  <a:srgbClr val="C00000"/>
                </a:solidFill>
              </a:rPr>
              <a:t>swing</a:t>
            </a:r>
            <a:r>
              <a:rPr lang="en-IN" sz="3000" kern="1200" dirty="0">
                <a:solidFill>
                  <a:schemeClr val="bg1"/>
                </a:solidFill>
              </a:rPr>
              <a:t>.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As usual we use the </a:t>
            </a:r>
            <a:r>
              <a:rPr lang="en-IN" sz="3000" b="1" kern="1200" dirty="0" err="1">
                <a:solidFill>
                  <a:srgbClr val="7030A0"/>
                </a:solidFill>
              </a:rPr>
              <a:t>JFrame</a:t>
            </a:r>
            <a:r>
              <a:rPr lang="en-IN" sz="3000" kern="1200" dirty="0">
                <a:solidFill>
                  <a:schemeClr val="bg1"/>
                </a:solidFill>
              </a:rPr>
              <a:t> class to create the </a:t>
            </a:r>
            <a:r>
              <a:rPr lang="en-IN" sz="3000" b="1" kern="1200" dirty="0">
                <a:solidFill>
                  <a:srgbClr val="3526A8"/>
                </a:solidFill>
              </a:rPr>
              <a:t>main window </a:t>
            </a:r>
            <a:r>
              <a:rPr lang="en-IN" sz="3000" kern="1200" dirty="0">
                <a:solidFill>
                  <a:schemeClr val="bg1"/>
                </a:solidFill>
              </a:rPr>
              <a:t>of our application.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endParaRPr lang="en-IN" sz="3000" kern="1200" dirty="0">
              <a:solidFill>
                <a:srgbClr val="FF0000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endParaRPr lang="en-IN" sz="3000" kern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rmAutofit/>
          </a:bodyPr>
          <a:lstStyle/>
          <a:p>
            <a:pPr lvl="0" algn="ctr" latinLnBrk="1">
              <a:spcBef>
                <a:spcPct val="0"/>
              </a:spcBef>
              <a:buClrTx/>
              <a:buSzTx/>
              <a:defRPr/>
            </a:pPr>
            <a:r>
              <a:rPr lang="en-US" sz="5000" b="1" kern="1200" dirty="0">
                <a:solidFill>
                  <a:schemeClr val="tx1"/>
                </a:solidFill>
              </a:rPr>
              <a:t>Inheritance Hierarchy Of </a:t>
            </a:r>
            <a:r>
              <a:rPr lang="en-US" sz="5000" b="1" kern="1200" dirty="0" err="1">
                <a:solidFill>
                  <a:schemeClr val="tx1"/>
                </a:solidFill>
              </a:rPr>
              <a:t>JFrame</a:t>
            </a:r>
            <a:endParaRPr lang="en-IN" sz="5000" kern="1200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8E7953-1A3D-4E1A-9AC1-2FBCB6D13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8015" y="2874389"/>
            <a:ext cx="8671969" cy="67079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545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536" y="285716"/>
            <a:ext cx="13306927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The “</a:t>
            </a:r>
            <a:r>
              <a:rPr lang="en-US" sz="5000" b="1" dirty="0" err="1">
                <a:solidFill>
                  <a:schemeClr val="tx1"/>
                </a:solidFill>
              </a:rPr>
              <a:t>JFrame</a:t>
            </a:r>
            <a:r>
              <a:rPr lang="en-US" sz="5000" b="1" dirty="0">
                <a:solidFill>
                  <a:schemeClr val="tx1"/>
                </a:solidFill>
              </a:rPr>
              <a:t>” class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0611" y="1755716"/>
            <a:ext cx="16566776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b="1" u="sng" kern="1200" dirty="0">
                <a:solidFill>
                  <a:srgbClr val="002060"/>
                </a:solidFill>
                <a:latin typeface="+mn-lt"/>
              </a:rPr>
              <a:t>Constructors of “</a:t>
            </a:r>
            <a:r>
              <a:rPr lang="en-US" sz="3000" b="1" u="sng" kern="1200" dirty="0" err="1">
                <a:solidFill>
                  <a:srgbClr val="002060"/>
                </a:solidFill>
                <a:latin typeface="+mn-lt"/>
              </a:rPr>
              <a:t>JFrame</a:t>
            </a:r>
            <a:r>
              <a:rPr lang="en-US" sz="3000" b="1" u="sng" kern="1200" dirty="0">
                <a:solidFill>
                  <a:srgbClr val="002060"/>
                </a:solidFill>
                <a:latin typeface="+mn-lt"/>
              </a:rPr>
              <a:t>”:</a:t>
            </a:r>
          </a:p>
          <a:p>
            <a:pPr marL="514350" lvl="0" indent="-514350" latinLnBrk="1">
              <a:spcBef>
                <a:spcPct val="20000"/>
              </a:spcBef>
              <a:buClrTx/>
              <a:buFont typeface="Arial" pitchFamily="34" charset="0"/>
              <a:buAutoNum type="arabicPeriod"/>
              <a:defRPr/>
            </a:pPr>
            <a:r>
              <a:rPr lang="en-US" sz="3000" b="1" kern="1200" dirty="0">
                <a:solidFill>
                  <a:srgbClr val="0070C0"/>
                </a:solidFill>
                <a:latin typeface="+mn-lt"/>
                <a:cs typeface="Consolas" pitchFamily="49" charset="0"/>
              </a:rPr>
              <a:t>public </a:t>
            </a:r>
            <a:r>
              <a:rPr lang="en-US" sz="3000" b="1" kern="1200" dirty="0" err="1">
                <a:solidFill>
                  <a:srgbClr val="0070C0"/>
                </a:solidFill>
                <a:latin typeface="+mn-lt"/>
                <a:cs typeface="Consolas" pitchFamily="49" charset="0"/>
              </a:rPr>
              <a:t>JFrame</a:t>
            </a:r>
            <a:r>
              <a:rPr lang="en-US" sz="3000" b="1" kern="1200" dirty="0">
                <a:solidFill>
                  <a:srgbClr val="0070C0"/>
                </a:solidFill>
                <a:latin typeface="+mn-lt"/>
                <a:cs typeface="Consolas" pitchFamily="49" charset="0"/>
              </a:rPr>
              <a:t>()</a:t>
            </a:r>
          </a:p>
          <a:p>
            <a:pPr marL="514350" lvl="0" indent="-514350" latinLnBrk="1">
              <a:spcBef>
                <a:spcPct val="20000"/>
              </a:spcBef>
              <a:buClrTx/>
              <a:buFont typeface="Arial" pitchFamily="34" charset="0"/>
              <a:buAutoNum type="arabicPeriod"/>
              <a:defRPr/>
            </a:pPr>
            <a:r>
              <a:rPr lang="en-US" sz="3000" b="1" kern="1200" dirty="0">
                <a:solidFill>
                  <a:srgbClr val="0070C0"/>
                </a:solidFill>
                <a:latin typeface="+mn-lt"/>
                <a:cs typeface="Consolas" pitchFamily="49" charset="0"/>
              </a:rPr>
              <a:t>public </a:t>
            </a:r>
            <a:r>
              <a:rPr lang="en-US" sz="3000" b="1" kern="1200" dirty="0" err="1">
                <a:solidFill>
                  <a:srgbClr val="0070C0"/>
                </a:solidFill>
                <a:latin typeface="+mn-lt"/>
                <a:cs typeface="Consolas" pitchFamily="49" charset="0"/>
              </a:rPr>
              <a:t>JFrame</a:t>
            </a:r>
            <a:r>
              <a:rPr lang="en-US" sz="3000" b="1" kern="1200" dirty="0">
                <a:solidFill>
                  <a:srgbClr val="0070C0"/>
                </a:solidFill>
                <a:latin typeface="+mn-lt"/>
                <a:cs typeface="Consolas" pitchFamily="49" charset="0"/>
              </a:rPr>
              <a:t>(String title)</a:t>
            </a: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endParaRPr lang="en-US" sz="3000" b="1" kern="1200" dirty="0">
              <a:solidFill>
                <a:schemeClr val="bg1"/>
              </a:solidFill>
              <a:latin typeface="+mn-lt"/>
            </a:endParaRP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r>
              <a:rPr lang="en-US" sz="3000" b="1" u="sng" kern="1200" dirty="0">
                <a:solidFill>
                  <a:srgbClr val="002060"/>
                </a:solidFill>
                <a:latin typeface="+mn-lt"/>
              </a:rPr>
              <a:t>Method of “</a:t>
            </a:r>
            <a:r>
              <a:rPr lang="en-US" sz="3000" b="1" u="sng" kern="1200" dirty="0" err="1">
                <a:solidFill>
                  <a:srgbClr val="002060"/>
                </a:solidFill>
                <a:latin typeface="+mn-lt"/>
              </a:rPr>
              <a:t>JFrame</a:t>
            </a:r>
            <a:r>
              <a:rPr lang="en-US" sz="3000" b="1" u="sng" kern="1200" dirty="0">
                <a:solidFill>
                  <a:srgbClr val="002060"/>
                </a:solidFill>
                <a:latin typeface="+mn-lt"/>
              </a:rPr>
              <a:t>” class:</a:t>
            </a: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+mn-lt"/>
              </a:rPr>
              <a:t>All methods of “</a:t>
            </a:r>
            <a:r>
              <a:rPr lang="en-US" sz="3000" kern="1200" dirty="0" err="1">
                <a:solidFill>
                  <a:schemeClr val="bg1"/>
                </a:solidFill>
                <a:latin typeface="+mn-lt"/>
              </a:rPr>
              <a:t>JFrame</a:t>
            </a:r>
            <a:r>
              <a:rPr lang="en-US" sz="3000" kern="1200" dirty="0">
                <a:solidFill>
                  <a:schemeClr val="bg1"/>
                </a:solidFill>
                <a:latin typeface="+mn-lt"/>
              </a:rPr>
              <a:t>” + </a:t>
            </a:r>
            <a:r>
              <a:rPr lang="en-US" sz="3000" kern="1200">
                <a:solidFill>
                  <a:schemeClr val="bg1"/>
                </a:solidFill>
                <a:latin typeface="+mn-lt"/>
              </a:rPr>
              <a:t>some more methods</a:t>
            </a:r>
            <a:endParaRPr lang="en-US" sz="3000" kern="1200" dirty="0">
              <a:solidFill>
                <a:schemeClr val="bg1"/>
              </a:solidFill>
              <a:latin typeface="+mn-lt"/>
            </a:endParaRPr>
          </a:p>
          <a:p>
            <a:pPr marL="514350" lvl="0" indent="-514350" latinLnBrk="1">
              <a:spcBef>
                <a:spcPct val="20000"/>
              </a:spcBef>
              <a:buClrTx/>
              <a:buFont typeface="Arial" pitchFamily="34" charset="0"/>
              <a:buAutoNum type="arabicPeriod"/>
              <a:defRPr/>
            </a:pPr>
            <a:endParaRPr lang="en-US" sz="3000" kern="1200" dirty="0">
              <a:solidFill>
                <a:schemeClr val="bg1"/>
              </a:solidFill>
              <a:latin typeface="+mn-lt"/>
              <a:cs typeface="Consolas" pitchFamily="49" charset="0"/>
            </a:endParaRPr>
          </a:p>
          <a:p>
            <a:pPr marL="514350" lvl="0" indent="-514350" latinLnBrk="1">
              <a:spcBef>
                <a:spcPct val="20000"/>
              </a:spcBef>
              <a:buClrTx/>
              <a:buFont typeface="Arial" pitchFamily="34" charset="0"/>
              <a:buAutoNum type="arabicPeriod"/>
              <a:defRPr/>
            </a:pPr>
            <a:r>
              <a:rPr lang="en-US" sz="3000" b="1" kern="1200" dirty="0">
                <a:solidFill>
                  <a:srgbClr val="0070C0"/>
                </a:solidFill>
                <a:latin typeface="+mn-lt"/>
                <a:cs typeface="Consolas" pitchFamily="49" charset="0"/>
              </a:rPr>
              <a:t>public void </a:t>
            </a:r>
            <a:r>
              <a:rPr lang="en-US" sz="3000" b="1" kern="1200" dirty="0" err="1">
                <a:solidFill>
                  <a:srgbClr val="0070C0"/>
                </a:solidFill>
                <a:latin typeface="+mn-lt"/>
                <a:cs typeface="Consolas" pitchFamily="49" charset="0"/>
              </a:rPr>
              <a:t>setIconImage</a:t>
            </a:r>
            <a:r>
              <a:rPr lang="en-US" sz="3000" b="1" kern="1200" dirty="0">
                <a:solidFill>
                  <a:srgbClr val="0070C0"/>
                </a:solidFill>
                <a:latin typeface="+mn-lt"/>
                <a:cs typeface="Consolas" pitchFamily="49" charset="0"/>
              </a:rPr>
              <a:t>(Image)</a:t>
            </a:r>
          </a:p>
          <a:p>
            <a:pPr marL="514350" lvl="0" indent="-514350" latinLnBrk="1">
              <a:spcBef>
                <a:spcPct val="20000"/>
              </a:spcBef>
              <a:buClrTx/>
              <a:buFont typeface="Arial" pitchFamily="34" charset="0"/>
              <a:buAutoNum type="arabicPeriod"/>
              <a:defRPr/>
            </a:pPr>
            <a:endParaRPr lang="en-US" sz="3000" kern="1200" dirty="0">
              <a:solidFill>
                <a:schemeClr val="bg1"/>
              </a:solidFill>
              <a:latin typeface="+mn-lt"/>
              <a:cs typeface="Consolas" pitchFamily="49" charset="0"/>
            </a:endParaRPr>
          </a:p>
          <a:p>
            <a:pPr marL="514350" lvl="0" indent="-514350" latinLnBrk="1">
              <a:spcBef>
                <a:spcPct val="20000"/>
              </a:spcBef>
              <a:buClrTx/>
              <a:buFont typeface="Arial" pitchFamily="34" charset="0"/>
              <a:buAutoNum type="arabicPeriod"/>
              <a:defRPr/>
            </a:pPr>
            <a:r>
              <a:rPr lang="en-US" sz="3000" b="1" kern="1200" dirty="0">
                <a:solidFill>
                  <a:srgbClr val="0070C0"/>
                </a:solidFill>
                <a:latin typeface="+mn-lt"/>
                <a:cs typeface="Consolas" pitchFamily="49" charset="0"/>
              </a:rPr>
              <a:t>public void </a:t>
            </a:r>
            <a:r>
              <a:rPr lang="en-US" sz="3000" b="1" kern="1200" dirty="0" err="1">
                <a:solidFill>
                  <a:srgbClr val="0070C0"/>
                </a:solidFill>
                <a:latin typeface="+mn-lt"/>
                <a:cs typeface="Consolas" pitchFamily="49" charset="0"/>
              </a:rPr>
              <a:t>setDefaultCloseOperation</a:t>
            </a:r>
            <a:r>
              <a:rPr lang="en-US" sz="3000" b="1" kern="1200" dirty="0">
                <a:solidFill>
                  <a:srgbClr val="0070C0"/>
                </a:solidFill>
                <a:latin typeface="+mn-lt"/>
                <a:cs typeface="Consolas" pitchFamily="49" charset="0"/>
              </a:rPr>
              <a:t>(int)</a:t>
            </a: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  <a:latin typeface="+mn-lt"/>
            </a:endParaRP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+mn-lt"/>
              </a:rPr>
              <a:t>Arguments which can be passed to </a:t>
            </a:r>
            <a:r>
              <a:rPr lang="en-IN" sz="3000" b="1" kern="1200" dirty="0" err="1">
                <a:solidFill>
                  <a:srgbClr val="002060"/>
                </a:solidFill>
                <a:latin typeface="+mn-lt"/>
              </a:rPr>
              <a:t>setDefaultCloseOperation</a:t>
            </a:r>
            <a:r>
              <a:rPr lang="en-IN" sz="3000" b="1" kern="1200" dirty="0">
                <a:solidFill>
                  <a:srgbClr val="002060"/>
                </a:solidFill>
                <a:latin typeface="+mn-lt"/>
              </a:rPr>
              <a:t>()</a:t>
            </a:r>
            <a:r>
              <a:rPr lang="en-IN" sz="3000" kern="1200" dirty="0">
                <a:solidFill>
                  <a:schemeClr val="bg1"/>
                </a:solidFill>
                <a:latin typeface="+mn-lt"/>
              </a:rPr>
              <a:t> method:</a:t>
            </a: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r>
              <a:rPr lang="en-IN" sz="2800" kern="1200" dirty="0" err="1">
                <a:solidFill>
                  <a:srgbClr val="C00000"/>
                </a:solidFill>
                <a:latin typeface="+mn-lt"/>
              </a:rPr>
              <a:t>JFrame.EXIT_ON_CLOSE</a:t>
            </a:r>
            <a:endParaRPr lang="en-IN" sz="2800" kern="1200" dirty="0">
              <a:solidFill>
                <a:srgbClr val="C00000"/>
              </a:solidFill>
              <a:latin typeface="+mn-lt"/>
            </a:endParaRP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r>
              <a:rPr lang="en-IN" sz="2800" kern="1200" dirty="0" err="1">
                <a:solidFill>
                  <a:srgbClr val="C00000"/>
                </a:solidFill>
                <a:latin typeface="+mn-lt"/>
              </a:rPr>
              <a:t>JFrame.DO_NOTHING_ON_CLOSE</a:t>
            </a:r>
            <a:endParaRPr lang="en-IN" sz="2800" kern="1200" dirty="0">
              <a:solidFill>
                <a:srgbClr val="C00000"/>
              </a:solidFill>
              <a:latin typeface="+mn-lt"/>
            </a:endParaRP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r>
              <a:rPr lang="en-IN" sz="2800" kern="1200" dirty="0" err="1">
                <a:solidFill>
                  <a:srgbClr val="C00000"/>
                </a:solidFill>
                <a:latin typeface="+mn-lt"/>
              </a:rPr>
              <a:t>JFrame.DISPOSE_ON_CLOSE</a:t>
            </a:r>
            <a:endParaRPr lang="en-IN" sz="2800" kern="1200" dirty="0">
              <a:solidFill>
                <a:srgbClr val="C00000"/>
              </a:solidFill>
              <a:latin typeface="+mn-lt"/>
            </a:endParaRP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r>
              <a:rPr lang="en-IN" sz="2800" kern="1200" dirty="0" err="1">
                <a:solidFill>
                  <a:srgbClr val="C00000"/>
                </a:solidFill>
                <a:latin typeface="+mn-lt"/>
              </a:rPr>
              <a:t>JFrame.HIDE_ON_CLOSE</a:t>
            </a:r>
            <a:endParaRPr lang="en-US" sz="2800" kern="12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86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3003" y="387334"/>
            <a:ext cx="9275153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Example</a:t>
            </a: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7192" y="2000192"/>
            <a:ext cx="16566776" cy="877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buSzPct val="110000"/>
              <a:buFont typeface="Arial" pitchFamily="34" charset="0"/>
              <a:buChar char="•"/>
              <a:defRPr/>
            </a:pPr>
            <a:r>
              <a:rPr lang="en-US" sz="3000" kern="1200" dirty="0">
                <a:solidFill>
                  <a:schemeClr val="bg1"/>
                </a:solidFill>
                <a:latin typeface="+mn-lt"/>
              </a:rPr>
              <a:t>Develop a </a:t>
            </a:r>
            <a:r>
              <a:rPr lang="en-US" sz="3000" kern="1200" dirty="0" err="1">
                <a:solidFill>
                  <a:schemeClr val="bg1"/>
                </a:solidFill>
                <a:latin typeface="+mn-lt"/>
              </a:rPr>
              <a:t>JFrame</a:t>
            </a:r>
            <a:r>
              <a:rPr lang="en-US" sz="3000" kern="1200" dirty="0">
                <a:solidFill>
                  <a:schemeClr val="bg1"/>
                </a:solidFill>
                <a:latin typeface="+mn-lt"/>
              </a:rPr>
              <a:t> based application to create a </a:t>
            </a:r>
            <a:r>
              <a:rPr lang="en-US" sz="3000" kern="1200" dirty="0" err="1">
                <a:solidFill>
                  <a:schemeClr val="bg1"/>
                </a:solidFill>
                <a:latin typeface="+mn-lt"/>
              </a:rPr>
              <a:t>JFrame</a:t>
            </a:r>
            <a:r>
              <a:rPr lang="en-US" sz="3000" kern="1200" dirty="0">
                <a:solidFill>
                  <a:schemeClr val="bg1"/>
                </a:solidFill>
                <a:latin typeface="+mn-lt"/>
              </a:rPr>
              <a:t> of 400*400 size with your name displayed in the title bar</a:t>
            </a:r>
          </a:p>
          <a:p>
            <a:pPr lvl="0" latinLnBrk="1">
              <a:spcBef>
                <a:spcPct val="20000"/>
              </a:spcBef>
              <a:buClrTx/>
              <a:buSzPct val="110000"/>
              <a:defRPr/>
            </a:pPr>
            <a:r>
              <a:rPr lang="en-US" sz="3000" b="1" u="sng" kern="1200" dirty="0">
                <a:solidFill>
                  <a:srgbClr val="4604CA"/>
                </a:solidFill>
                <a:latin typeface="+mn-lt"/>
              </a:rPr>
              <a:t>Solution</a:t>
            </a:r>
            <a:r>
              <a:rPr lang="en-US" sz="3000" b="1" kern="1200" dirty="0">
                <a:solidFill>
                  <a:srgbClr val="4604CA"/>
                </a:solidFill>
                <a:latin typeface="+mn-lt"/>
              </a:rPr>
              <a:t>:-</a:t>
            </a:r>
          </a:p>
          <a:p>
            <a:pPr lvl="4" latinLnBrk="1">
              <a:spcBef>
                <a:spcPct val="20000"/>
              </a:spcBef>
              <a:buClrTx/>
              <a:buSzPct val="110000"/>
              <a:defRPr/>
            </a:pPr>
            <a:r>
              <a:rPr lang="en-US" sz="3000" b="1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	</a:t>
            </a:r>
            <a:r>
              <a:rPr lang="en-US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import </a:t>
            </a:r>
            <a:r>
              <a:rPr lang="en-US" sz="3000" kern="1200" dirty="0" err="1">
                <a:solidFill>
                  <a:schemeClr val="bg1"/>
                </a:solidFill>
                <a:latin typeface="+mn-lt"/>
                <a:cs typeface="Consolas" pitchFamily="49" charset="0"/>
              </a:rPr>
              <a:t>javax.swing</a:t>
            </a:r>
            <a:r>
              <a:rPr lang="en-US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.*;</a:t>
            </a:r>
          </a:p>
          <a:p>
            <a:pPr marL="342900" lvl="4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		import </a:t>
            </a:r>
            <a:r>
              <a:rPr lang="en-US" sz="3000" kern="1200" dirty="0" err="1">
                <a:solidFill>
                  <a:schemeClr val="bg1"/>
                </a:solidFill>
                <a:latin typeface="+mn-lt"/>
                <a:cs typeface="Consolas" pitchFamily="49" charset="0"/>
              </a:rPr>
              <a:t>java.awt</a:t>
            </a:r>
            <a:r>
              <a:rPr lang="en-US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.*;</a:t>
            </a:r>
          </a:p>
          <a:p>
            <a:pPr marL="342900" lvl="4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		class </a:t>
            </a:r>
            <a:r>
              <a:rPr lang="en-US" sz="3000" kern="1200" dirty="0" err="1">
                <a:solidFill>
                  <a:schemeClr val="bg1"/>
                </a:solidFill>
                <a:latin typeface="+mn-lt"/>
                <a:cs typeface="Consolas" pitchFamily="49" charset="0"/>
              </a:rPr>
              <a:t>UseJFrame</a:t>
            </a:r>
            <a:endParaRPr lang="en-US" sz="3000" kern="1200" dirty="0">
              <a:solidFill>
                <a:schemeClr val="bg1"/>
              </a:solidFill>
              <a:latin typeface="+mn-lt"/>
              <a:cs typeface="Consolas" pitchFamily="49" charset="0"/>
            </a:endParaRPr>
          </a:p>
          <a:p>
            <a:pPr marL="342900" lvl="4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		{</a:t>
            </a:r>
          </a:p>
          <a:p>
            <a:pPr marL="342900" lvl="4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			public static void main(String [] </a:t>
            </a:r>
            <a:r>
              <a:rPr lang="en-US" sz="3000" kern="1200" dirty="0" err="1">
                <a:solidFill>
                  <a:schemeClr val="bg1"/>
                </a:solidFill>
                <a:latin typeface="+mn-lt"/>
                <a:cs typeface="Consolas" pitchFamily="49" charset="0"/>
              </a:rPr>
              <a:t>args</a:t>
            </a:r>
            <a:r>
              <a:rPr lang="en-US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)	</a:t>
            </a:r>
          </a:p>
          <a:p>
            <a:pPr marL="342900" lvl="4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			{</a:t>
            </a:r>
          </a:p>
          <a:p>
            <a:pPr marL="342900" lvl="4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				</a:t>
            </a:r>
            <a:r>
              <a:rPr lang="en-US" sz="3000" kern="1200" dirty="0" err="1">
                <a:solidFill>
                  <a:schemeClr val="bg1"/>
                </a:solidFill>
                <a:latin typeface="+mn-lt"/>
                <a:cs typeface="Consolas" pitchFamily="49" charset="0"/>
              </a:rPr>
              <a:t>jframe</a:t>
            </a:r>
            <a:r>
              <a:rPr lang="en-US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n-lt"/>
                <a:cs typeface="Consolas" pitchFamily="49" charset="0"/>
              </a:rPr>
              <a:t>jf</a:t>
            </a:r>
            <a:r>
              <a:rPr lang="en-US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=new </a:t>
            </a:r>
            <a:r>
              <a:rPr lang="en-US" sz="3000" kern="1200" dirty="0" err="1">
                <a:solidFill>
                  <a:schemeClr val="bg1"/>
                </a:solidFill>
                <a:latin typeface="+mn-lt"/>
                <a:cs typeface="Consolas" pitchFamily="49" charset="0"/>
              </a:rPr>
              <a:t>JFrame</a:t>
            </a:r>
            <a:r>
              <a:rPr lang="en-US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(“</a:t>
            </a:r>
            <a:r>
              <a:rPr lang="en-US" sz="3000" kern="1200" dirty="0" err="1">
                <a:solidFill>
                  <a:schemeClr val="bg1"/>
                </a:solidFill>
                <a:latin typeface="+mn-lt"/>
                <a:cs typeface="Consolas" pitchFamily="49" charset="0"/>
              </a:rPr>
              <a:t>Sachin’s</a:t>
            </a:r>
            <a:r>
              <a:rPr lang="en-US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  </a:t>
            </a:r>
            <a:r>
              <a:rPr lang="en-US" sz="3000" kern="1200" dirty="0" err="1">
                <a:solidFill>
                  <a:schemeClr val="bg1"/>
                </a:solidFill>
                <a:latin typeface="+mn-lt"/>
                <a:cs typeface="Consolas" pitchFamily="49" charset="0"/>
              </a:rPr>
              <a:t>JFrame</a:t>
            </a:r>
            <a:r>
              <a:rPr lang="en-US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”);</a:t>
            </a:r>
          </a:p>
          <a:p>
            <a:pPr marL="342900" lvl="4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				</a:t>
            </a:r>
            <a:r>
              <a:rPr lang="en-US" sz="3000" kern="1200" dirty="0" err="1">
                <a:solidFill>
                  <a:schemeClr val="bg1"/>
                </a:solidFill>
                <a:latin typeface="+mn-lt"/>
                <a:cs typeface="Consolas" pitchFamily="49" charset="0"/>
              </a:rPr>
              <a:t>jf.setSize</a:t>
            </a:r>
            <a:r>
              <a:rPr lang="en-US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(400,400);</a:t>
            </a:r>
          </a:p>
          <a:p>
            <a:pPr marL="342900" lvl="4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				</a:t>
            </a:r>
            <a:r>
              <a:rPr lang="en-US" sz="3000" kern="1200" dirty="0" err="1">
                <a:solidFill>
                  <a:schemeClr val="bg1"/>
                </a:solidFill>
                <a:latin typeface="+mn-lt"/>
                <a:cs typeface="Consolas" pitchFamily="49" charset="0"/>
              </a:rPr>
              <a:t>jf.setVisible</a:t>
            </a:r>
            <a:r>
              <a:rPr lang="en-US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(true);</a:t>
            </a:r>
          </a:p>
          <a:p>
            <a:pPr marL="342900" lvl="4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				</a:t>
            </a:r>
            <a:r>
              <a:rPr lang="en-US" sz="3000" kern="1200" dirty="0" err="1">
                <a:solidFill>
                  <a:schemeClr val="bg1"/>
                </a:solidFill>
                <a:latin typeface="+mn-lt"/>
                <a:cs typeface="Consolas" pitchFamily="49" charset="0"/>
              </a:rPr>
              <a:t>jf.setDefaultCloseOperation</a:t>
            </a:r>
            <a:r>
              <a:rPr lang="en-US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(</a:t>
            </a:r>
            <a:r>
              <a:rPr lang="en-US" sz="3000" kern="1200" dirty="0" err="1">
                <a:solidFill>
                  <a:schemeClr val="bg1"/>
                </a:solidFill>
                <a:latin typeface="+mn-lt"/>
                <a:cs typeface="Consolas" pitchFamily="49" charset="0"/>
              </a:rPr>
              <a:t>Jframe.EXIT_ON_CLOSE</a:t>
            </a:r>
            <a:r>
              <a:rPr lang="en-US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);</a:t>
            </a:r>
          </a:p>
          <a:p>
            <a:pPr marL="342900" lvl="4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			}</a:t>
            </a:r>
          </a:p>
          <a:p>
            <a:pPr marL="342900" lvl="4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		}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829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4749" y="433160"/>
            <a:ext cx="11638502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Creating GUI Using GUI Builder</a:t>
            </a: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07AF28-3DA1-47F7-B35D-1FD9736FD531}"/>
              </a:ext>
            </a:extLst>
          </p:cNvPr>
          <p:cNvSpPr txBox="1"/>
          <p:nvPr/>
        </p:nvSpPr>
        <p:spPr>
          <a:xfrm>
            <a:off x="900953" y="2445181"/>
            <a:ext cx="1656677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+mn-lt"/>
              </a:rPr>
              <a:t>To create an IDE project:</a:t>
            </a: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endParaRPr lang="en-IN" sz="3000" kern="1200" dirty="0">
              <a:solidFill>
                <a:schemeClr val="bg1"/>
              </a:solidFill>
              <a:latin typeface="+mn-lt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+mn-lt"/>
              </a:rPr>
              <a:t>1. Start NetBeans IDE.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+mn-lt"/>
              </a:rPr>
              <a:t>2. In the IDE, choose File &gt; New Project, as shown in the figure below.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Picture 7" descr="new-proj.png">
            <a:extLst>
              <a:ext uri="{FF2B5EF4-FFF2-40B4-BE49-F238E27FC236}">
                <a16:creationId xmlns:a16="http://schemas.microsoft.com/office/drawing/2014/main" id="{72511887-3900-45A6-A3E7-F1C14ED87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950" y="4898568"/>
            <a:ext cx="7335884" cy="528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4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5090" y="609829"/>
            <a:ext cx="11638502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Creating GUI Using GUI Builder</a:t>
            </a: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07AF28-3DA1-47F7-B35D-1FD9736FD531}"/>
              </a:ext>
            </a:extLst>
          </p:cNvPr>
          <p:cNvSpPr txBox="1"/>
          <p:nvPr/>
        </p:nvSpPr>
        <p:spPr>
          <a:xfrm>
            <a:off x="900953" y="2333289"/>
            <a:ext cx="16982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3. </a:t>
            </a:r>
            <a:r>
              <a:rPr lang="en-IN" sz="3000" kern="1200" dirty="0">
                <a:solidFill>
                  <a:schemeClr val="bg1"/>
                </a:solidFill>
              </a:rPr>
              <a:t>In the New Project wizard, expand the Java category and select Java Application as shown in the figure below. Then click Next.</a:t>
            </a:r>
          </a:p>
        </p:txBody>
      </p:sp>
      <p:pic>
        <p:nvPicPr>
          <p:cNvPr id="9" name="Picture 8" descr="proj-wizard.png">
            <a:extLst>
              <a:ext uri="{FF2B5EF4-FFF2-40B4-BE49-F238E27FC236}">
                <a16:creationId xmlns:a16="http://schemas.microsoft.com/office/drawing/2014/main" id="{99DED1DF-480F-4D81-95EF-9ED790862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832" y="3851720"/>
            <a:ext cx="11119018" cy="617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0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4749" y="530192"/>
            <a:ext cx="11638502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Creating GUI Using GUI Builder</a:t>
            </a: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07AF28-3DA1-47F7-B35D-1FD9736FD531}"/>
              </a:ext>
            </a:extLst>
          </p:cNvPr>
          <p:cNvSpPr txBox="1"/>
          <p:nvPr/>
        </p:nvSpPr>
        <p:spPr>
          <a:xfrm>
            <a:off x="404949" y="2445181"/>
            <a:ext cx="1813958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+mn-lt"/>
              </a:rPr>
              <a:t>4. </a:t>
            </a:r>
            <a:r>
              <a:rPr lang="en-IN" sz="3000" kern="1200" dirty="0">
                <a:solidFill>
                  <a:schemeClr val="bg1"/>
                </a:solidFill>
                <a:latin typeface="+mn-lt"/>
              </a:rPr>
              <a:t>In the Name and Location page of the wizard, do the following (as shown in the figure below):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+mn-lt"/>
              </a:rPr>
              <a:t> </a:t>
            </a:r>
          </a:p>
          <a:p>
            <a:pPr marL="342900" lvl="3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IN" sz="2500" kern="1200" dirty="0">
                <a:solidFill>
                  <a:schemeClr val="bg1"/>
                </a:solidFill>
                <a:latin typeface="+mn-lt"/>
              </a:rPr>
              <a:t> In the Project Name field, type </a:t>
            </a:r>
            <a:r>
              <a:rPr lang="en-IN" sz="2500" kern="1200" dirty="0" err="1">
                <a:solidFill>
                  <a:schemeClr val="bg1"/>
                </a:solidFill>
                <a:latin typeface="+mn-lt"/>
              </a:rPr>
              <a:t>MyNewSwingApps</a:t>
            </a:r>
            <a:r>
              <a:rPr lang="en-IN" sz="2500" kern="1200" dirty="0">
                <a:solidFill>
                  <a:schemeClr val="bg1"/>
                </a:solidFill>
                <a:latin typeface="+mn-lt"/>
              </a:rPr>
              <a:t>.</a:t>
            </a: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US" sz="2500" kern="1200" dirty="0">
                <a:solidFill>
                  <a:schemeClr val="bg1"/>
                </a:solidFill>
                <a:latin typeface="+mn-lt"/>
              </a:rPr>
              <a:t>Save it in D drive by creating a folder name as java </a:t>
            </a:r>
            <a:r>
              <a:rPr lang="en-US" sz="2500" kern="1200" dirty="0" err="1">
                <a:solidFill>
                  <a:schemeClr val="bg1"/>
                </a:solidFill>
                <a:latin typeface="+mn-lt"/>
              </a:rPr>
              <a:t>project,Project</a:t>
            </a:r>
            <a:r>
              <a:rPr lang="en-US" sz="2500" kern="1200" dirty="0">
                <a:solidFill>
                  <a:schemeClr val="bg1"/>
                </a:solidFill>
                <a:latin typeface="+mn-lt"/>
              </a:rPr>
              <a:t> Location: D:\java project</a:t>
            </a:r>
            <a:endParaRPr lang="en-IN" sz="2500" kern="1200" dirty="0">
              <a:solidFill>
                <a:schemeClr val="bg1"/>
              </a:solidFill>
              <a:latin typeface="+mn-lt"/>
            </a:endParaRP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IN" sz="2500" kern="1200" dirty="0">
                <a:solidFill>
                  <a:schemeClr val="bg1"/>
                </a:solidFill>
                <a:latin typeface="+mn-lt"/>
              </a:rPr>
              <a:t> Uncheck the Main Class field.</a:t>
            </a: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US" sz="2500" kern="1200" dirty="0">
                <a:solidFill>
                  <a:schemeClr val="bg1"/>
                </a:solidFill>
                <a:latin typeface="+mn-lt"/>
              </a:rPr>
              <a:t>And then click on finish.</a:t>
            </a:r>
            <a:endParaRPr lang="en-IN" sz="2500" kern="1200" dirty="0">
              <a:solidFill>
                <a:schemeClr val="bg1"/>
              </a:solidFill>
              <a:latin typeface="+mn-lt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2500" kern="1200" dirty="0">
              <a:solidFill>
                <a:schemeClr val="bg1"/>
              </a:solidFill>
              <a:latin typeface="+mn-lt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br>
              <a:rPr lang="en-IN" sz="3000" kern="1200" dirty="0">
                <a:solidFill>
                  <a:schemeClr val="bg1"/>
                </a:solidFill>
                <a:latin typeface="+mn-lt"/>
              </a:rPr>
            </a:br>
            <a:endParaRPr lang="en-IN" sz="3000" kern="12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Picture 7" descr="Capture2.PNG">
            <a:extLst>
              <a:ext uri="{FF2B5EF4-FFF2-40B4-BE49-F238E27FC236}">
                <a16:creationId xmlns:a16="http://schemas.microsoft.com/office/drawing/2014/main" id="{F7271C12-450B-4D78-9B5B-088437D31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268" y="4521391"/>
            <a:ext cx="9868477" cy="56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9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Yellow Chic Photo-centric Branding Kit Presentation">
  <a:themeElements>
    <a:clrScheme name="Office">
      <a:dk1>
        <a:srgbClr val="191919"/>
      </a:dk1>
      <a:lt1>
        <a:srgbClr val="FFFFFF"/>
      </a:lt1>
      <a:dk2>
        <a:srgbClr val="E4B439"/>
      </a:dk2>
      <a:lt2>
        <a:srgbClr val="A88425"/>
      </a:lt2>
      <a:accent1>
        <a:srgbClr val="FF4141"/>
      </a:accent1>
      <a:accent2>
        <a:srgbClr val="63AF28"/>
      </a:accent2>
      <a:accent3>
        <a:srgbClr val="39700E"/>
      </a:accent3>
      <a:accent4>
        <a:srgbClr val="A88425"/>
      </a:accent4>
      <a:accent5>
        <a:srgbClr val="E4B439"/>
      </a:accent5>
      <a:accent6>
        <a:srgbClr val="191919"/>
      </a:accent6>
      <a:hlink>
        <a:srgbClr val="39700E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698</Words>
  <Application>Microsoft Office PowerPoint</Application>
  <PresentationFormat>Custom</PresentationFormat>
  <Paragraphs>119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Georgia(Body)</vt:lpstr>
      <vt:lpstr>Calibri</vt:lpstr>
      <vt:lpstr>Libre Baskerville</vt:lpstr>
      <vt:lpstr>Archivo Black</vt:lpstr>
      <vt:lpstr>Yellow Chic Photo-centric Branding Kit Presentation</vt:lpstr>
      <vt:lpstr>PowerPoint Presentation</vt:lpstr>
      <vt:lpstr>PowerPoint Presentation</vt:lpstr>
      <vt:lpstr>Developing Swing Programming</vt:lpstr>
      <vt:lpstr>Inheritance Hierarchy Of JFrame</vt:lpstr>
      <vt:lpstr>The “JFrame” class</vt:lpstr>
      <vt:lpstr>Example</vt:lpstr>
      <vt:lpstr>Creating GUI Using GUI Builder</vt:lpstr>
      <vt:lpstr>Creating GUI Using GUI Builder</vt:lpstr>
      <vt:lpstr>Creating GUI Using GUI Builder</vt:lpstr>
      <vt:lpstr>Creating GUI Using GU Builder</vt:lpstr>
      <vt:lpstr>Creating GUI Using GUI Builder</vt:lpstr>
      <vt:lpstr>Creating GUI Using GUI Builder</vt:lpstr>
      <vt:lpstr>Creating GUI Using GUI Builder</vt:lpstr>
      <vt:lpstr>How to Add a Panel to Frames</vt:lpstr>
      <vt:lpstr>Run the Project</vt:lpstr>
      <vt:lpstr>How to add Background Color to JFrame</vt:lpstr>
      <vt:lpstr>How to add Background Color to JFrame</vt:lpstr>
      <vt:lpstr>How to add Background Color to JFrame</vt:lpstr>
      <vt:lpstr>How to add Background Color to JFrame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Sharma Computer Academy</cp:lastModifiedBy>
  <cp:revision>24</cp:revision>
  <dcterms:modified xsi:type="dcterms:W3CDTF">2023-10-03T07:51:41Z</dcterms:modified>
</cp:coreProperties>
</file>