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78" r:id="rId3"/>
    <p:sldId id="324" r:id="rId4"/>
    <p:sldId id="352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1" r:id="rId17"/>
    <p:sldId id="383" r:id="rId18"/>
    <p:sldId id="384" r:id="rId19"/>
    <p:sldId id="385" r:id="rId20"/>
    <p:sldId id="386" r:id="rId21"/>
    <p:sldId id="387" r:id="rId22"/>
    <p:sldId id="388" r:id="rId23"/>
    <p:sldId id="394" r:id="rId24"/>
    <p:sldId id="389" r:id="rId25"/>
    <p:sldId id="390" r:id="rId26"/>
    <p:sldId id="382" r:id="rId27"/>
    <p:sldId id="391" r:id="rId28"/>
    <p:sldId id="392" r:id="rId29"/>
    <p:sldId id="393" r:id="rId30"/>
    <p:sldId id="276" r:id="rId31"/>
  </p:sldIdLst>
  <p:sldSz cx="18288000" cy="10287000"/>
  <p:notesSz cx="6858000" cy="9144000"/>
  <p:embeddedFontLst>
    <p:embeddedFont>
      <p:font typeface="Arial Black" panose="020B0A04020102020204" pitchFamily="34" charset="0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Libre Baskerville" panose="02000000000000000000" pitchFamily="2" charset="0"/>
      <p:regular r:id="rId42"/>
      <p:bold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3300"/>
    <a:srgbClr val="460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30E848D-EC67-48F8-A022-D62CF6E76A70}"/>
    <pc:docChg chg="delSld modSld">
      <pc:chgData name="Sharma Computer Academy" userId="08476b32c11f4418" providerId="LiveId" clId="{F30E848D-EC67-48F8-A022-D62CF6E76A70}" dt="2023-09-30T06:41:14.876" v="15" actId="47"/>
      <pc:docMkLst>
        <pc:docMk/>
      </pc:docMkLst>
      <pc:sldChg chg="del">
        <pc:chgData name="Sharma Computer Academy" userId="08476b32c11f4418" providerId="LiveId" clId="{F30E848D-EC67-48F8-A022-D62CF6E76A70}" dt="2023-09-30T06:41:05.396" v="14" actId="47"/>
        <pc:sldMkLst>
          <pc:docMk/>
          <pc:sldMk cId="3368692221" sldId="340"/>
        </pc:sldMkLst>
      </pc:sldChg>
      <pc:sldChg chg="del">
        <pc:chgData name="Sharma Computer Academy" userId="08476b32c11f4418" providerId="LiveId" clId="{F30E848D-EC67-48F8-A022-D62CF6E76A70}" dt="2023-09-30T06:41:05.396" v="14" actId="47"/>
        <pc:sldMkLst>
          <pc:docMk/>
          <pc:sldMk cId="2405561257" sldId="341"/>
        </pc:sldMkLst>
      </pc:sldChg>
      <pc:sldChg chg="modSp">
        <pc:chgData name="Sharma Computer Academy" userId="08476b32c11f4418" providerId="LiveId" clId="{F30E848D-EC67-48F8-A022-D62CF6E76A70}" dt="2023-09-30T05:49:48.145" v="0"/>
        <pc:sldMkLst>
          <pc:docMk/>
          <pc:sldMk cId="2945450521" sldId="352"/>
        </pc:sldMkLst>
        <pc:spChg chg="mod">
          <ac:chgData name="Sharma Computer Academy" userId="08476b32c11f4418" providerId="LiveId" clId="{F30E848D-EC67-48F8-A022-D62CF6E76A70}" dt="2023-09-30T05:49:48.145" v="0"/>
          <ac:spMkLst>
            <pc:docMk/>
            <pc:sldMk cId="2945450521" sldId="352"/>
            <ac:spMk id="3" creationId="{39D88909-4D06-4C2E-9E8A-69F5FB2FBFB3}"/>
          </ac:spMkLst>
        </pc:spChg>
      </pc:sldChg>
      <pc:sldChg chg="modSp">
        <pc:chgData name="Sharma Computer Academy" userId="08476b32c11f4418" providerId="LiveId" clId="{F30E848D-EC67-48F8-A022-D62CF6E76A70}" dt="2023-09-30T05:51:08.911" v="13" actId="113"/>
        <pc:sldMkLst>
          <pc:docMk/>
          <pc:sldMk cId="3894329094" sldId="371"/>
        </pc:sldMkLst>
        <pc:spChg chg="mod">
          <ac:chgData name="Sharma Computer Academy" userId="08476b32c11f4418" providerId="LiveId" clId="{F30E848D-EC67-48F8-A022-D62CF6E76A70}" dt="2023-09-30T05:51:08.911" v="13" actId="113"/>
          <ac:spMkLst>
            <pc:docMk/>
            <pc:sldMk cId="3894329094" sldId="371"/>
            <ac:spMk id="7" creationId="{311F6A55-B9D0-417C-932C-8D54EF5AD1C0}"/>
          </ac:spMkLst>
        </pc:spChg>
      </pc:sldChg>
      <pc:sldChg chg="del">
        <pc:chgData name="Sharma Computer Academy" userId="08476b32c11f4418" providerId="LiveId" clId="{F30E848D-EC67-48F8-A022-D62CF6E76A70}" dt="2023-09-30T06:41:14.876" v="15" actId="47"/>
        <pc:sldMkLst>
          <pc:docMk/>
          <pc:sldMk cId="2230610878" sldId="3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144487"/>
            <a:ext cx="18288000" cy="11521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96" y="8296614"/>
            <a:ext cx="1828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623720" y="1475286"/>
            <a:ext cx="5040560" cy="5040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702" y="2278424"/>
            <a:ext cx="1638596" cy="36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3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82500" y="25567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30363" y="52211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12910775" y="0"/>
            <a:ext cx="5377200" cy="10351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365125" y="33422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5552950" y="334220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0" y="7571350"/>
            <a:ext cx="18309600" cy="2715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013450" y="29805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905175" y="283952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13559275" y="0"/>
            <a:ext cx="4728600" cy="611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11438888" y="33041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1066788" y="28867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6956"/>
            <a:ext cx="18288000" cy="11521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99086"/>
            <a:ext cx="1828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9927000"/>
            <a:ext cx="18288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8288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488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62400" y="890725"/>
            <a:ext cx="1245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Baskerville"/>
              <a:buNone/>
              <a:defRPr sz="600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i="0" u="none" strike="noStrike" cap="none">
                <a:solidFill>
                  <a:schemeClr val="dk1"/>
                </a:solidFill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 i="0" u="none" strike="noStrike" cap="none">
                <a:solidFill>
                  <a:schemeClr val="dk1"/>
                </a:solidFill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i="0" u="none" strike="noStrike" cap="none">
                <a:solidFill>
                  <a:schemeClr val="dk1"/>
                </a:solidFill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B43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718292" y="7109926"/>
            <a:ext cx="8177645" cy="2752726"/>
          </a:xfrm>
          <a:custGeom>
            <a:avLst/>
            <a:gdLst/>
            <a:ahLst/>
            <a:cxnLst/>
            <a:rect l="l" t="t" r="r" b="b"/>
            <a:pathLst>
              <a:path w="2153783" h="812800" extrusionOk="0">
                <a:moveTo>
                  <a:pt x="0" y="0"/>
                </a:moveTo>
                <a:lnTo>
                  <a:pt x="2153783" y="0"/>
                </a:lnTo>
                <a:lnTo>
                  <a:pt x="2153783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E4B439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6" name="Google Shape;56;p11"/>
          <p:cNvSpPr txBox="1"/>
          <p:nvPr/>
        </p:nvSpPr>
        <p:spPr>
          <a:xfrm>
            <a:off x="2702873" y="2914310"/>
            <a:ext cx="13070662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9600" dirty="0">
                <a:latin typeface="Georgia(Body)"/>
              </a:rPr>
              <a:t>JAVA PROJECT BATCH</a:t>
            </a:r>
          </a:p>
          <a:p>
            <a:pPr algn="ctr"/>
            <a:r>
              <a:rPr lang="en-US" sz="9600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  <a:p>
            <a:pPr algn="ctr"/>
            <a:endParaRPr lang="en-IN" sz="9600" dirty="0">
              <a:latin typeface="Georgia(Body)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6465314" y="8235140"/>
            <a:ext cx="4683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21212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Lecture 5</a:t>
            </a:r>
          </a:p>
        </p:txBody>
      </p:sp>
      <p:grpSp>
        <p:nvGrpSpPr>
          <p:cNvPr id="58" name="Google Shape;58;p11"/>
          <p:cNvGrpSpPr/>
          <p:nvPr/>
        </p:nvGrpSpPr>
        <p:grpSpPr>
          <a:xfrm>
            <a:off x="1036412" y="4363168"/>
            <a:ext cx="2327028" cy="1560664"/>
            <a:chOff x="4642" y="0"/>
            <a:chExt cx="3102704" cy="2080885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4642" y="0"/>
              <a:ext cx="2071599" cy="2080885"/>
              <a:chOff x="1813" y="0"/>
              <a:chExt cx="809173" cy="812800"/>
            </a:xfrm>
          </p:grpSpPr>
          <p:sp>
            <p:nvSpPr>
              <p:cNvPr id="60" name="Google Shape;60;p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2121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5875" tIns="35875" rIns="35875" bIns="35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2" name="Google Shape;62;p11"/>
            <p:cNvCxnSpPr/>
            <p:nvPr/>
          </p:nvCxnSpPr>
          <p:spPr>
            <a:xfrm>
              <a:off x="959718" y="1053735"/>
              <a:ext cx="2147628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oval" w="lg" len="lg"/>
              <a:tailEnd type="stealth" w="med" len="med"/>
            </a:ln>
          </p:spPr>
        </p:cxnSp>
        <p:cxnSp>
          <p:nvCxnSpPr>
            <p:cNvPr id="63" name="Google Shape;63;p11"/>
            <p:cNvCxnSpPr/>
            <p:nvPr/>
          </p:nvCxnSpPr>
          <p:spPr>
            <a:xfrm>
              <a:off x="1199508" y="1053735"/>
              <a:ext cx="1446797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64" name="Google Shape;64;p11"/>
          <p:cNvGrpSpPr/>
          <p:nvPr/>
        </p:nvGrpSpPr>
        <p:grpSpPr>
          <a:xfrm rot="10800000">
            <a:off x="14928791" y="4363168"/>
            <a:ext cx="2327028" cy="1560664"/>
            <a:chOff x="4642" y="0"/>
            <a:chExt cx="3102704" cy="2080885"/>
          </a:xfrm>
        </p:grpSpPr>
        <p:grpSp>
          <p:nvGrpSpPr>
            <p:cNvPr id="65" name="Google Shape;65;p11"/>
            <p:cNvGrpSpPr/>
            <p:nvPr/>
          </p:nvGrpSpPr>
          <p:grpSpPr>
            <a:xfrm>
              <a:off x="4642" y="0"/>
              <a:ext cx="2071599" cy="2080885"/>
              <a:chOff x="1813" y="0"/>
              <a:chExt cx="809173" cy="812800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2121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5875" tIns="35875" rIns="35875" bIns="35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8" name="Google Shape;68;p11"/>
            <p:cNvCxnSpPr/>
            <p:nvPr/>
          </p:nvCxnSpPr>
          <p:spPr>
            <a:xfrm>
              <a:off x="959718" y="1053735"/>
              <a:ext cx="2147628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oval" w="lg" len="lg"/>
              <a:tailEnd type="stealth" w="med" len="med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1199508" y="1053735"/>
              <a:ext cx="1446797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Set Icon on Button on Design time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To </a:t>
            </a:r>
            <a:r>
              <a:rPr lang="en-US" sz="3000" kern="1200" dirty="0" err="1">
                <a:solidFill>
                  <a:schemeClr val="bg1"/>
                </a:solidFill>
              </a:rPr>
              <a:t>setIcon</a:t>
            </a:r>
            <a:r>
              <a:rPr lang="en-US" sz="3000" kern="1200" dirty="0">
                <a:solidFill>
                  <a:schemeClr val="bg1"/>
                </a:solidFill>
              </a:rPr>
              <a:t> on button we have two options either have design time or through runtime.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u="sng" kern="1200" dirty="0">
                <a:solidFill>
                  <a:schemeClr val="bg1"/>
                </a:solidFill>
              </a:rPr>
              <a:t>Design Time</a:t>
            </a:r>
            <a:r>
              <a:rPr lang="en-US" sz="3000" u="sng" kern="1200" dirty="0">
                <a:solidFill>
                  <a:schemeClr val="bg1"/>
                </a:solidFill>
              </a:rPr>
              <a:t>:</a:t>
            </a:r>
            <a:r>
              <a:rPr lang="en-US" sz="3000" kern="1200" dirty="0">
                <a:solidFill>
                  <a:schemeClr val="bg1"/>
                </a:solidFill>
              </a:rPr>
              <a:t> to change the icon on design time select the button make a right click ,click on properties.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US" sz="3000" u="sng" kern="1200" dirty="0">
              <a:solidFill>
                <a:schemeClr val="tx1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IN" sz="3000" u="sng" kern="1200" dirty="0">
              <a:solidFill>
                <a:schemeClr val="tx1"/>
              </a:solidFill>
            </a:endParaRPr>
          </a:p>
        </p:txBody>
      </p:sp>
      <p:pic>
        <p:nvPicPr>
          <p:cNvPr id="10" name="Picture 9" descr="Capture31.PNG">
            <a:extLst>
              <a:ext uri="{FF2B5EF4-FFF2-40B4-BE49-F238E27FC236}">
                <a16:creationId xmlns:a16="http://schemas.microsoft.com/office/drawing/2014/main" id="{199C3A0C-3B75-4593-ADBA-3D5AAA716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177" y="4493913"/>
            <a:ext cx="9381643" cy="526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Set Icon on Button on Design time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2. In the Properties window, click the Properties category and scroll to the Icon property.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  <p:pic>
        <p:nvPicPr>
          <p:cNvPr id="8" name="Picture 7" descr="Capture26.PNG">
            <a:extLst>
              <a:ext uri="{FF2B5EF4-FFF2-40B4-BE49-F238E27FC236}">
                <a16:creationId xmlns:a16="http://schemas.microsoft.com/office/drawing/2014/main" id="{C9229689-F080-4A14-A1BA-22A0A9BDA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379" y="3998166"/>
            <a:ext cx="12653923" cy="604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0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Set Icon on Button on Design time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3.Click the ellipsis (...) button.</a:t>
            </a:r>
            <a:br>
              <a:rPr lang="en-IN" sz="3000" kern="1200" dirty="0">
                <a:solidFill>
                  <a:schemeClr val="bg1"/>
                </a:solidFill>
              </a:rPr>
            </a:br>
            <a:r>
              <a:rPr lang="en-IN" sz="3000" kern="1200" dirty="0">
                <a:solidFill>
                  <a:schemeClr val="bg1"/>
                </a:solidFill>
              </a:rPr>
              <a:t>The icon property editor is displayed as below.</a:t>
            </a: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  <p:pic>
        <p:nvPicPr>
          <p:cNvPr id="9" name="Picture 8" descr="Capture27.PNG">
            <a:extLst>
              <a:ext uri="{FF2B5EF4-FFF2-40B4-BE49-F238E27FC236}">
                <a16:creationId xmlns:a16="http://schemas.microsoft.com/office/drawing/2014/main" id="{655EF7E9-945F-4C8E-B104-B6C263827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532" y="3680943"/>
            <a:ext cx="10884934" cy="63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Set Icon on Button on Design time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4.</a:t>
            </a:r>
            <a:r>
              <a:rPr lang="en-IN" sz="3000" kern="1200" dirty="0">
                <a:solidFill>
                  <a:schemeClr val="bg1"/>
                </a:solidFill>
              </a:rPr>
              <a:t> In the icon property dialog box, click External Image . In the file chooser navigate to any image that is on your system that you want to use.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  <p:pic>
        <p:nvPicPr>
          <p:cNvPr id="8" name="Picture 7" descr="Capture35.PNG">
            <a:extLst>
              <a:ext uri="{FF2B5EF4-FFF2-40B4-BE49-F238E27FC236}">
                <a16:creationId xmlns:a16="http://schemas.microsoft.com/office/drawing/2014/main" id="{59568360-F6EA-4BBD-B919-B71308C9D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390" y="3991751"/>
            <a:ext cx="8787220" cy="53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2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Set Icon on Button on Design time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5. Select an image then click on open.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  <p:pic>
        <p:nvPicPr>
          <p:cNvPr id="9" name="Picture 8" descr="Capture28.PNG">
            <a:extLst>
              <a:ext uri="{FF2B5EF4-FFF2-40B4-BE49-F238E27FC236}">
                <a16:creationId xmlns:a16="http://schemas.microsoft.com/office/drawing/2014/main" id="{571D68F2-DF32-45C7-BF81-2A371F9AF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240" y="3560678"/>
            <a:ext cx="10813519" cy="585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760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Set Icon on Button on Design time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6. Click OK to close the icon property dialog box.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  </a:t>
            </a:r>
            <a:endParaRPr lang="en-IN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</p:txBody>
      </p:sp>
      <p:pic>
        <p:nvPicPr>
          <p:cNvPr id="11" name="Picture 10" descr="Capture29.PNG">
            <a:extLst>
              <a:ext uri="{FF2B5EF4-FFF2-40B4-BE49-F238E27FC236}">
                <a16:creationId xmlns:a16="http://schemas.microsoft.com/office/drawing/2014/main" id="{C45CC348-B7FE-4BCD-8B9E-661A00C39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441" y="3148584"/>
            <a:ext cx="8294116" cy="3025176"/>
          </a:xfrm>
          <a:prstGeom prst="rect">
            <a:avLst/>
          </a:prstGeom>
        </p:spPr>
      </p:pic>
      <p:pic>
        <p:nvPicPr>
          <p:cNvPr id="12" name="Picture 11" descr="Capture30.PNG">
            <a:extLst>
              <a:ext uri="{FF2B5EF4-FFF2-40B4-BE49-F238E27FC236}">
                <a16:creationId xmlns:a16="http://schemas.microsoft.com/office/drawing/2014/main" id="{583E73F2-4F01-4273-91D0-5A278FC78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221" y="7303623"/>
            <a:ext cx="8222556" cy="29163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D8E86D-3FBC-4958-92EB-B43E9C8F53A4}"/>
              </a:ext>
            </a:extLst>
          </p:cNvPr>
          <p:cNvSpPr/>
          <p:nvPr/>
        </p:nvSpPr>
        <p:spPr>
          <a:xfrm>
            <a:off x="8729463" y="6323166"/>
            <a:ext cx="15760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u="sng" kern="1200" dirty="0">
                <a:solidFill>
                  <a:schemeClr val="bg1"/>
                </a:solidFill>
              </a:rPr>
              <a:t>Output: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952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760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How to </a:t>
            </a:r>
            <a:r>
              <a:rPr lang="en-US" sz="5000" b="1" dirty="0" err="1"/>
              <a:t>setToolTipText</a:t>
            </a:r>
            <a:r>
              <a:rPr lang="en-US" sz="5000" b="1" dirty="0"/>
              <a:t>(String)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To set the </a:t>
            </a:r>
            <a:r>
              <a:rPr lang="en-US" sz="3000" kern="1200" dirty="0" err="1">
                <a:solidFill>
                  <a:schemeClr val="bg1"/>
                </a:solidFill>
              </a:rPr>
              <a:t>setToolTipText</a:t>
            </a:r>
            <a:r>
              <a:rPr lang="en-US" sz="3000" kern="1200" dirty="0">
                <a:solidFill>
                  <a:schemeClr val="bg1"/>
                </a:solidFill>
              </a:rPr>
              <a:t> select the button and  make a right click , then click on properties.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  <p:pic>
        <p:nvPicPr>
          <p:cNvPr id="8" name="Picture 7" descr="Capture32.PNG">
            <a:extLst>
              <a:ext uri="{FF2B5EF4-FFF2-40B4-BE49-F238E27FC236}">
                <a16:creationId xmlns:a16="http://schemas.microsoft.com/office/drawing/2014/main" id="{9DA22565-D86B-4FD0-918B-C7E61C8F6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386" y="4074857"/>
            <a:ext cx="10845907" cy="55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3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7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How to </a:t>
            </a:r>
            <a:r>
              <a:rPr lang="en-US" sz="5000" b="1" dirty="0" err="1"/>
              <a:t>setToolTipText</a:t>
            </a:r>
            <a:r>
              <a:rPr lang="en-US" sz="5000" b="1" dirty="0"/>
              <a:t>(String)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2.</a:t>
            </a:r>
            <a:r>
              <a:rPr lang="en-IN" sz="3000" kern="1200" dirty="0">
                <a:solidFill>
                  <a:schemeClr val="bg1"/>
                </a:solidFill>
              </a:rPr>
              <a:t> In the Properties window, click the Properties category and scroll to the </a:t>
            </a:r>
            <a:r>
              <a:rPr lang="en-IN" sz="3000" kern="1200" dirty="0" err="1">
                <a:solidFill>
                  <a:schemeClr val="bg1"/>
                </a:solidFill>
              </a:rPr>
              <a:t>toolTipText</a:t>
            </a:r>
            <a:r>
              <a:rPr lang="en-IN" sz="3000" kern="1200" dirty="0">
                <a:solidFill>
                  <a:schemeClr val="bg1"/>
                </a:solidFill>
              </a:rPr>
              <a:t> property.</a:t>
            </a:r>
            <a:r>
              <a:rPr lang="en-US" sz="3000" kern="1200" dirty="0">
                <a:solidFill>
                  <a:schemeClr val="bg1"/>
                </a:solidFill>
              </a:rPr>
              <a:t>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  <p:pic>
        <p:nvPicPr>
          <p:cNvPr id="9" name="Picture 8" descr="Capture33.PNG">
            <a:extLst>
              <a:ext uri="{FF2B5EF4-FFF2-40B4-BE49-F238E27FC236}">
                <a16:creationId xmlns:a16="http://schemas.microsoft.com/office/drawing/2014/main" id="{453E4185-92A3-44FA-B4DA-23C3E0A37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623" y="3371309"/>
            <a:ext cx="8537436" cy="67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How to </a:t>
            </a:r>
            <a:r>
              <a:rPr lang="en-US" sz="5000" b="1" dirty="0" err="1"/>
              <a:t>setToolTipText</a:t>
            </a:r>
            <a:r>
              <a:rPr lang="en-US" sz="5000" b="1" dirty="0"/>
              <a:t>(String)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3.</a:t>
            </a:r>
            <a:r>
              <a:rPr lang="en-IN" sz="3000" kern="1200" dirty="0">
                <a:solidFill>
                  <a:schemeClr val="bg1"/>
                </a:solidFill>
              </a:rPr>
              <a:t> To add </a:t>
            </a:r>
            <a:r>
              <a:rPr lang="en-IN" sz="3000" b="1" kern="1200" dirty="0" err="1">
                <a:solidFill>
                  <a:srgbClr val="FF0000"/>
                </a:solidFill>
              </a:rPr>
              <a:t>toolTipText</a:t>
            </a:r>
            <a:r>
              <a:rPr lang="en-IN" sz="3000" kern="1200" dirty="0">
                <a:solidFill>
                  <a:schemeClr val="tx1"/>
                </a:solidFill>
              </a:rPr>
              <a:t> </a:t>
            </a:r>
            <a:r>
              <a:rPr lang="en-IN" sz="3000" kern="1200" dirty="0">
                <a:solidFill>
                  <a:schemeClr val="bg1"/>
                </a:solidFill>
              </a:rPr>
              <a:t>to button, you have to add only a text, which is in our case is</a:t>
            </a:r>
            <a:r>
              <a:rPr lang="en-IN" sz="3000" kern="1200" dirty="0">
                <a:solidFill>
                  <a:schemeClr val="tx1"/>
                </a:solidFill>
              </a:rPr>
              <a:t> </a:t>
            </a:r>
            <a:r>
              <a:rPr lang="en-IN" sz="3000" kern="1200" dirty="0">
                <a:solidFill>
                  <a:srgbClr val="FF0000"/>
                </a:solidFill>
              </a:rPr>
              <a:t>“Click This Button To Change The Volume” </a:t>
            </a:r>
            <a:r>
              <a:rPr lang="en-IN" sz="3000" kern="1200" dirty="0">
                <a:solidFill>
                  <a:schemeClr val="bg1"/>
                </a:solidFill>
              </a:rPr>
              <a:t>and then click on close.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rgbClr val="FF0000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  <p:pic>
        <p:nvPicPr>
          <p:cNvPr id="8" name="Picture 7" descr="Capture34.PNG">
            <a:extLst>
              <a:ext uri="{FF2B5EF4-FFF2-40B4-BE49-F238E27FC236}">
                <a16:creationId xmlns:a16="http://schemas.microsoft.com/office/drawing/2014/main" id="{56AB9B45-5CD9-4654-B6D7-BDF47DE3E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391" y="4673279"/>
            <a:ext cx="9167217" cy="45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760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How to </a:t>
            </a:r>
            <a:r>
              <a:rPr lang="en-US" sz="5000" b="1" dirty="0" err="1"/>
              <a:t>setToolTipText</a:t>
            </a:r>
            <a:r>
              <a:rPr lang="en-US" sz="5000" b="1" dirty="0"/>
              <a:t>(String)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4. </a:t>
            </a:r>
            <a:r>
              <a:rPr lang="en-IN" sz="3000" kern="1200" dirty="0">
                <a:solidFill>
                  <a:schemeClr val="bg1"/>
                </a:solidFill>
              </a:rPr>
              <a:t>Here is the output of the tool tip that appears when the cursor pauses over the button.</a:t>
            </a: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  <p:pic>
        <p:nvPicPr>
          <p:cNvPr id="10" name="Picture 9" descr="Capture36.PNG">
            <a:extLst>
              <a:ext uri="{FF2B5EF4-FFF2-40B4-BE49-F238E27FC236}">
                <a16:creationId xmlns:a16="http://schemas.microsoft.com/office/drawing/2014/main" id="{5C0C18BB-BC01-4340-BEF7-A1348B969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255" y="3661988"/>
            <a:ext cx="8203489" cy="55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3"/>
          <p:cNvGrpSpPr/>
          <p:nvPr/>
        </p:nvGrpSpPr>
        <p:grpSpPr>
          <a:xfrm>
            <a:off x="1230731" y="2173921"/>
            <a:ext cx="1537682" cy="1544574"/>
            <a:chOff x="1813" y="0"/>
            <a:chExt cx="809173" cy="812800"/>
          </a:xfrm>
        </p:grpSpPr>
        <p:sp>
          <p:nvSpPr>
            <p:cNvPr id="131" name="Google Shape;13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01.</a:t>
              </a:r>
              <a:endParaRPr dirty="0"/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4928409" y="3931902"/>
            <a:ext cx="1537682" cy="1544574"/>
            <a:chOff x="1813" y="0"/>
            <a:chExt cx="809173" cy="812800"/>
          </a:xfrm>
        </p:grpSpPr>
        <p:sp>
          <p:nvSpPr>
            <p:cNvPr id="134" name="Google Shape;134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02.</a:t>
              </a:r>
              <a:endParaRPr dirty="0"/>
            </a:p>
          </p:txBody>
        </p:sp>
      </p:grpSp>
      <p:sp>
        <p:nvSpPr>
          <p:cNvPr id="136" name="Google Shape;136;p13"/>
          <p:cNvSpPr txBox="1"/>
          <p:nvPr/>
        </p:nvSpPr>
        <p:spPr>
          <a:xfrm>
            <a:off x="3864596" y="5473188"/>
            <a:ext cx="3676999" cy="124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2287"/>
              </a:spcBef>
            </a:pPr>
            <a:r>
              <a:rPr lang="en-US" sz="3200" b="1" dirty="0"/>
              <a:t>Changing Icons in </a:t>
            </a:r>
            <a:r>
              <a:rPr lang="en-US" sz="3200" b="1" dirty="0" err="1">
                <a:solidFill>
                  <a:srgbClr val="FF0000"/>
                </a:solidFill>
              </a:rPr>
              <a:t>JFrame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493305" y="3725602"/>
            <a:ext cx="2865120" cy="124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2287"/>
              </a:spcBef>
            </a:pPr>
            <a:r>
              <a:rPr lang="en-IN" sz="3200" b="1" dirty="0"/>
              <a:t>Centring The </a:t>
            </a:r>
            <a:r>
              <a:rPr lang="en-IN" sz="3200" b="1" dirty="0" err="1">
                <a:solidFill>
                  <a:srgbClr val="FF0000"/>
                </a:solidFill>
              </a:rPr>
              <a:t>JFrame</a:t>
            </a:r>
            <a:endParaRPr lang="en-IN" sz="3200" b="1" dirty="0">
              <a:solidFill>
                <a:srgbClr val="FF0000"/>
              </a:solidFill>
            </a:endParaRPr>
          </a:p>
        </p:txBody>
      </p:sp>
      <p:grpSp>
        <p:nvGrpSpPr>
          <p:cNvPr id="140" name="Google Shape;140;p13"/>
          <p:cNvGrpSpPr/>
          <p:nvPr/>
        </p:nvGrpSpPr>
        <p:grpSpPr>
          <a:xfrm>
            <a:off x="9208725" y="5473188"/>
            <a:ext cx="1537682" cy="1544574"/>
            <a:chOff x="1813" y="0"/>
            <a:chExt cx="809173" cy="812800"/>
          </a:xfrm>
        </p:grpSpPr>
        <p:sp>
          <p:nvSpPr>
            <p:cNvPr id="141" name="Google Shape;14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</a:t>
              </a:r>
              <a:endParaRPr dirty="0"/>
            </a:p>
          </p:txBody>
        </p:sp>
      </p:grpSp>
      <p:grpSp>
        <p:nvGrpSpPr>
          <p:cNvPr id="145" name="Google Shape;145;p13"/>
          <p:cNvGrpSpPr/>
          <p:nvPr/>
        </p:nvGrpSpPr>
        <p:grpSpPr>
          <a:xfrm>
            <a:off x="14040116" y="7017762"/>
            <a:ext cx="1537682" cy="1544574"/>
            <a:chOff x="1813" y="0"/>
            <a:chExt cx="809173" cy="812800"/>
          </a:xfrm>
        </p:grpSpPr>
        <p:sp>
          <p:nvSpPr>
            <p:cNvPr id="146" name="Google Shape;14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04.</a:t>
              </a:r>
              <a:endParaRPr dirty="0"/>
            </a:p>
          </p:txBody>
        </p:sp>
      </p:grpSp>
      <p:sp>
        <p:nvSpPr>
          <p:cNvPr id="148" name="Google Shape;148;p13"/>
          <p:cNvSpPr txBox="1"/>
          <p:nvPr/>
        </p:nvSpPr>
        <p:spPr>
          <a:xfrm>
            <a:off x="13118794" y="8562336"/>
            <a:ext cx="3380326" cy="124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2287"/>
              </a:spcBef>
            </a:pPr>
            <a:r>
              <a:rPr lang="en-US" sz="3200" b="1" dirty="0">
                <a:solidFill>
                  <a:srgbClr val="FF0000"/>
                </a:solidFill>
              </a:rPr>
              <a:t>Event Handling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/>
              <a:t>in </a:t>
            </a:r>
            <a:r>
              <a:rPr lang="en-US" sz="3200" b="1" dirty="0" err="1"/>
              <a:t>Netbeans</a:t>
            </a:r>
            <a:endParaRPr lang="en-US" sz="3200" b="1" dirty="0"/>
          </a:p>
        </p:txBody>
      </p:sp>
      <p:sp>
        <p:nvSpPr>
          <p:cNvPr id="150" name="Google Shape;150;p13"/>
          <p:cNvSpPr txBox="1"/>
          <p:nvPr/>
        </p:nvSpPr>
        <p:spPr>
          <a:xfrm>
            <a:off x="890224" y="1019175"/>
            <a:ext cx="16507551" cy="138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Table Of Contents</a:t>
            </a:r>
            <a:endParaRPr dirty="0"/>
          </a:p>
        </p:txBody>
      </p:sp>
      <p:sp>
        <p:nvSpPr>
          <p:cNvPr id="23" name="Google Shape;138;p13">
            <a:extLst>
              <a:ext uri="{FF2B5EF4-FFF2-40B4-BE49-F238E27FC236}">
                <a16:creationId xmlns:a16="http://schemas.microsoft.com/office/drawing/2014/main" id="{F941C086-AA2F-4DB4-B2A5-860F3512542D}"/>
              </a:ext>
            </a:extLst>
          </p:cNvPr>
          <p:cNvSpPr txBox="1"/>
          <p:nvPr/>
        </p:nvSpPr>
        <p:spPr>
          <a:xfrm>
            <a:off x="8019092" y="7017762"/>
            <a:ext cx="3916947" cy="124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2287"/>
              </a:spcBef>
            </a:pPr>
            <a:r>
              <a:rPr lang="en-US" sz="3200" b="1" dirty="0"/>
              <a:t>Adding component to </a:t>
            </a:r>
            <a:r>
              <a:rPr lang="en-US" sz="3200" b="1" dirty="0" err="1">
                <a:solidFill>
                  <a:srgbClr val="FF0000"/>
                </a:solidFill>
              </a:rPr>
              <a:t>JFrame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/>
      <p:bldP spid="148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760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 </a:t>
            </a:r>
            <a:r>
              <a:rPr lang="en-US" sz="5000" b="1" dirty="0"/>
              <a:t>Set Icon on Button through Code Window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Firstly remove the image icon by make a right click on button, then click on properties and scroll to the icon property.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  <p:pic>
        <p:nvPicPr>
          <p:cNvPr id="8" name="Picture 7" descr="Capture37.PNG">
            <a:extLst>
              <a:ext uri="{FF2B5EF4-FFF2-40B4-BE49-F238E27FC236}">
                <a16:creationId xmlns:a16="http://schemas.microsoft.com/office/drawing/2014/main" id="{0AE856A0-4EA6-4D0F-AAA0-81E7A85E8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140" y="4342319"/>
            <a:ext cx="8572400" cy="51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r>
              <a:rPr lang="en-US" sz="5000" dirty="0"/>
              <a:t> </a:t>
            </a:r>
            <a:r>
              <a:rPr lang="en-US" sz="5000" b="1" dirty="0"/>
              <a:t>Set Icon on Button through Code Window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2. Click on no image and then click on ok.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  <p:pic>
        <p:nvPicPr>
          <p:cNvPr id="9" name="Picture 8" descr="Capture38.PNG">
            <a:extLst>
              <a:ext uri="{FF2B5EF4-FFF2-40B4-BE49-F238E27FC236}">
                <a16:creationId xmlns:a16="http://schemas.microsoft.com/office/drawing/2014/main" id="{2212FA62-5B1C-4061-8EDE-CB0A63652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906" y="3560362"/>
            <a:ext cx="9738187" cy="618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r>
              <a:rPr lang="en-US" sz="5000" dirty="0"/>
              <a:t> </a:t>
            </a:r>
            <a:r>
              <a:rPr lang="en-US" sz="5000" b="1" dirty="0"/>
              <a:t>Set Icon on Button through Code Window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3. </a:t>
            </a:r>
            <a:r>
              <a:rPr lang="en-IN" sz="3000" kern="1200" dirty="0">
                <a:solidFill>
                  <a:schemeClr val="bg1"/>
                </a:solidFill>
              </a:rPr>
              <a:t>Here is the output,</a:t>
            </a:r>
            <a:r>
              <a:rPr lang="en-US" sz="3000" kern="1200" dirty="0">
                <a:solidFill>
                  <a:schemeClr val="bg1"/>
                </a:solidFill>
              </a:rPr>
              <a:t>Image is removed.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  <p:pic>
        <p:nvPicPr>
          <p:cNvPr id="8" name="Picture 7" descr="Capture40.PNG">
            <a:extLst>
              <a:ext uri="{FF2B5EF4-FFF2-40B4-BE49-F238E27FC236}">
                <a16:creationId xmlns:a16="http://schemas.microsoft.com/office/drawing/2014/main" id="{F3794144-CFCB-4242-91C8-8091B8FB3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228" y="3227583"/>
            <a:ext cx="9828225" cy="65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r>
              <a:rPr lang="en-US" sz="5000" dirty="0"/>
              <a:t> </a:t>
            </a:r>
            <a:r>
              <a:rPr lang="en-US" sz="5000" b="1" dirty="0"/>
              <a:t>Set Icon on Button through Code Window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b="1" u="sng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-</a:t>
            </a:r>
            <a:endParaRPr lang="en-IN" sz="3000" b="1" kern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IN" sz="3000" b="1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MyJFrame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	   {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initComponents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this.setLocationRelativeTo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(null);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Toolkit t=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Toolkit.getDefaultToolkit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Image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t.getImage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("C:/Users/Server/Desktop/Download/images.jpg");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this.setIconImage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ImageIcon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icon=new 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ImageIcon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("C:/Users/Server/Desktop/Download/image4.png");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btnColor.setIcon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(icon);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IN" sz="3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b="1" kern="1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9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r>
              <a:rPr lang="en-US" sz="5000" dirty="0"/>
              <a:t> </a:t>
            </a:r>
            <a:r>
              <a:rPr lang="en-US" sz="5000" b="1" dirty="0"/>
              <a:t>Set Icon on Button through Code Window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142812" y="2445181"/>
            <a:ext cx="17962308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IN" sz="3000" b="1" kern="1200" dirty="0">
                <a:solidFill>
                  <a:srgbClr val="FF0000"/>
                </a:solidFill>
              </a:rPr>
              <a:t>Note:- Java or </a:t>
            </a:r>
            <a:r>
              <a:rPr lang="en-IN" sz="3000" b="1" kern="1200" dirty="0" err="1">
                <a:solidFill>
                  <a:srgbClr val="FF0000"/>
                </a:solidFill>
              </a:rPr>
              <a:t>netbeans</a:t>
            </a:r>
            <a:r>
              <a:rPr lang="en-IN" sz="3000" b="1" kern="1200" dirty="0">
                <a:solidFill>
                  <a:srgbClr val="FF0000"/>
                </a:solidFill>
              </a:rPr>
              <a:t> recommends  name of button should be start with </a:t>
            </a:r>
            <a:r>
              <a:rPr lang="en-IN" sz="3000" b="1" kern="1200" dirty="0" err="1">
                <a:solidFill>
                  <a:srgbClr val="FF0000"/>
                </a:solidFill>
              </a:rPr>
              <a:t>btn</a:t>
            </a:r>
            <a:r>
              <a:rPr lang="en-IN" sz="3000" b="1" kern="1200" dirty="0">
                <a:solidFill>
                  <a:srgbClr val="FF0000"/>
                </a:solidFill>
              </a:rPr>
              <a:t> .</a:t>
            </a:r>
            <a:r>
              <a:rPr lang="en-IN" sz="3000" b="1" kern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b="1" u="sng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-</a:t>
            </a:r>
            <a:endParaRPr lang="en-IN" sz="3000" b="1" kern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IN" sz="3000" b="1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MyJFrame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	   {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initComponents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this.setLocationRelativeTo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(null);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Toolkit t=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Toolkit.getDefaultToolkit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Image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t.getImage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("C:/Users/Server/Desktop/Download/images.jpg");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this.setIconImage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ImageIcon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icon=new 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ImageIcon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("C:/Users/Server/Desktop/Download/image4.png");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btnColor.setIcon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(icon);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IN" sz="3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</a:rPr>
              <a:t>Note:- Java or </a:t>
            </a:r>
            <a:r>
              <a:rPr lang="en-IN" sz="3000" b="1" kern="1200" dirty="0" err="1">
                <a:solidFill>
                  <a:srgbClr val="FF0000"/>
                </a:solidFill>
              </a:rPr>
              <a:t>netbeans</a:t>
            </a:r>
            <a:r>
              <a:rPr lang="en-IN" sz="3000" b="1" kern="1200" dirty="0">
                <a:solidFill>
                  <a:srgbClr val="FF0000"/>
                </a:solidFill>
              </a:rPr>
              <a:t> recommends  name of button should be start with </a:t>
            </a:r>
            <a:r>
              <a:rPr lang="en-IN" sz="3000" b="1" kern="1200" dirty="0" err="1">
                <a:solidFill>
                  <a:srgbClr val="FF0000"/>
                </a:solidFill>
              </a:rPr>
              <a:t>btn</a:t>
            </a:r>
            <a:r>
              <a:rPr lang="en-IN" sz="3000" b="1" kern="1200" dirty="0">
                <a:solidFill>
                  <a:srgbClr val="FF0000"/>
                </a:solidFill>
              </a:rPr>
              <a:t> .</a:t>
            </a:r>
            <a:r>
              <a:rPr lang="en-IN" sz="3000" b="1" kern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b="1" kern="1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760" y="285716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Output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Here is the output: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  <p:pic>
        <p:nvPicPr>
          <p:cNvPr id="6" name="Picture 5" descr="Capture41.PNG">
            <a:extLst>
              <a:ext uri="{FF2B5EF4-FFF2-40B4-BE49-F238E27FC236}">
                <a16:creationId xmlns:a16="http://schemas.microsoft.com/office/drawing/2014/main" id="{16E041DD-C12D-4965-8C23-27E0016F8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232" y="3766405"/>
            <a:ext cx="8094215" cy="59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9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8503" y="526858"/>
            <a:ext cx="10750993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Handling Events in </a:t>
            </a:r>
            <a:r>
              <a:rPr lang="en-US" sz="5000" b="1" dirty="0" err="1"/>
              <a:t>Netbeans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2" y="2445181"/>
            <a:ext cx="1717804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In </a:t>
            </a:r>
            <a:r>
              <a:rPr lang="en-US" sz="3000" kern="1200" dirty="0" err="1">
                <a:solidFill>
                  <a:schemeClr val="bg1"/>
                </a:solidFill>
              </a:rPr>
              <a:t>netbeans</a:t>
            </a:r>
            <a:r>
              <a:rPr lang="en-US" sz="3000" kern="1200" dirty="0">
                <a:solidFill>
                  <a:schemeClr val="bg1"/>
                </a:solidFill>
              </a:rPr>
              <a:t> </a:t>
            </a:r>
            <a:r>
              <a:rPr lang="en-US" sz="3000" b="1" kern="1200" dirty="0">
                <a:solidFill>
                  <a:srgbClr val="FF0000"/>
                </a:solidFill>
              </a:rPr>
              <a:t>event handling </a:t>
            </a:r>
            <a:r>
              <a:rPr lang="en-US" sz="3000" kern="1200" dirty="0" err="1">
                <a:solidFill>
                  <a:schemeClr val="bg1"/>
                </a:solidFill>
              </a:rPr>
              <a:t>requireds</a:t>
            </a:r>
            <a:r>
              <a:rPr lang="en-US" sz="3000" kern="1200" dirty="0">
                <a:solidFill>
                  <a:schemeClr val="bg1"/>
                </a:solidFill>
              </a:rPr>
              <a:t> very minimum coding compare to normal approach of event handling. In </a:t>
            </a:r>
            <a:r>
              <a:rPr lang="en-US" sz="3000" kern="1200" dirty="0" err="1">
                <a:solidFill>
                  <a:schemeClr val="bg1"/>
                </a:solidFill>
              </a:rPr>
              <a:t>netbeans</a:t>
            </a:r>
            <a:r>
              <a:rPr lang="en-US" sz="3000" kern="1200" dirty="0">
                <a:solidFill>
                  <a:schemeClr val="bg1"/>
                </a:solidFill>
              </a:rPr>
              <a:t> we do not have to implement any event </a:t>
            </a:r>
            <a:endParaRPr lang="en-US" sz="30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	interface </a:t>
            </a:r>
            <a:r>
              <a:rPr lang="en-US" sz="3000" kern="1200" dirty="0" err="1">
                <a:solidFill>
                  <a:schemeClr val="bg1"/>
                </a:solidFill>
              </a:rPr>
              <a:t>ourself</a:t>
            </a:r>
            <a:r>
              <a:rPr lang="en-US" sz="3000" kern="1200" dirty="0">
                <a:solidFill>
                  <a:schemeClr val="bg1"/>
                </a:solidFill>
              </a:rPr>
              <a:t>, we do not have to overwrite specific methods like</a:t>
            </a:r>
            <a:r>
              <a:rPr lang="en-US" sz="3000" kern="1200" dirty="0">
                <a:solidFill>
                  <a:schemeClr val="tx1"/>
                </a:solidFill>
              </a:rPr>
              <a:t> </a:t>
            </a:r>
            <a:r>
              <a:rPr lang="en-US" sz="3000" b="1" kern="1200" dirty="0" err="1">
                <a:solidFill>
                  <a:srgbClr val="FF0000"/>
                </a:solidFill>
              </a:rPr>
              <a:t>actionPerformed</a:t>
            </a:r>
            <a:r>
              <a:rPr lang="en-US" sz="3000" b="1" kern="1200" dirty="0">
                <a:solidFill>
                  <a:srgbClr val="FF0000"/>
                </a:solidFill>
              </a:rPr>
              <a:t> </a:t>
            </a:r>
            <a:r>
              <a:rPr lang="en-US" sz="3000" kern="1200" dirty="0">
                <a:solidFill>
                  <a:schemeClr val="bg1"/>
                </a:solidFill>
              </a:rPr>
              <a:t>or</a:t>
            </a:r>
            <a:r>
              <a:rPr lang="en-US" sz="3000" kern="1200" dirty="0">
                <a:solidFill>
                  <a:schemeClr val="tx1"/>
                </a:solidFill>
              </a:rPr>
              <a:t> </a:t>
            </a:r>
            <a:r>
              <a:rPr lang="en-US" sz="3000" b="1" kern="1200" dirty="0">
                <a:solidFill>
                  <a:srgbClr val="FF0000"/>
                </a:solidFill>
              </a:rPr>
              <a:t>mouse click </a:t>
            </a:r>
            <a:r>
              <a:rPr lang="en-US" sz="3000" kern="1200" dirty="0">
                <a:solidFill>
                  <a:schemeClr val="bg1"/>
                </a:solidFill>
              </a:rPr>
              <a:t>and neither we have to perform registration of source or listener </a:t>
            </a:r>
            <a:r>
              <a:rPr lang="en-US" sz="3000" kern="1200" dirty="0">
                <a:solidFill>
                  <a:schemeClr val="tx1"/>
                </a:solidFill>
              </a:rPr>
              <a:t>.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We just have to do one thing which is provide our own logic for event method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kern="1200" dirty="0">
                <a:solidFill>
                  <a:schemeClr val="bg1"/>
                </a:solidFill>
              </a:rPr>
              <a:t>generated by </a:t>
            </a:r>
            <a:r>
              <a:rPr lang="en-US" sz="3000" kern="1200" dirty="0" err="1">
                <a:solidFill>
                  <a:schemeClr val="bg1"/>
                </a:solidFill>
              </a:rPr>
              <a:t>netbeans</a:t>
            </a:r>
            <a:r>
              <a:rPr lang="en-US" sz="3000" kern="1200" dirty="0">
                <a:solidFill>
                  <a:schemeClr val="bg1"/>
                </a:solidFill>
              </a:rPr>
              <a:t>.</a:t>
            </a:r>
          </a:p>
          <a:p>
            <a:pPr lvl="0" latinLnBrk="1">
              <a:spcBef>
                <a:spcPct val="20000"/>
              </a:spcBef>
              <a:buClrTx/>
              <a:defRPr/>
            </a:pPr>
            <a:endParaRPr lang="en-US" sz="3000" b="1" kern="1200" dirty="0">
              <a:solidFill>
                <a:schemeClr val="bg1"/>
              </a:solidFill>
            </a:endParaRPr>
          </a:p>
          <a:p>
            <a:pPr lvl="0" latinLnBrk="1">
              <a:spcBef>
                <a:spcPct val="20000"/>
              </a:spcBef>
              <a:buClrTx/>
              <a:defRPr/>
            </a:pPr>
            <a:r>
              <a:rPr lang="en-US" sz="3000" b="1" kern="1200" dirty="0">
                <a:solidFill>
                  <a:schemeClr val="bg1"/>
                </a:solidFill>
              </a:rPr>
              <a:t>For Example</a:t>
            </a:r>
            <a:r>
              <a:rPr lang="en-US" sz="3000" kern="1200" dirty="0">
                <a:solidFill>
                  <a:schemeClr val="bg1"/>
                </a:solidFill>
                <a:sym typeface="Wingdings" pitchFamily="2" charset="2"/>
              </a:rPr>
              <a:t> T</a:t>
            </a:r>
            <a:r>
              <a:rPr lang="en-US" sz="3000" kern="1200" dirty="0">
                <a:solidFill>
                  <a:schemeClr val="bg1"/>
                </a:solidFill>
              </a:rPr>
              <a:t>o handle button click we take following steps:</a:t>
            </a:r>
          </a:p>
          <a:p>
            <a:pPr marL="457200" lvl="0" indent="-45720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Right click the button</a:t>
            </a:r>
          </a:p>
          <a:p>
            <a:pPr marL="457200" lvl="0" indent="-45720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Go to </a:t>
            </a:r>
            <a:r>
              <a:rPr lang="en-US" sz="3000" b="1" kern="1200" dirty="0">
                <a:solidFill>
                  <a:srgbClr val="FF0000"/>
                </a:solidFill>
              </a:rPr>
              <a:t>Events</a:t>
            </a:r>
            <a:r>
              <a:rPr lang="en-US" sz="3000" kern="1200" dirty="0">
                <a:solidFill>
                  <a:schemeClr val="tx1"/>
                </a:solidFill>
              </a:rPr>
              <a:t> </a:t>
            </a:r>
            <a:r>
              <a:rPr lang="en-US" sz="3000" kern="1200" dirty="0">
                <a:solidFill>
                  <a:schemeClr val="bg1"/>
                </a:solidFill>
              </a:rPr>
              <a:t>option select</a:t>
            </a:r>
            <a:r>
              <a:rPr lang="en-US" sz="3000" kern="1200" dirty="0">
                <a:solidFill>
                  <a:schemeClr val="tx1"/>
                </a:solidFill>
              </a:rPr>
              <a:t> </a:t>
            </a:r>
            <a:r>
              <a:rPr lang="en-US" sz="3000" b="1" kern="1200" dirty="0" err="1">
                <a:solidFill>
                  <a:srgbClr val="FF0000"/>
                </a:solidFill>
              </a:rPr>
              <a:t>Action</a:t>
            </a:r>
            <a:r>
              <a:rPr lang="en-US" sz="3000" kern="1200" dirty="0" err="1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3000" b="1" kern="1200" dirty="0" err="1">
                <a:solidFill>
                  <a:srgbClr val="FF0000"/>
                </a:solidFill>
                <a:sym typeface="Wingdings" pitchFamily="2" charset="2"/>
              </a:rPr>
              <a:t>actionPerformed</a:t>
            </a:r>
            <a:r>
              <a:rPr lang="en-US" sz="3000" kern="12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3000" kern="1200" dirty="0">
                <a:solidFill>
                  <a:schemeClr val="bg1"/>
                </a:solidFill>
                <a:sym typeface="Wingdings" pitchFamily="2" charset="2"/>
              </a:rPr>
              <a:t>and click so  that a blank </a:t>
            </a:r>
          </a:p>
          <a:p>
            <a:pPr marL="457200" lvl="0" indent="-457200" latinLnBrk="1">
              <a:spcBef>
                <a:spcPct val="20000"/>
              </a:spcBef>
              <a:buClrTx/>
              <a:defRPr/>
            </a:pPr>
            <a:r>
              <a:rPr lang="en-US" sz="3000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3000" kern="1200" dirty="0">
                <a:solidFill>
                  <a:schemeClr val="bg1"/>
                </a:solidFill>
                <a:sym typeface="Wingdings" pitchFamily="2" charset="2"/>
              </a:rPr>
              <a:t>skeleton gets generated.</a:t>
            </a:r>
          </a:p>
          <a:p>
            <a:pPr marL="457200" lvl="0" indent="-457200" latinLnBrk="1">
              <a:spcBef>
                <a:spcPct val="20000"/>
              </a:spcBef>
              <a:buClrTx/>
              <a:defRPr/>
            </a:pPr>
            <a:r>
              <a:rPr lang="en-US" sz="3000" dirty="0">
                <a:solidFill>
                  <a:schemeClr val="bg1"/>
                </a:solidFill>
                <a:sym typeface="Wingdings" pitchFamily="2" charset="2"/>
              </a:rPr>
              <a:t>3.    </a:t>
            </a:r>
            <a:r>
              <a:rPr lang="en-US" sz="3000" kern="1200" dirty="0">
                <a:solidFill>
                  <a:schemeClr val="bg1"/>
                </a:solidFill>
                <a:sym typeface="Wingdings" pitchFamily="2" charset="2"/>
              </a:rPr>
              <a:t>Finally we have to write our own code in the method.</a:t>
            </a:r>
            <a:endParaRPr lang="en-IN" sz="30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7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3227" y="530192"/>
            <a:ext cx="10241542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Handling Events in </a:t>
            </a:r>
            <a:r>
              <a:rPr lang="en-US" sz="5000" b="1" dirty="0" err="1"/>
              <a:t>Netbeans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pic>
        <p:nvPicPr>
          <p:cNvPr id="6" name="Content Placeholder 3" descr="Capture42.PNG">
            <a:extLst>
              <a:ext uri="{FF2B5EF4-FFF2-40B4-BE49-F238E27FC236}">
                <a16:creationId xmlns:a16="http://schemas.microsoft.com/office/drawing/2014/main" id="{25BDC7D1-322D-4192-8A1E-8AAE0569F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009" y="3515057"/>
            <a:ext cx="12021977" cy="53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42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423" y="530192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Example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F25C2-2F82-4BE6-90B6-6BB5A29EC70A}"/>
              </a:ext>
            </a:extLst>
          </p:cNvPr>
          <p:cNvSpPr/>
          <p:nvPr/>
        </p:nvSpPr>
        <p:spPr>
          <a:xfrm>
            <a:off x="1571572" y="2119861"/>
            <a:ext cx="1479618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Change the background color on button click.</a:t>
            </a:r>
          </a:p>
          <a:p>
            <a:pPr lvl="0" latinLnBrk="1">
              <a:spcBef>
                <a:spcPct val="20000"/>
              </a:spcBef>
              <a:buClrTx/>
              <a:defRPr/>
            </a:pPr>
            <a:r>
              <a:rPr lang="en-US" sz="3000" b="1" kern="1200" dirty="0">
                <a:solidFill>
                  <a:schemeClr val="bg1"/>
                </a:solidFill>
                <a:latin typeface="Consolas" panose="020B0609020204030204" pitchFamily="49" charset="0"/>
              </a:rPr>
              <a:t>Solution:-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 	</a:t>
            </a: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private void </a:t>
            </a:r>
            <a:r>
              <a:rPr lang="en-US" sz="3000" b="1" u="sng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btnColorActionPerformed</a:t>
            </a: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java.awt.event.ActionEvent</a:t>
            </a: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evt</a:t>
            </a: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	 </a:t>
            </a: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  </a:t>
            </a:r>
            <a:r>
              <a:rPr lang="en-US" sz="3000" kern="12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                       </a:t>
            </a:r>
            <a:r>
              <a:rPr lang="en-US" sz="3000" kern="1200" dirty="0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Netbeans</a:t>
            </a:r>
            <a:r>
              <a:rPr lang="en-US" sz="3000" kern="1200" dirty="0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 Method)</a:t>
            </a:r>
            <a:r>
              <a:rPr lang="en-US" sz="3000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0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jpMainPanel.setBackground</a:t>
            </a: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Color.ORANGE</a:t>
            </a:r>
            <a:r>
              <a:rPr lang="en-US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}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lvl="0" indent="-342900" algn="ctr" latinLnBrk="1">
              <a:spcBef>
                <a:spcPct val="20000"/>
              </a:spcBef>
              <a:buClrTx/>
              <a:defRPr/>
            </a:pPr>
            <a:r>
              <a:rPr lang="en-US" sz="3000" b="1" kern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Output:- </a:t>
            </a:r>
            <a:endParaRPr lang="en-IN" sz="3000" b="1" kern="1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 descr="Capture41.PNG">
            <a:extLst>
              <a:ext uri="{FF2B5EF4-FFF2-40B4-BE49-F238E27FC236}">
                <a16:creationId xmlns:a16="http://schemas.microsoft.com/office/drawing/2014/main" id="{7CBAA0F5-CF88-4EA8-B352-4418129C4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344" y="6671513"/>
            <a:ext cx="8243310" cy="3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19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423" y="530192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Example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F25C2-2F82-4BE6-90B6-6BB5A29EC70A}"/>
              </a:ext>
            </a:extLst>
          </p:cNvPr>
          <p:cNvSpPr/>
          <p:nvPr/>
        </p:nvSpPr>
        <p:spPr>
          <a:xfrm>
            <a:off x="1571572" y="2000192"/>
            <a:ext cx="1608941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For multiple button multiple methods will be called.</a:t>
            </a:r>
          </a:p>
          <a:p>
            <a:pPr lvl="0" latinLnBrk="1">
              <a:spcBef>
                <a:spcPct val="20000"/>
              </a:spcBef>
              <a:buClrTx/>
              <a:defRPr/>
            </a:pPr>
            <a:r>
              <a:rPr lang="en-US" sz="3000" b="1" kern="1200" dirty="0">
                <a:solidFill>
                  <a:schemeClr val="bg1"/>
                </a:solidFill>
                <a:latin typeface="Consolas" panose="020B0609020204030204" pitchFamily="49" charset="0"/>
              </a:rPr>
              <a:t>For Example:-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private void </a:t>
            </a:r>
            <a:r>
              <a:rPr lang="en-IN" sz="3000" b="1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btnColorActionPerformed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java.awt.event.ActionEvent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evt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  <a:r>
              <a:rPr lang="en-IN" sz="3000" kern="12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 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       </a:t>
            </a:r>
            <a:r>
              <a:rPr lang="en-IN" sz="3000" b="1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jpMainPanel.setBackground</a:t>
            </a:r>
            <a:r>
              <a:rPr lang="en-IN" sz="3000" b="1" kern="1200" dirty="0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IN" sz="3000" b="1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Color.orange</a:t>
            </a:r>
            <a:r>
              <a:rPr lang="en-IN" sz="3000" b="1" kern="1200" dirty="0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}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private void </a:t>
            </a:r>
            <a:r>
              <a:rPr lang="en-IN" sz="3000" b="1" kern="1200" dirty="0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jButton1ActionPerformed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java.awt.event.ActionEvent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evt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  </a:t>
            </a:r>
            <a:r>
              <a:rPr lang="en-IN" sz="3000" b="1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jpMainPanel.setBackground</a:t>
            </a:r>
            <a:r>
              <a:rPr lang="en-IN" sz="3000" b="1" kern="1200" dirty="0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IN" sz="3000" b="1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Color.pink</a:t>
            </a:r>
            <a:r>
              <a:rPr lang="en-IN" sz="3000" b="1" kern="1200" dirty="0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  } </a:t>
            </a:r>
          </a:p>
          <a:p>
            <a:pPr lvl="0" algn="ctr" latinLnBrk="1">
              <a:spcBef>
                <a:spcPct val="20000"/>
              </a:spcBef>
              <a:buClrTx/>
              <a:defRPr/>
            </a:pPr>
            <a:r>
              <a:rPr lang="en-US" sz="3000" b="1" kern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Output:-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u="sng" kern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Capture43.PNG">
            <a:extLst>
              <a:ext uri="{FF2B5EF4-FFF2-40B4-BE49-F238E27FC236}">
                <a16:creationId xmlns:a16="http://schemas.microsoft.com/office/drawing/2014/main" id="{EC525A6F-CD2D-49AD-A97B-AF5443C48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427" y="6977817"/>
            <a:ext cx="8445608" cy="302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4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85716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 Centering the </a:t>
            </a:r>
            <a:r>
              <a:rPr lang="en-US" sz="5000" b="1" dirty="0" err="1"/>
              <a:t>JFrame</a:t>
            </a:r>
            <a:r>
              <a:rPr lang="en-US" sz="5000" b="1" dirty="0"/>
              <a:t> on Desktop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Almost every standard application opens its main window at the center of desktop.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kern="1200" dirty="0">
                <a:solidFill>
                  <a:schemeClr val="bg1"/>
                </a:solidFill>
              </a:rPr>
              <a:t>In our case if we observe the frame is opening on top left corner.</a:t>
            </a:r>
          </a:p>
          <a:p>
            <a:pPr marL="342900" lvl="0" indent="-342900" latinLnBrk="1">
              <a:spcBef>
                <a:spcPct val="20000"/>
              </a:spcBef>
              <a:buClrTx/>
              <a:buSzPct val="110000"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 To change this behavior and bring the frame at the center we must call the method </a:t>
            </a:r>
          </a:p>
          <a:p>
            <a:pPr marL="342900" lvl="0" indent="-342900" latinLnBrk="1">
              <a:spcBef>
                <a:spcPct val="20000"/>
              </a:spcBef>
              <a:buClrTx/>
              <a:buSzPct val="110000"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kern="1200" dirty="0" err="1">
                <a:solidFill>
                  <a:schemeClr val="bg1"/>
                </a:solidFill>
              </a:rPr>
              <a:t>setLocationRelativeTo</a:t>
            </a:r>
            <a:r>
              <a:rPr lang="en-US" sz="3000" kern="1200" dirty="0">
                <a:solidFill>
                  <a:schemeClr val="bg1"/>
                </a:solidFill>
              </a:rPr>
              <a:t> passing it null as the argument.</a:t>
            </a:r>
          </a:p>
          <a:p>
            <a:pPr marL="342900" lvl="0" indent="-342900" latinLnBrk="1">
              <a:spcBef>
                <a:spcPct val="20000"/>
              </a:spcBef>
              <a:buClrTx/>
              <a:buSzPct val="110000"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lvl="0" latinLnBrk="1">
              <a:spcBef>
                <a:spcPct val="20000"/>
              </a:spcBef>
              <a:buClrTx/>
              <a:buSzPct val="110000"/>
              <a:defRPr/>
            </a:pPr>
            <a:r>
              <a:rPr lang="en-IN" sz="3000" u="sng" kern="1200" dirty="0">
                <a:solidFill>
                  <a:srgbClr val="FF0000"/>
                </a:solidFill>
              </a:rPr>
              <a:t>Example</a:t>
            </a:r>
            <a:r>
              <a:rPr lang="en-IN" sz="3000" kern="1200" dirty="0">
                <a:solidFill>
                  <a:srgbClr val="FF0000"/>
                </a:solidFill>
              </a:rPr>
              <a:t>-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IN" sz="3000" b="1" kern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IN" sz="3000" b="1" kern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MyJFrame</a:t>
            </a:r>
            <a:r>
              <a:rPr lang="en-IN" sz="3000" b="1" kern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IN" sz="3000" b="1" kern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initComponents</a:t>
            </a:r>
            <a:r>
              <a:rPr lang="en-IN" sz="3000" b="1" kern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IN" sz="3000" b="1" kern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this.setLocationRelativeTo</a:t>
            </a:r>
            <a:r>
              <a:rPr lang="en-IN" sz="3000" b="1" kern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(null);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}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Now ,run the code  and you will get the output at the center of the desktop.</a:t>
            </a:r>
            <a:endParaRPr lang="en-IN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D70577-9366-4E8D-8F86-277FE295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IN" sz="5000" b="1" dirty="0"/>
              <a:t>Changing Icon In </a:t>
            </a:r>
            <a:r>
              <a:rPr lang="en-IN" sz="5000" b="1" dirty="0" err="1"/>
              <a:t>Jframe</a:t>
            </a:r>
            <a:r>
              <a:rPr lang="en-IN" sz="5000" b="1" dirty="0"/>
              <a:t> 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To change the icon on </a:t>
            </a:r>
            <a:r>
              <a:rPr lang="en-IN" sz="3000" kern="1200" dirty="0" err="1">
                <a:solidFill>
                  <a:schemeClr val="bg1"/>
                </a:solidFill>
              </a:rPr>
              <a:t>JFrame</a:t>
            </a:r>
            <a:r>
              <a:rPr lang="en-IN" sz="3000" kern="1200" dirty="0">
                <a:solidFill>
                  <a:schemeClr val="bg1"/>
                </a:solidFill>
              </a:rPr>
              <a:t> we have to call the method</a:t>
            </a:r>
            <a:r>
              <a:rPr lang="en-IN" sz="3000" kern="1200" dirty="0">
                <a:solidFill>
                  <a:schemeClr val="tx1"/>
                </a:solidFill>
              </a:rPr>
              <a:t> </a:t>
            </a:r>
            <a:r>
              <a:rPr lang="en-IN" sz="3000" b="1" kern="1200" dirty="0" err="1">
                <a:solidFill>
                  <a:srgbClr val="C00000"/>
                </a:solidFill>
              </a:rPr>
              <a:t>setIconImage</a:t>
            </a:r>
            <a:r>
              <a:rPr lang="en-IN" sz="3000" b="1" kern="1200" dirty="0">
                <a:solidFill>
                  <a:srgbClr val="C00000"/>
                </a:solidFill>
              </a:rPr>
              <a:t>( ) </a:t>
            </a:r>
            <a:r>
              <a:rPr lang="en-IN" sz="3000" kern="1200" dirty="0">
                <a:solidFill>
                  <a:schemeClr val="bg1"/>
                </a:solidFill>
              </a:rPr>
              <a:t>of </a:t>
            </a:r>
            <a:r>
              <a:rPr lang="en-IN" sz="3000" kern="1200" dirty="0" err="1">
                <a:solidFill>
                  <a:schemeClr val="bg1"/>
                </a:solidFill>
              </a:rPr>
              <a:t>JFrame</a:t>
            </a:r>
            <a:r>
              <a:rPr lang="en-IN" sz="3000" kern="1200" dirty="0">
                <a:solidFill>
                  <a:schemeClr val="bg1"/>
                </a:solidFill>
              </a:rPr>
              <a:t> class .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The prototype of the method is:</a:t>
            </a:r>
            <a:r>
              <a:rPr lang="en-IN" sz="3000" kern="1200" dirty="0">
                <a:solidFill>
                  <a:schemeClr val="tx1"/>
                </a:solidFill>
              </a:rPr>
              <a:t>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tx1"/>
                </a:solidFill>
              </a:rPr>
              <a:t>	</a:t>
            </a:r>
            <a:r>
              <a:rPr lang="en-IN" sz="3000" b="1" kern="1200" dirty="0">
                <a:solidFill>
                  <a:srgbClr val="C00000"/>
                </a:solidFill>
              </a:rPr>
              <a:t>public void </a:t>
            </a:r>
            <a:r>
              <a:rPr lang="en-IN" sz="3000" b="1" kern="1200" dirty="0" err="1">
                <a:solidFill>
                  <a:srgbClr val="C00000"/>
                </a:solidFill>
              </a:rPr>
              <a:t>setIconImage</a:t>
            </a:r>
            <a:r>
              <a:rPr lang="en-IN" sz="3000" b="1" kern="1200" dirty="0">
                <a:solidFill>
                  <a:srgbClr val="C00000"/>
                </a:solidFill>
              </a:rPr>
              <a:t>(Image)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The argument passed to this method is an object of Image class which is available in                  </a:t>
            </a:r>
            <a:r>
              <a:rPr lang="en-IN" sz="3000" kern="1200" dirty="0" err="1">
                <a:solidFill>
                  <a:schemeClr val="bg1"/>
                </a:solidFill>
              </a:rPr>
              <a:t>java.awt</a:t>
            </a:r>
            <a:r>
              <a:rPr lang="en-IN" sz="3000" kern="1200" dirty="0">
                <a:solidFill>
                  <a:schemeClr val="bg1"/>
                </a:solidFill>
              </a:rPr>
              <a:t> package. But to create an object of Image class we have to use the Toolkit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dirty="0">
                <a:solidFill>
                  <a:schemeClr val="bg1"/>
                </a:solidFill>
              </a:rPr>
              <a:t>	</a:t>
            </a:r>
            <a:r>
              <a:rPr lang="en-IN" sz="3000" kern="1200" dirty="0">
                <a:solidFill>
                  <a:schemeClr val="bg1"/>
                </a:solidFill>
              </a:rPr>
              <a:t>class.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4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IN" sz="5000" b="1" dirty="0"/>
              <a:t> Steps Needed To Change The Image</a:t>
            </a:r>
            <a:endParaRPr lang="ko-KR" altLang="en-US" sz="5000" b="1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AutoNum type="arabicPeriod"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Create an object of </a:t>
            </a:r>
            <a:r>
              <a:rPr lang="en-IN" sz="3000" b="1" kern="1200" dirty="0">
                <a:solidFill>
                  <a:srgbClr val="002060"/>
                </a:solidFill>
              </a:rPr>
              <a:t>Toolkit</a:t>
            </a:r>
            <a:r>
              <a:rPr lang="en-IN" sz="3000" kern="1200" dirty="0">
                <a:solidFill>
                  <a:schemeClr val="bg1"/>
                </a:solidFill>
              </a:rPr>
              <a:t> class by calling it's static method called</a:t>
            </a:r>
            <a:r>
              <a:rPr lang="en-IN" sz="3000" kern="1200" dirty="0">
                <a:solidFill>
                  <a:schemeClr val="tx1"/>
                </a:solidFill>
              </a:rPr>
              <a:t> </a:t>
            </a:r>
            <a:r>
              <a:rPr lang="en-IN" sz="3000" b="1" kern="1200" dirty="0" err="1">
                <a:solidFill>
                  <a:srgbClr val="C00000"/>
                </a:solidFill>
              </a:rPr>
              <a:t>getDefaultToolkit</a:t>
            </a:r>
            <a:r>
              <a:rPr lang="en-IN" sz="3000" b="1" kern="1200" dirty="0">
                <a:solidFill>
                  <a:srgbClr val="C00000"/>
                </a:solidFill>
              </a:rPr>
              <a:t>()</a:t>
            </a:r>
            <a:r>
              <a:rPr lang="en-IN" sz="3000" kern="1200" dirty="0">
                <a:solidFill>
                  <a:schemeClr val="bg1"/>
                </a:solidFill>
              </a:rPr>
              <a:t>.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	</a:t>
            </a:r>
            <a:r>
              <a:rPr lang="en-IN" sz="3000" kern="1200" dirty="0">
                <a:solidFill>
                  <a:schemeClr val="accent3">
                    <a:lumMod val="50000"/>
                  </a:schemeClr>
                </a:solidFill>
              </a:rPr>
              <a:t>It's prototype is: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</a:rPr>
              <a:t>		</a:t>
            </a:r>
            <a:r>
              <a:rPr lang="en-IN" sz="3000" b="1" kern="1200" dirty="0">
                <a:solidFill>
                  <a:srgbClr val="C00000"/>
                </a:solidFill>
              </a:rPr>
              <a:t>public static Toolkit </a:t>
            </a:r>
            <a:r>
              <a:rPr lang="en-IN" sz="3000" b="1" kern="1200" dirty="0" err="1">
                <a:solidFill>
                  <a:srgbClr val="C00000"/>
                </a:solidFill>
              </a:rPr>
              <a:t>getDefaultToolkit</a:t>
            </a:r>
            <a:r>
              <a:rPr lang="en-IN" sz="3000" b="1" kern="1200" dirty="0">
                <a:solidFill>
                  <a:srgbClr val="C00000"/>
                </a:solidFill>
              </a:rPr>
              <a:t>( 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2. Using the </a:t>
            </a:r>
            <a:r>
              <a:rPr lang="en-IN" sz="3000" b="1" kern="1200" dirty="0">
                <a:solidFill>
                  <a:srgbClr val="002060"/>
                </a:solidFill>
              </a:rPr>
              <a:t>Toolkit</a:t>
            </a:r>
            <a:r>
              <a:rPr lang="en-IN" sz="3000" kern="1200" dirty="0">
                <a:solidFill>
                  <a:schemeClr val="bg1"/>
                </a:solidFill>
              </a:rPr>
              <a:t> object call it's method</a:t>
            </a:r>
            <a:r>
              <a:rPr lang="en-IN" sz="3000" kern="1200" dirty="0">
                <a:solidFill>
                  <a:schemeClr val="tx1"/>
                </a:solidFill>
              </a:rPr>
              <a:t> </a:t>
            </a:r>
            <a:r>
              <a:rPr lang="en-IN" sz="3000" b="1" kern="1200" dirty="0" err="1">
                <a:solidFill>
                  <a:srgbClr val="C00000"/>
                </a:solidFill>
              </a:rPr>
              <a:t>getImage</a:t>
            </a:r>
            <a:r>
              <a:rPr lang="en-IN" sz="3000" b="1" kern="1200" dirty="0">
                <a:solidFill>
                  <a:srgbClr val="C00000"/>
                </a:solidFill>
              </a:rPr>
              <a:t>() </a:t>
            </a:r>
            <a:r>
              <a:rPr lang="en-IN" sz="3000" kern="1200" dirty="0">
                <a:solidFill>
                  <a:schemeClr val="bg1"/>
                </a:solidFill>
              </a:rPr>
              <a:t>which will return us an Image object.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accent3">
                    <a:lumMod val="50000"/>
                  </a:schemeClr>
                </a:solidFill>
              </a:rPr>
              <a:t>	It's prototype is: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</a:rPr>
              <a:t>		</a:t>
            </a:r>
            <a:r>
              <a:rPr lang="en-IN" sz="3000" b="1" kern="1200" dirty="0">
                <a:solidFill>
                  <a:srgbClr val="C00000"/>
                </a:solidFill>
              </a:rPr>
              <a:t>public Image </a:t>
            </a:r>
            <a:r>
              <a:rPr lang="en-IN" sz="3000" b="1" kern="1200" dirty="0" err="1">
                <a:solidFill>
                  <a:srgbClr val="C00000"/>
                </a:solidFill>
              </a:rPr>
              <a:t>getImage</a:t>
            </a:r>
            <a:r>
              <a:rPr lang="en-IN" sz="3000" b="1" kern="1200" dirty="0">
                <a:solidFill>
                  <a:srgbClr val="C00000"/>
                </a:solidFill>
              </a:rPr>
              <a:t>(String </a:t>
            </a:r>
            <a:r>
              <a:rPr lang="en-IN" sz="3000" b="1" kern="1200" dirty="0" err="1">
                <a:solidFill>
                  <a:srgbClr val="C00000"/>
                </a:solidFill>
              </a:rPr>
              <a:t>imagepath</a:t>
            </a:r>
            <a:r>
              <a:rPr lang="en-IN" sz="3000" b="1" kern="1200" dirty="0">
                <a:solidFill>
                  <a:srgbClr val="C00000"/>
                </a:solidFill>
              </a:rPr>
              <a:t>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3.Pass the Image object as argument to the method</a:t>
            </a:r>
            <a:r>
              <a:rPr lang="en-IN" sz="3000" kern="1200" dirty="0">
                <a:solidFill>
                  <a:schemeClr val="tx1"/>
                </a:solidFill>
              </a:rPr>
              <a:t> </a:t>
            </a:r>
            <a:r>
              <a:rPr lang="en-IN" sz="3000" b="1" kern="1200" dirty="0" err="1">
                <a:solidFill>
                  <a:srgbClr val="C00000"/>
                </a:solidFill>
              </a:rPr>
              <a:t>setIconImage</a:t>
            </a:r>
            <a:r>
              <a:rPr lang="en-IN" sz="3000" b="1" kern="1200" dirty="0">
                <a:solidFill>
                  <a:srgbClr val="C00000"/>
                </a:solidFill>
              </a:rPr>
              <a:t>( ) </a:t>
            </a:r>
            <a:r>
              <a:rPr lang="en-IN" sz="3000" kern="1200" dirty="0">
                <a:solidFill>
                  <a:schemeClr val="bg1"/>
                </a:solidFill>
              </a:rPr>
              <a:t>of the class </a:t>
            </a:r>
            <a:r>
              <a:rPr lang="en-IN" sz="3000" kern="1200" dirty="0" err="1">
                <a:solidFill>
                  <a:schemeClr val="bg1"/>
                </a:solidFill>
              </a:rPr>
              <a:t>JFrame</a:t>
            </a:r>
            <a:r>
              <a:rPr lang="en-IN" sz="3000" kern="1200" dirty="0">
                <a:solidFill>
                  <a:schemeClr val="bg1"/>
                </a:solidFill>
              </a:rPr>
              <a:t>.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accent3">
                    <a:lumMod val="50000"/>
                  </a:schemeClr>
                </a:solidFill>
              </a:rPr>
              <a:t>	It's prototype is: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</a:rPr>
              <a:t>		</a:t>
            </a:r>
            <a:r>
              <a:rPr lang="en-IN" sz="3000" b="1" kern="1200" dirty="0">
                <a:solidFill>
                  <a:srgbClr val="C00000"/>
                </a:solidFill>
              </a:rPr>
              <a:t>public void </a:t>
            </a:r>
            <a:r>
              <a:rPr lang="en-IN" sz="3000" b="1" kern="1200" dirty="0" err="1">
                <a:solidFill>
                  <a:srgbClr val="C00000"/>
                </a:solidFill>
              </a:rPr>
              <a:t>setIconImage</a:t>
            </a:r>
            <a:r>
              <a:rPr lang="en-IN" sz="3000" b="1" kern="1200" dirty="0">
                <a:solidFill>
                  <a:srgbClr val="C00000"/>
                </a:solidFill>
              </a:rPr>
              <a:t>(Image </a:t>
            </a:r>
            <a:r>
              <a:rPr lang="en-IN" sz="3000" b="1" kern="1200" dirty="0" err="1">
                <a:solidFill>
                  <a:srgbClr val="C00000"/>
                </a:solidFill>
              </a:rPr>
              <a:t>obj</a:t>
            </a:r>
            <a:r>
              <a:rPr lang="en-IN" sz="3000" b="1" kern="1200" dirty="0">
                <a:solidFill>
                  <a:srgbClr val="C00000"/>
                </a:solidFill>
              </a:rPr>
              <a:t>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2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760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Example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MyJFrame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extends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javax.swing.Jframe</a:t>
            </a:r>
            <a:endParaRPr lang="en-IN" sz="3000" kern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   public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MyJFrame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initComponents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this.setLocationRelativeTo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(null);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Toolkit t=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Toolkit.getDefaultToolkit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	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Image 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t.getImage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("C:/Users/Server/Desktop/Download/images.jpg“);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this.setIconImage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Capture21.PNG">
            <a:extLst>
              <a:ext uri="{FF2B5EF4-FFF2-40B4-BE49-F238E27FC236}">
                <a16:creationId xmlns:a16="http://schemas.microsoft.com/office/drawing/2014/main" id="{F60C39C7-A6EA-406D-AC5B-744D19162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363" y="7431161"/>
            <a:ext cx="7807771" cy="2561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956BD8-5862-46C2-889D-B6AE1199D61F}"/>
              </a:ext>
            </a:extLst>
          </p:cNvPr>
          <p:cNvSpPr/>
          <p:nvPr/>
        </p:nvSpPr>
        <p:spPr>
          <a:xfrm>
            <a:off x="13158249" y="6713909"/>
            <a:ext cx="17459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u="sng" kern="1200" dirty="0">
                <a:solidFill>
                  <a:schemeClr val="bg1"/>
                </a:solidFill>
                <a:latin typeface="Arial Black" panose="020B0A04020102020204" pitchFamily="34" charset="0"/>
              </a:rPr>
              <a:t>Output-</a:t>
            </a:r>
            <a:endParaRPr lang="en-IN" sz="3000" u="sng" kern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3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760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Adding Components to </a:t>
            </a:r>
            <a:r>
              <a:rPr lang="en-US" sz="5000" b="1" dirty="0" err="1"/>
              <a:t>JFrame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827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b="1" u="sng" kern="1200" dirty="0">
                <a:solidFill>
                  <a:schemeClr val="bg1"/>
                </a:solidFill>
                <a:latin typeface="Consolas" panose="020B0609020204030204" pitchFamily="49" charset="0"/>
              </a:rPr>
              <a:t>The “</a:t>
            </a:r>
            <a:r>
              <a:rPr lang="en-US" sz="3000" b="1" u="sng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JButton</a:t>
            </a:r>
            <a:r>
              <a:rPr lang="en-US" sz="3000" b="1" u="sng" kern="1200" dirty="0">
                <a:solidFill>
                  <a:schemeClr val="bg1"/>
                </a:solidFill>
                <a:latin typeface="Consolas" panose="020B0609020204030204" pitchFamily="49" charset="0"/>
              </a:rPr>
              <a:t>” class</a:t>
            </a:r>
            <a:r>
              <a:rPr lang="en-US" sz="3000" b="1" kern="12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Properties Of "</a:t>
            </a:r>
            <a:r>
              <a:rPr lang="en-US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JButton</a:t>
            </a: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" class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en-US" sz="3000" b="1" kern="1200" dirty="0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: For setting the text on </a:t>
            </a:r>
            <a:r>
              <a:rPr lang="en-US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JButton</a:t>
            </a:r>
            <a:endParaRPr lang="en-US" sz="3000" kern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2. </a:t>
            </a:r>
            <a:r>
              <a:rPr lang="en-US" sz="3000" b="1" kern="1200" dirty="0">
                <a:solidFill>
                  <a:srgbClr val="C00000"/>
                </a:solidFill>
                <a:latin typeface="Consolas" panose="020B0609020204030204" pitchFamily="49" charset="0"/>
              </a:rPr>
              <a:t>icon</a:t>
            </a: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: For setting image on </a:t>
            </a:r>
            <a:r>
              <a:rPr lang="en-US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JButton</a:t>
            </a:r>
            <a:endParaRPr lang="en-US" sz="3000" kern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en-US" sz="3000" b="1" kern="1200" dirty="0">
                <a:solidFill>
                  <a:srgbClr val="C00000"/>
                </a:solidFill>
                <a:latin typeface="Consolas" panose="020B0609020204030204" pitchFamily="49" charset="0"/>
              </a:rPr>
              <a:t>font</a:t>
            </a: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: For changing font of the </a:t>
            </a:r>
            <a:r>
              <a:rPr lang="en-US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JButton</a:t>
            </a:r>
            <a:endParaRPr lang="en-US" sz="3000" kern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4. </a:t>
            </a:r>
            <a:r>
              <a:rPr lang="en-US" sz="3000" b="1" kern="1200" dirty="0">
                <a:solidFill>
                  <a:srgbClr val="C00000"/>
                </a:solidFill>
                <a:latin typeface="Consolas" panose="020B0609020204030204" pitchFamily="49" charset="0"/>
              </a:rPr>
              <a:t>background</a:t>
            </a: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: For changing the background color of </a:t>
            </a:r>
            <a:r>
              <a:rPr lang="en-US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JButton</a:t>
            </a:r>
            <a:endParaRPr lang="en-US" sz="3000" kern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5. </a:t>
            </a:r>
            <a:r>
              <a:rPr lang="en-US" sz="3000" b="1" kern="1200" dirty="0">
                <a:solidFill>
                  <a:srgbClr val="C00000"/>
                </a:solidFill>
                <a:latin typeface="Consolas" panose="020B0609020204030204" pitchFamily="49" charset="0"/>
              </a:rPr>
              <a:t>foreground</a:t>
            </a: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: For changing the font color of </a:t>
            </a:r>
            <a:r>
              <a:rPr lang="en-US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JButton</a:t>
            </a:r>
            <a:endParaRPr lang="en-US" sz="3000" kern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b="1" u="sng" kern="1200" dirty="0">
                <a:solidFill>
                  <a:schemeClr val="bg1"/>
                </a:solidFill>
                <a:latin typeface="Consolas" panose="020B0609020204030204" pitchFamily="49" charset="0"/>
              </a:rPr>
              <a:t>Methods  Of "</a:t>
            </a:r>
            <a:r>
              <a:rPr lang="en-US" sz="3000" b="1" u="sng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JButton</a:t>
            </a:r>
            <a:r>
              <a:rPr lang="en-US" sz="3000" b="1" u="sng" kern="1200" dirty="0">
                <a:solidFill>
                  <a:schemeClr val="bg1"/>
                </a:solidFill>
                <a:latin typeface="Consolas" panose="020B0609020204030204" pitchFamily="49" charset="0"/>
              </a:rPr>
              <a:t>" class</a:t>
            </a:r>
            <a:r>
              <a:rPr lang="en-US" sz="3000" b="1" kern="12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en-US" sz="3000" b="1" kern="1200" dirty="0">
                <a:solidFill>
                  <a:srgbClr val="0000FF"/>
                </a:solidFill>
                <a:latin typeface="Consolas" panose="020B0609020204030204" pitchFamily="49" charset="0"/>
              </a:rPr>
              <a:t>public Icon </a:t>
            </a:r>
            <a:r>
              <a:rPr lang="en-US" sz="3000" b="1" kern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getIcon</a:t>
            </a:r>
            <a:r>
              <a:rPr lang="en-US" sz="3000" b="1" kern="1200" dirty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2. </a:t>
            </a:r>
            <a:r>
              <a:rPr lang="en-US" sz="3000" b="1" kern="1200" dirty="0">
                <a:solidFill>
                  <a:srgbClr val="0000FF"/>
                </a:solidFill>
                <a:latin typeface="Consolas" panose="020B0609020204030204" pitchFamily="49" charset="0"/>
              </a:rPr>
              <a:t>public void </a:t>
            </a:r>
            <a:r>
              <a:rPr lang="en-US" sz="3000" b="1" kern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setIcon</a:t>
            </a:r>
            <a:r>
              <a:rPr lang="en-US" sz="3000" b="1" kern="1200" dirty="0">
                <a:solidFill>
                  <a:srgbClr val="0000FF"/>
                </a:solidFill>
                <a:latin typeface="Consolas" panose="020B0609020204030204" pitchFamily="49" charset="0"/>
              </a:rPr>
              <a:t>(Icon)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en-US" sz="3000" b="1" kern="1200" dirty="0">
                <a:solidFill>
                  <a:srgbClr val="0000FF"/>
                </a:solidFill>
                <a:latin typeface="Consolas" panose="020B0609020204030204" pitchFamily="49" charset="0"/>
              </a:rPr>
              <a:t>public void </a:t>
            </a:r>
            <a:r>
              <a:rPr lang="en-US" sz="3000" b="1" kern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setText</a:t>
            </a:r>
            <a:r>
              <a:rPr lang="en-US" sz="3000" b="1" kern="1200" dirty="0">
                <a:solidFill>
                  <a:srgbClr val="0000FF"/>
                </a:solidFill>
                <a:latin typeface="Consolas" panose="020B0609020204030204" pitchFamily="49" charset="0"/>
              </a:rPr>
              <a:t>(String)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4. </a:t>
            </a:r>
            <a:r>
              <a:rPr lang="en-US" sz="3000" b="1" kern="1200" dirty="0">
                <a:solidFill>
                  <a:srgbClr val="0000FF"/>
                </a:solidFill>
                <a:latin typeface="Consolas" panose="020B0609020204030204" pitchFamily="49" charset="0"/>
              </a:rPr>
              <a:t>public String </a:t>
            </a:r>
            <a:r>
              <a:rPr lang="en-US" sz="3000" b="1" kern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getText</a:t>
            </a:r>
            <a:r>
              <a:rPr lang="en-US" sz="3000" b="1" kern="1200" dirty="0">
                <a:solidFill>
                  <a:srgbClr val="0000FF"/>
                </a:solidFill>
                <a:latin typeface="Consolas" panose="020B0609020204030204" pitchFamily="49" charset="0"/>
              </a:rPr>
              <a:t>( 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5. </a:t>
            </a:r>
            <a:r>
              <a:rPr lang="en-US" sz="3000" b="1" kern="1200" dirty="0">
                <a:solidFill>
                  <a:srgbClr val="0000FF"/>
                </a:solidFill>
                <a:latin typeface="Consolas" panose="020B0609020204030204" pitchFamily="49" charset="0"/>
              </a:rPr>
              <a:t>public void </a:t>
            </a:r>
            <a:r>
              <a:rPr lang="en-US" sz="3000" b="1" kern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setToolTipText</a:t>
            </a:r>
            <a:r>
              <a:rPr lang="en-US" sz="3000" b="1" kern="1200" dirty="0">
                <a:solidFill>
                  <a:srgbClr val="0000FF"/>
                </a:solidFill>
                <a:latin typeface="Consolas" panose="020B0609020204030204" pitchFamily="49" charset="0"/>
              </a:rPr>
              <a:t>(String)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u="sng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u="sng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2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Adding Components to </a:t>
            </a:r>
            <a:r>
              <a:rPr lang="en-US" sz="5000" b="1" dirty="0" err="1"/>
              <a:t>JFrame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1. Start by selecting a Button from the Palette and drop it onto the </a:t>
            </a:r>
            <a:r>
              <a:rPr lang="en-IN" sz="3000" kern="1200" dirty="0" err="1">
                <a:solidFill>
                  <a:schemeClr val="bg1"/>
                </a:solidFill>
              </a:rPr>
              <a:t>JFrame</a:t>
            </a:r>
            <a:r>
              <a:rPr lang="en-IN" sz="3000" kern="1200" dirty="0">
                <a:solidFill>
                  <a:schemeClr val="bg1"/>
                </a:solidFill>
              </a:rPr>
              <a:t>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</p:txBody>
      </p:sp>
      <p:pic>
        <p:nvPicPr>
          <p:cNvPr id="6" name="Picture 5" descr="Capture23.PNG">
            <a:extLst>
              <a:ext uri="{FF2B5EF4-FFF2-40B4-BE49-F238E27FC236}">
                <a16:creationId xmlns:a16="http://schemas.microsoft.com/office/drawing/2014/main" id="{51FC01A6-C8CE-4AB2-82E8-AE20B6CCB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270" y="3998166"/>
            <a:ext cx="13089458" cy="569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6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Adding Components to </a:t>
            </a:r>
            <a:r>
              <a:rPr lang="en-US" sz="5000" b="1" dirty="0" err="1"/>
              <a:t>JFrame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tx1"/>
                </a:solidFill>
              </a:rPr>
              <a:t> </a:t>
            </a:r>
            <a:r>
              <a:rPr lang="en-US" sz="3000" kern="1200" dirty="0">
                <a:solidFill>
                  <a:schemeClr val="bg1"/>
                </a:solidFill>
              </a:rPr>
              <a:t>2. To change the text on button right click on button and then click on Edit text and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     rename it.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tx1"/>
                </a:solidFill>
              </a:rPr>
              <a:t>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</a:endParaRPr>
          </a:p>
          <a:p>
            <a:pPr marL="342900" lvl="0" indent="-342900" algn="ctr" latinLnBrk="1">
              <a:spcBef>
                <a:spcPct val="20000"/>
              </a:spcBef>
              <a:buClrTx/>
              <a:defRPr/>
            </a:pPr>
            <a:r>
              <a:rPr lang="en-US" sz="3000" b="1" kern="1200" dirty="0">
                <a:solidFill>
                  <a:schemeClr val="bg1"/>
                </a:solidFill>
              </a:rPr>
              <a:t> </a:t>
            </a:r>
            <a:r>
              <a:rPr lang="en-US" sz="3000" b="1" u="sng" kern="1200" dirty="0">
                <a:solidFill>
                  <a:schemeClr val="bg1"/>
                </a:solidFill>
              </a:rPr>
              <a:t>Output:-</a:t>
            </a:r>
            <a:endParaRPr lang="en-IN" sz="3000" b="1" u="sng" kern="1200" dirty="0">
              <a:solidFill>
                <a:schemeClr val="bg1"/>
              </a:solidFill>
            </a:endParaRPr>
          </a:p>
        </p:txBody>
      </p:sp>
      <p:pic>
        <p:nvPicPr>
          <p:cNvPr id="8" name="Picture 7" descr="Capture24.PNG">
            <a:extLst>
              <a:ext uri="{FF2B5EF4-FFF2-40B4-BE49-F238E27FC236}">
                <a16:creationId xmlns:a16="http://schemas.microsoft.com/office/drawing/2014/main" id="{A0D7E13E-5C7C-43DD-9C25-3BE5A3D2C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035" y="3128474"/>
            <a:ext cx="9819177" cy="2945753"/>
          </a:xfrm>
          <a:prstGeom prst="rect">
            <a:avLst/>
          </a:prstGeom>
        </p:spPr>
      </p:pic>
      <p:pic>
        <p:nvPicPr>
          <p:cNvPr id="9" name="Picture 8" descr="Capture25.PNG">
            <a:extLst>
              <a:ext uri="{FF2B5EF4-FFF2-40B4-BE49-F238E27FC236}">
                <a16:creationId xmlns:a16="http://schemas.microsoft.com/office/drawing/2014/main" id="{6FA7897A-D4BD-49DC-A2CA-76A942255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783" y="7186166"/>
            <a:ext cx="8169115" cy="281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0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Yellow Chic Photo-centric Branding Kit Presentation">
  <a:themeElements>
    <a:clrScheme name="Office">
      <a:dk1>
        <a:srgbClr val="191919"/>
      </a:dk1>
      <a:lt1>
        <a:srgbClr val="FFFFFF"/>
      </a:lt1>
      <a:dk2>
        <a:srgbClr val="E4B439"/>
      </a:dk2>
      <a:lt2>
        <a:srgbClr val="A88425"/>
      </a:lt2>
      <a:accent1>
        <a:srgbClr val="FF4141"/>
      </a:accent1>
      <a:accent2>
        <a:srgbClr val="63AF28"/>
      </a:accent2>
      <a:accent3>
        <a:srgbClr val="39700E"/>
      </a:accent3>
      <a:accent4>
        <a:srgbClr val="A88425"/>
      </a:accent4>
      <a:accent5>
        <a:srgbClr val="E4B439"/>
      </a:accent5>
      <a:accent6>
        <a:srgbClr val="191919"/>
      </a:accent6>
      <a:hlink>
        <a:srgbClr val="39700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1374</Words>
  <Application>Microsoft Office PowerPoint</Application>
  <PresentationFormat>Custom</PresentationFormat>
  <Paragraphs>192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Consolas</vt:lpstr>
      <vt:lpstr>Arial</vt:lpstr>
      <vt:lpstr>Libre Baskerville</vt:lpstr>
      <vt:lpstr>Calibri</vt:lpstr>
      <vt:lpstr>Archivo Black</vt:lpstr>
      <vt:lpstr>Arial Black</vt:lpstr>
      <vt:lpstr>Georgia(Body)</vt:lpstr>
      <vt:lpstr>Yellow Chic Photo-centric Branding Kit Presentation</vt:lpstr>
      <vt:lpstr>PowerPoint Presentation</vt:lpstr>
      <vt:lpstr>PowerPoint Presentation</vt:lpstr>
      <vt:lpstr> Centering the JFrame on Desktop</vt:lpstr>
      <vt:lpstr>Changing Icon In Jframe </vt:lpstr>
      <vt:lpstr> Steps Needed To Change The Image</vt:lpstr>
      <vt:lpstr>Example</vt:lpstr>
      <vt:lpstr>Adding Components to JFrame</vt:lpstr>
      <vt:lpstr>Adding Components to JFrame</vt:lpstr>
      <vt:lpstr>Adding Components to JFrame</vt:lpstr>
      <vt:lpstr>Set Icon on Button on Design time</vt:lpstr>
      <vt:lpstr>Set Icon on Button on Design time</vt:lpstr>
      <vt:lpstr>Set Icon on Button on Design time</vt:lpstr>
      <vt:lpstr>Set Icon on Button on Design time</vt:lpstr>
      <vt:lpstr>Set Icon on Button on Design time</vt:lpstr>
      <vt:lpstr>Set Icon on Button on Design time</vt:lpstr>
      <vt:lpstr>How to setToolTipText(String)</vt:lpstr>
      <vt:lpstr>How to setToolTipText(String)</vt:lpstr>
      <vt:lpstr>How to setToolTipText(String)</vt:lpstr>
      <vt:lpstr>How to setToolTipText(String)</vt:lpstr>
      <vt:lpstr> Set Icon on Button through Code Window</vt:lpstr>
      <vt:lpstr> Set Icon on Button through Code Window</vt:lpstr>
      <vt:lpstr> Set Icon on Button through Code Window</vt:lpstr>
      <vt:lpstr> Set Icon on Button through Code Window</vt:lpstr>
      <vt:lpstr> Set Icon on Button through Code Window</vt:lpstr>
      <vt:lpstr>Output</vt:lpstr>
      <vt:lpstr>Handling Events in Netbeans</vt:lpstr>
      <vt:lpstr>Handling Events in Netbeans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Sharma Computer Academy</cp:lastModifiedBy>
  <cp:revision>26</cp:revision>
  <dcterms:modified xsi:type="dcterms:W3CDTF">2023-09-30T07:30:56Z</dcterms:modified>
</cp:coreProperties>
</file>