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78" r:id="rId3"/>
    <p:sldId id="324" r:id="rId4"/>
    <p:sldId id="352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16" r:id="rId14"/>
    <p:sldId id="402" r:id="rId15"/>
    <p:sldId id="403" r:id="rId16"/>
    <p:sldId id="417" r:id="rId17"/>
    <p:sldId id="404" r:id="rId18"/>
    <p:sldId id="405" r:id="rId19"/>
    <p:sldId id="407" r:id="rId20"/>
    <p:sldId id="408" r:id="rId21"/>
    <p:sldId id="409" r:id="rId22"/>
    <p:sldId id="418" r:id="rId23"/>
    <p:sldId id="410" r:id="rId24"/>
    <p:sldId id="411" r:id="rId25"/>
    <p:sldId id="412" r:id="rId26"/>
    <p:sldId id="414" r:id="rId27"/>
    <p:sldId id="415" r:id="rId28"/>
    <p:sldId id="419" r:id="rId29"/>
    <p:sldId id="276" r:id="rId30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ibre Baskerville" panose="02000000000000000000" pitchFamily="2" charset="0"/>
      <p:regular r:id="rId40"/>
      <p:bold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4CA"/>
    <a:srgbClr val="0000FF"/>
    <a:srgbClr val="FF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0759410-FC3A-41CD-B35F-77F30B20EB20}"/>
    <pc:docChg chg="modSld">
      <pc:chgData name="Sharma Computer Academy" userId="08476b32c11f4418" providerId="LiveId" clId="{10759410-FC3A-41CD-B35F-77F30B20EB20}" dt="2023-10-05T07:22:06.229" v="1" actId="113"/>
      <pc:docMkLst>
        <pc:docMk/>
      </pc:docMkLst>
      <pc:sldChg chg="modSp">
        <pc:chgData name="Sharma Computer Academy" userId="08476b32c11f4418" providerId="LiveId" clId="{10759410-FC3A-41CD-B35F-77F30B20EB20}" dt="2023-10-05T07:22:06.229" v="1" actId="113"/>
        <pc:sldMkLst>
          <pc:docMk/>
          <pc:sldMk cId="2741600552" sldId="398"/>
        </pc:sldMkLst>
        <pc:spChg chg="mod">
          <ac:chgData name="Sharma Computer Academy" userId="08476b32c11f4418" providerId="LiveId" clId="{10759410-FC3A-41CD-B35F-77F30B20EB20}" dt="2023-10-05T07:22:06.229" v="1" actId="113"/>
          <ac:spMkLst>
            <pc:docMk/>
            <pc:sldMk cId="2741600552" sldId="398"/>
            <ac:spMk id="7" creationId="{311F6A55-B9D0-417C-932C-8D54EF5AD1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6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Methods of </a:t>
            </a:r>
            <a:r>
              <a:rPr lang="en-US" sz="5000" b="1" dirty="0" err="1"/>
              <a:t>JTextField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b="1" u="sng" kern="12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rgbClr val="7030A0"/>
                </a:solidFill>
                <a:latin typeface="+mn-lt"/>
              </a:rPr>
              <a:t>Methods of </a:t>
            </a:r>
            <a:r>
              <a:rPr lang="en-US" sz="3000" b="1" u="sng" kern="1200" dirty="0" err="1">
                <a:solidFill>
                  <a:srgbClr val="7030A0"/>
                </a:solidFill>
                <a:latin typeface="+mn-lt"/>
              </a:rPr>
              <a:t>JTextField</a:t>
            </a:r>
            <a:endParaRPr lang="en-US" sz="3000" kern="1200" dirty="0">
              <a:solidFill>
                <a:srgbClr val="7030A0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Methods of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1.public String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getText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		2.public void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setText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(String)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		3.public void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setEditable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boolean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)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		4. public void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setFont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(Font)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28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Develop a swing based GUI application which accepts km from user and provide three button with the following behavior: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Convert: This button should convert km into m and display the result in second </a:t>
            </a:r>
            <a:r>
              <a:rPr lang="en-US" sz="3000" kern="1200" dirty="0" err="1">
                <a:solidFill>
                  <a:schemeClr val="bg1"/>
                </a:solidFill>
              </a:rPr>
              <a:t>TextField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2. 	Clear: Should erase contents of  the all </a:t>
            </a:r>
            <a:r>
              <a:rPr lang="en-US" sz="3000" kern="1200" dirty="0" err="1">
                <a:solidFill>
                  <a:schemeClr val="bg1"/>
                </a:solidFill>
              </a:rPr>
              <a:t>Textfields</a:t>
            </a:r>
            <a:r>
              <a:rPr lang="en-US" sz="3000" kern="1200" dirty="0">
                <a:solidFill>
                  <a:schemeClr val="bg1"/>
                </a:solidFill>
              </a:rPr>
              <a:t> and bring focus to the first one.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 	Quit: Should terminate the application.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 </a:t>
            </a: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Capture51.PNG">
            <a:extLst>
              <a:ext uri="{FF2B5EF4-FFF2-40B4-BE49-F238E27FC236}">
                <a16:creationId xmlns:a16="http://schemas.microsoft.com/office/drawing/2014/main" id="{2C4741DF-3317-48EA-84A0-FDBED3A55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139" y="5859617"/>
            <a:ext cx="9831719" cy="39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System.exit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(0);  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For Quit Button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private void jButton2ActionPerformed(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txtKm.setText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txtMeter.setText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("");     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 For Clear Button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txtKm.requestFocus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65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private void jButton1ActionPerformed(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String km=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txtKm.getText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kmnum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(km);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mtr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kmnum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*1000;			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For Convert Button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txtMeter.setText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String.valueOf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mtr</a:t>
            </a: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 </a:t>
            </a:r>
          </a:p>
        </p:txBody>
      </p:sp>
    </p:spTree>
    <p:extLst>
      <p:ext uri="{BB962C8B-B14F-4D97-AF65-F5344CB8AC3E}">
        <p14:creationId xmlns:p14="http://schemas.microsoft.com/office/powerpoint/2010/main" val="40535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err="1">
                <a:solidFill>
                  <a:schemeClr val="tx1"/>
                </a:solidFill>
              </a:rPr>
              <a:t>JOptionPane</a:t>
            </a:r>
            <a:br>
              <a:rPr lang="ko-KR" altLang="en-US" sz="5000" dirty="0">
                <a:solidFill>
                  <a:schemeClr val="tx1"/>
                </a:solidFill>
              </a:rPr>
            </a:b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rgbClr val="7030A0"/>
                </a:solidFill>
                <a:latin typeface="+mn-lt"/>
              </a:rPr>
              <a:t>The "</a:t>
            </a:r>
            <a:r>
              <a:rPr lang="en-IN" sz="3000" b="1" u="sng" kern="1200" dirty="0" err="1">
                <a:solidFill>
                  <a:srgbClr val="7030A0"/>
                </a:solidFill>
                <a:latin typeface="+mn-lt"/>
              </a:rPr>
              <a:t>JOptionPane</a:t>
            </a:r>
            <a:r>
              <a:rPr lang="en-IN" sz="3000" b="1" u="sng" kern="1200" dirty="0">
                <a:solidFill>
                  <a:srgbClr val="7030A0"/>
                </a:solidFill>
                <a:latin typeface="+mn-lt"/>
              </a:rPr>
              <a:t>"  class: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1. Message Dialog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2. Confirm Dialog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3. Input Dialog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rgbClr val="7030A0"/>
                </a:solidFill>
                <a:latin typeface="+mn-lt"/>
              </a:rPr>
              <a:t>Generating "</a:t>
            </a:r>
            <a:r>
              <a:rPr lang="en-IN" sz="3000" b="1" u="sng" kern="1200" dirty="0" err="1">
                <a:solidFill>
                  <a:srgbClr val="7030A0"/>
                </a:solidFill>
                <a:latin typeface="+mn-lt"/>
              </a:rPr>
              <a:t>MessageDialog</a:t>
            </a:r>
            <a:r>
              <a:rPr lang="en-IN" sz="3000" b="1" u="sng" kern="1200" dirty="0">
                <a:solidFill>
                  <a:srgbClr val="7030A0"/>
                </a:solidFill>
                <a:latin typeface="+mn-lt"/>
              </a:rPr>
              <a:t>" 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1. public static void 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showMessageDialog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Component,Object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accent3">
                  <a:lumMod val="75000"/>
                </a:schemeClr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2. public static void 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showMessageDialog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Component,Object,String,int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accent3">
                  <a:lumMod val="75000"/>
                </a:schemeClr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3. public static void 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showMessageDialog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Component,Object,String,int,Icon</a:t>
            </a: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23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err="1">
                <a:solidFill>
                  <a:schemeClr val="tx1"/>
                </a:solidFill>
              </a:rPr>
              <a:t>JOptionPane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142812" y="2445180"/>
            <a:ext cx="173249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kern="1200" dirty="0">
                <a:solidFill>
                  <a:schemeClr val="accent3">
                    <a:lumMod val="75000"/>
                  </a:schemeClr>
                </a:solidFill>
              </a:rPr>
              <a:t>The "int" argument represents the predefined icons we want to use on Dialog Box and java has provided following options for this: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1. </a:t>
            </a:r>
            <a:r>
              <a:rPr lang="en-IN" sz="3000" kern="1200" dirty="0" err="1">
                <a:solidFill>
                  <a:srgbClr val="FF0000"/>
                </a:solidFill>
              </a:rPr>
              <a:t>JOptionPane.ERROR_MESSAGE</a:t>
            </a:r>
            <a:endParaRPr lang="en-IN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2. </a:t>
            </a:r>
            <a:r>
              <a:rPr lang="en-IN" sz="3000" kern="1200" dirty="0" err="1">
                <a:solidFill>
                  <a:srgbClr val="FF0000"/>
                </a:solidFill>
              </a:rPr>
              <a:t>JOptionPane.QUESTION_MESSAGE</a:t>
            </a:r>
            <a:endParaRPr lang="en-IN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3. </a:t>
            </a:r>
            <a:r>
              <a:rPr lang="en-IN" sz="3000" kern="1200" dirty="0" err="1">
                <a:solidFill>
                  <a:srgbClr val="FF0000"/>
                </a:solidFill>
              </a:rPr>
              <a:t>JOptionPane.INFORMATION_MESSAGE</a:t>
            </a:r>
            <a:endParaRPr lang="en-IN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4. </a:t>
            </a:r>
            <a:r>
              <a:rPr lang="en-IN" sz="3000" kern="1200" dirty="0" err="1">
                <a:solidFill>
                  <a:srgbClr val="FF0000"/>
                </a:solidFill>
              </a:rPr>
              <a:t>JOptionPane.PLAIN_MESSAGE</a:t>
            </a:r>
            <a:endParaRPr lang="en-IN" sz="3000" kern="1200" dirty="0">
              <a:solidFill>
                <a:srgbClr val="FF0000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tx1"/>
              </a:solidFill>
            </a:endParaRP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accent3">
                    <a:lumMod val="75000"/>
                  </a:schemeClr>
                </a:solidFill>
              </a:rPr>
              <a:t>The Code: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</a:rPr>
              <a:t>	</a:t>
            </a:r>
            <a:r>
              <a:rPr lang="en-IN" sz="3000" kern="1200" dirty="0" err="1">
                <a:solidFill>
                  <a:srgbClr val="FF0000"/>
                </a:solidFill>
              </a:rPr>
              <a:t>JOptionPane.showMessageDialog</a:t>
            </a:r>
            <a:r>
              <a:rPr lang="en-IN" sz="3000" kern="1200" dirty="0">
                <a:solidFill>
                  <a:srgbClr val="FF0000"/>
                </a:solidFill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</a:rPr>
              <a:t>null,"Please</a:t>
            </a:r>
            <a:r>
              <a:rPr lang="en-IN" sz="3000" kern="1200" dirty="0">
                <a:solidFill>
                  <a:srgbClr val="FF0000"/>
                </a:solidFill>
              </a:rPr>
              <a:t> input digits only!","Error!",</a:t>
            </a:r>
            <a:r>
              <a:rPr lang="en-IN" sz="3000" kern="1200" dirty="0" err="1">
                <a:solidFill>
                  <a:srgbClr val="FF0000"/>
                </a:solidFill>
              </a:rPr>
              <a:t>JOptionPane.ERROR_MESSAGE</a:t>
            </a:r>
            <a:r>
              <a:rPr lang="en-IN" sz="3000" kern="12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19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1001671"/>
            <a:ext cx="14965161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Modified version of Convert Button Code</a:t>
            </a:r>
            <a:br>
              <a:rPr lang="ko-KR" altLang="en-US" sz="5000" dirty="0">
                <a:solidFill>
                  <a:schemeClr val="tx1"/>
                </a:solidFill>
              </a:rPr>
            </a:br>
            <a:br>
              <a:rPr lang="ko-KR" altLang="en-US" sz="5000" dirty="0">
                <a:solidFill>
                  <a:schemeClr val="tx1"/>
                </a:solidFill>
              </a:rPr>
            </a:b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431074" y="2445181"/>
            <a:ext cx="1800061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jButton1ActionPerformed(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java.awt.event.ActionEvent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evt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	{        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	String km=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txtKm.getText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try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	      int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kmnum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Integer.parseInt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(km);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int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mtr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kmnum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*1000;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txtMeter.setText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String.valueOf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mtr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385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1001671"/>
            <a:ext cx="14965161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Modified version of Convert Button Code</a:t>
            </a:r>
            <a:br>
              <a:rPr lang="ko-KR" altLang="en-US" sz="5000" dirty="0">
                <a:solidFill>
                  <a:schemeClr val="tx1"/>
                </a:solidFill>
              </a:rPr>
            </a:br>
            <a:br>
              <a:rPr lang="ko-KR" altLang="en-US" sz="5000" dirty="0">
                <a:solidFill>
                  <a:schemeClr val="tx1"/>
                </a:solidFill>
              </a:rPr>
            </a:b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431074" y="2445181"/>
            <a:ext cx="180006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NumberFormatException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	  {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null,"Please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input digits 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only!","Error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Occurred",</a:t>
            </a:r>
            <a:r>
              <a:rPr lang="en-IN" sz="3000" kern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JOptionPane.ERROR_MESSAGE</a:t>
            </a: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273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Using Confirm Dialog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Confirm Dialog is mainly used for users choice before taking a particular action. To generate a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confirm dialog java provides us a method called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showConfirmDialog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() having three overloaded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versions: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+mn-lt"/>
              </a:rPr>
              <a:t>Generating "</a:t>
            </a:r>
            <a:r>
              <a:rPr lang="en-US" sz="3000" b="1" u="sng" kern="1200" dirty="0" err="1">
                <a:solidFill>
                  <a:schemeClr val="bg1"/>
                </a:solidFill>
                <a:latin typeface="+mn-lt"/>
              </a:rPr>
              <a:t>ConfirmDialog</a:t>
            </a:r>
            <a:r>
              <a:rPr lang="en-US" sz="3000" b="1" u="sng" kern="1200" dirty="0">
                <a:solidFill>
                  <a:schemeClr val="bg1"/>
                </a:solidFill>
                <a:latin typeface="+mn-lt"/>
              </a:rPr>
              <a:t>" 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tx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1. public static int 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showConfirmDialog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rgbClr val="FF0000"/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2. public static int 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showConfirmDialog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Component,Object,String,int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rgbClr val="FF0000"/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3. public static int 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showConfirmDialog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Component,Object,String,int,int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rgbClr val="FF0000"/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4. public static int 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showConfirmDialog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Component,Object,String,int,int,Icon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75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The Modified Code For “Quit” Button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2" y="2445181"/>
            <a:ext cx="15396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null,"Are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 sure?","Quitting!",JOptionPane.YES_NO_OPTION,JOptionPane.QUESTION_MESSAGE);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System.exit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935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945348" y="2224158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701713" y="3388626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3413154" y="4862908"/>
            <a:ext cx="4114800" cy="7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000" b="1" dirty="0"/>
              <a:t>Property </a:t>
            </a:r>
            <a:r>
              <a:rPr lang="en-US" sz="3000" b="1" dirty="0">
                <a:solidFill>
                  <a:srgbClr val="C00000"/>
                </a:solidFill>
              </a:rPr>
              <a:t>Opaque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476553" y="3718426"/>
            <a:ext cx="4475271" cy="7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IN" sz="3000" b="1" dirty="0"/>
              <a:t>Using </a:t>
            </a:r>
            <a:r>
              <a:rPr lang="en-IN" sz="3000" b="1" dirty="0" err="1">
                <a:solidFill>
                  <a:srgbClr val="C00000"/>
                </a:solidFill>
              </a:rPr>
              <a:t>JLabel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7800436" y="4556827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0995188" y="5630619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9842828" y="7050652"/>
            <a:ext cx="3905207" cy="122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000" b="1" dirty="0"/>
              <a:t>Methods Of </a:t>
            </a:r>
            <a:r>
              <a:rPr lang="en-US" sz="3000" b="1" dirty="0" err="1">
                <a:solidFill>
                  <a:srgbClr val="C00000"/>
                </a:solidFill>
              </a:rPr>
              <a:t>JTextField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0" name="Google Shape;150;p13"/>
          <p:cNvSpPr txBox="1"/>
          <p:nvPr/>
        </p:nvSpPr>
        <p:spPr>
          <a:xfrm>
            <a:off x="775453" y="145498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id="{F941C086-AA2F-4DB4-B2A5-860F3512542D}"/>
              </a:ext>
            </a:extLst>
          </p:cNvPr>
          <p:cNvSpPr txBox="1"/>
          <p:nvPr/>
        </p:nvSpPr>
        <p:spPr>
          <a:xfrm>
            <a:off x="5470554" y="5976859"/>
            <a:ext cx="6293475" cy="73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000" b="1" dirty="0"/>
              <a:t>Using </a:t>
            </a:r>
            <a:r>
              <a:rPr lang="en-US" sz="3000" b="1" dirty="0" err="1">
                <a:solidFill>
                  <a:srgbClr val="C00000"/>
                </a:solidFill>
              </a:rPr>
              <a:t>JTextField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191FDC-5AE0-49FB-BDB2-CB6F42C39823}"/>
              </a:ext>
            </a:extLst>
          </p:cNvPr>
          <p:cNvSpPr txBox="1"/>
          <p:nvPr/>
        </p:nvSpPr>
        <p:spPr>
          <a:xfrm>
            <a:off x="13264129" y="8426524"/>
            <a:ext cx="378621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2287"/>
              </a:spcBef>
            </a:pPr>
            <a:r>
              <a:rPr lang="en-US" sz="3000" b="1" dirty="0">
                <a:solidFill>
                  <a:srgbClr val="C00000"/>
                </a:solidFill>
                <a:cs typeface="Arial"/>
              </a:rPr>
              <a:t>Controls</a:t>
            </a:r>
            <a:r>
              <a:rPr lang="en-US" sz="30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000" b="1" dirty="0">
                <a:cs typeface="Arial"/>
              </a:rPr>
              <a:t>for making </a:t>
            </a:r>
            <a:r>
              <a:rPr lang="en-US" sz="3000" b="1" dirty="0">
                <a:solidFill>
                  <a:srgbClr val="C00000"/>
                </a:solidFill>
                <a:cs typeface="Arial"/>
              </a:rPr>
              <a:t>choices</a:t>
            </a:r>
          </a:p>
        </p:txBody>
      </p:sp>
      <p:grpSp>
        <p:nvGrpSpPr>
          <p:cNvPr id="21" name="Google Shape;145;p13">
            <a:extLst>
              <a:ext uri="{FF2B5EF4-FFF2-40B4-BE49-F238E27FC236}">
                <a16:creationId xmlns:a16="http://schemas.microsoft.com/office/drawing/2014/main" id="{42A84366-E71D-4F25-9BF9-9B48C7C8BDAE}"/>
              </a:ext>
            </a:extLst>
          </p:cNvPr>
          <p:cNvGrpSpPr/>
          <p:nvPr/>
        </p:nvGrpSpPr>
        <p:grpSpPr>
          <a:xfrm>
            <a:off x="14388395" y="6715010"/>
            <a:ext cx="1537682" cy="1544574"/>
            <a:chOff x="1813" y="0"/>
            <a:chExt cx="809173" cy="812800"/>
          </a:xfrm>
        </p:grpSpPr>
        <p:sp>
          <p:nvSpPr>
            <p:cNvPr id="22" name="Google Shape;146;p13">
              <a:extLst>
                <a:ext uri="{FF2B5EF4-FFF2-40B4-BE49-F238E27FC236}">
                  <a16:creationId xmlns:a16="http://schemas.microsoft.com/office/drawing/2014/main" id="{F097F643-03C3-4C0B-A44A-137504BFFD27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;p13">
              <a:extLst>
                <a:ext uri="{FF2B5EF4-FFF2-40B4-BE49-F238E27FC236}">
                  <a16:creationId xmlns:a16="http://schemas.microsoft.com/office/drawing/2014/main" id="{31BB57BB-1FB1-4F66-9002-34DCDC6C5314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05.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Using Input Dialog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Input dialogs are used in those cases where we want to accept some input </a:t>
            </a:r>
          </a:p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also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from the user at runtime. To generate an input 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d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ialog java provides us 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a 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method called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showInputDialog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 belo</a:t>
            </a:r>
            <a:r>
              <a:rPr lang="en-US" sz="3000" dirty="0">
                <a:solidFill>
                  <a:schemeClr val="bg1"/>
                </a:solidFill>
                <a:latin typeface="+mn-lt"/>
              </a:rPr>
              <a:t>n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ging to the class </a:t>
            </a:r>
            <a:r>
              <a:rPr lang="en-US" sz="3000" kern="1200" dirty="0" err="1">
                <a:solidFill>
                  <a:schemeClr val="bg1"/>
                </a:solidFill>
                <a:latin typeface="+mn-lt"/>
              </a:rPr>
              <a:t>JOptionPane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. This </a:t>
            </a:r>
          </a:p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defRPr/>
            </a:pPr>
            <a:r>
              <a:rPr lang="en-US" sz="30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sz="3000" kern="1200" dirty="0">
                <a:solidFill>
                  <a:schemeClr val="bg1"/>
                </a:solidFill>
                <a:latin typeface="+mn-lt"/>
              </a:rPr>
              <a:t>method has same argument as message dialog but its return type is string.</a:t>
            </a:r>
          </a:p>
          <a:p>
            <a:pPr marL="342900" lvl="0" indent="-342900" latinLnBrk="1">
              <a:spcBef>
                <a:spcPct val="20000"/>
              </a:spcBef>
              <a:buClr>
                <a:schemeClr val="bg1"/>
              </a:buClr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Generating "</a:t>
            </a:r>
            <a:r>
              <a:rPr lang="en-IN" sz="3000" b="1" u="sng" kern="1200" dirty="0" err="1">
                <a:solidFill>
                  <a:schemeClr val="bg1"/>
                </a:solidFill>
                <a:latin typeface="+mn-lt"/>
              </a:rPr>
              <a:t>InputDialog</a:t>
            </a: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" 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b="1" u="sng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1. public static String 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showInputDialog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(Object)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2. public static String 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showInputDialog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3. public static String 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showInputDialog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Component,Object,String,int,Icon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The Modified Code For “Quit” Button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null,"Are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 sure?","Quitting!",JOptionPane.YES_NO_OPTION,JOptionPane.QUESTION_MESSAGE);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5608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The Modified Code For “Quit” Button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JOptionPane.showInputDialog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null,"What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your Name?");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null,"Thank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You " +name+ " for using this app");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System.exit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22540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Controls For Making Choices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In a GUI Application it is very common for a programmer to ask the user to provide his choice </a:t>
            </a:r>
            <a:r>
              <a:rPr lang="en-US" sz="3000" kern="1200" dirty="0" err="1">
                <a:solidFill>
                  <a:schemeClr val="bg1"/>
                </a:solidFill>
              </a:rPr>
              <a:t>amongs</a:t>
            </a:r>
            <a:r>
              <a:rPr lang="en-US" sz="3000" kern="1200" dirty="0">
                <a:solidFill>
                  <a:schemeClr val="bg1"/>
                </a:solidFill>
              </a:rPr>
              <a:t> an available list of choices.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For ex. :-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We might want to offer the user choice of selecting his gender or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hobbies and in such cases rather than using a text field java advices us to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use choice control. There are 4 choice control given by java </a:t>
            </a:r>
            <a:r>
              <a:rPr lang="en-US" sz="3000" kern="1200" dirty="0" err="1">
                <a:solidFill>
                  <a:schemeClr val="bg1"/>
                </a:solidFill>
              </a:rPr>
              <a:t>calles</a:t>
            </a:r>
            <a:r>
              <a:rPr lang="en-US" sz="3000" kern="1200" dirty="0">
                <a:solidFill>
                  <a:schemeClr val="bg1"/>
                </a:solidFill>
              </a:rPr>
              <a:t> as: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 </a:t>
            </a:r>
            <a:r>
              <a:rPr lang="en-US" sz="3000" kern="1200" dirty="0" err="1">
                <a:solidFill>
                  <a:srgbClr val="FF0000"/>
                </a:solidFill>
              </a:rPr>
              <a:t>JCheckBox</a:t>
            </a:r>
            <a:endParaRPr lang="en-US" sz="3000" kern="1200" dirty="0">
              <a:solidFill>
                <a:srgbClr val="FF0000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US" sz="3000" kern="1200" dirty="0" err="1">
                <a:solidFill>
                  <a:srgbClr val="FF0000"/>
                </a:solidFill>
              </a:rPr>
              <a:t>JRadioButton</a:t>
            </a:r>
            <a:endParaRPr lang="en-US" sz="3000" kern="1200" dirty="0">
              <a:solidFill>
                <a:srgbClr val="FF0000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 </a:t>
            </a:r>
            <a:r>
              <a:rPr lang="en-US" sz="3000" kern="1200" dirty="0" err="1">
                <a:solidFill>
                  <a:srgbClr val="FF0000"/>
                </a:solidFill>
              </a:rPr>
              <a:t>JComboBox</a:t>
            </a:r>
            <a:endParaRPr lang="en-US" sz="3000" kern="1200" dirty="0">
              <a:solidFill>
                <a:srgbClr val="FF0000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 </a:t>
            </a:r>
            <a:r>
              <a:rPr lang="en-US" sz="3000" kern="1200" dirty="0" err="1">
                <a:solidFill>
                  <a:srgbClr val="FF0000"/>
                </a:solidFill>
              </a:rPr>
              <a:t>Jlist</a:t>
            </a:r>
            <a:endParaRPr lang="en-US" sz="3000" kern="1200" dirty="0">
              <a:solidFill>
                <a:srgbClr val="FF0000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6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/>
              <a:t>JCheckbox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Checkboxes are toggle buttons and are mainly use to allow the user to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kern="1200" dirty="0">
                <a:solidFill>
                  <a:schemeClr val="bg1"/>
                </a:solidFill>
              </a:rPr>
              <a:t>select more than one option </a:t>
            </a:r>
            <a:r>
              <a:rPr lang="en-US" sz="3000" kern="1200" dirty="0" err="1">
                <a:solidFill>
                  <a:schemeClr val="bg1"/>
                </a:solidFill>
              </a:rPr>
              <a:t>amongs</a:t>
            </a:r>
            <a:r>
              <a:rPr lang="en-US" sz="3000" kern="1200" dirty="0">
                <a:solidFill>
                  <a:schemeClr val="bg1"/>
                </a:solidFill>
              </a:rPr>
              <a:t> the available list of choices. Following are important properties of a </a:t>
            </a:r>
            <a:r>
              <a:rPr lang="en-US" sz="3000" kern="1200" dirty="0" err="1">
                <a:solidFill>
                  <a:schemeClr val="bg1"/>
                </a:solidFill>
              </a:rPr>
              <a:t>JCheckbox</a:t>
            </a:r>
            <a:r>
              <a:rPr lang="en-US" sz="3000" kern="1200" dirty="0">
                <a:solidFill>
                  <a:schemeClr val="bg1"/>
                </a:solidFill>
              </a:rPr>
              <a:t>: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text: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For setting the text on checkbox.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icon: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For setting image on checkbox.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selected: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A </a:t>
            </a:r>
            <a:r>
              <a:rPr lang="en-US" sz="3000" kern="1200" dirty="0" err="1">
                <a:solidFill>
                  <a:schemeClr val="bg1"/>
                </a:solidFill>
              </a:rPr>
              <a:t>boolean</a:t>
            </a:r>
            <a:r>
              <a:rPr lang="en-US" sz="3000" kern="1200" dirty="0">
                <a:solidFill>
                  <a:schemeClr val="bg1"/>
                </a:solidFill>
              </a:rPr>
              <a:t> property for deciding the initial state of checkbox.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font: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For changing font of the checkbox.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background: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For changing the background color of checkbox.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rgbClr val="FF0000"/>
                </a:solidFill>
              </a:rPr>
              <a:t>foreground: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r>
              <a:rPr lang="en-US" sz="3000" kern="1200" dirty="0">
                <a:solidFill>
                  <a:schemeClr val="bg1"/>
                </a:solidFill>
              </a:rPr>
              <a:t>For changing the font color of checkbox. </a:t>
            </a: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Handling </a:t>
            </a:r>
            <a:r>
              <a:rPr lang="en-US" sz="5000" b="1" dirty="0" err="1">
                <a:solidFill>
                  <a:schemeClr val="tx1"/>
                </a:solidFill>
              </a:rPr>
              <a:t>JCheckBox</a:t>
            </a:r>
            <a:r>
              <a:rPr lang="en-US" sz="5000" b="1" dirty="0">
                <a:solidFill>
                  <a:schemeClr val="tx1"/>
                </a:solidFill>
              </a:rPr>
              <a:t> Event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Events Fired In </a:t>
            </a:r>
            <a:r>
              <a:rPr lang="en-IN" sz="3000" b="1" u="sng" kern="1200" dirty="0" err="1">
                <a:solidFill>
                  <a:schemeClr val="bg1"/>
                </a:solidFill>
                <a:latin typeface="+mn-lt"/>
              </a:rPr>
              <a:t>JCheckBox</a:t>
            </a: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Whenever the user selects or de-selects a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JCheckBox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object , Java executes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</a:rPr>
              <a:t>ItemEvent</a:t>
            </a: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" 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and calls the method  </a:t>
            </a: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</a:rPr>
              <a:t>itemStateChanged</a:t>
            </a: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( )"  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which is available in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interface </a:t>
            </a: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"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</a:rPr>
              <a:t>ItemListener</a:t>
            </a:r>
            <a:r>
              <a:rPr lang="en-IN" sz="3000" kern="1200" dirty="0">
                <a:solidFill>
                  <a:srgbClr val="FF0000"/>
                </a:solidFill>
                <a:latin typeface="+mn-lt"/>
              </a:rPr>
              <a:t>".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Obtaining State Of a </a:t>
            </a:r>
            <a:r>
              <a:rPr lang="en-IN" sz="3000" b="1" u="sng" kern="1200" dirty="0" err="1">
                <a:solidFill>
                  <a:schemeClr val="bg1"/>
                </a:solidFill>
                <a:latin typeface="+mn-lt"/>
              </a:rPr>
              <a:t>JCheckBox</a:t>
            </a: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To determine whether a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JCheckBox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object is currently selected or not we call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method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isSelected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( ) of "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</a:rPr>
              <a:t>JCheckBox</a:t>
            </a:r>
            <a:r>
              <a:rPr lang="en-IN" sz="3000" kern="1200" dirty="0">
                <a:solidFill>
                  <a:schemeClr val="bg1"/>
                </a:solidFill>
                <a:latin typeface="+mn-lt"/>
              </a:rPr>
              <a:t>" class. The prototype of the method 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public 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boolean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isSelected</a:t>
            </a:r>
            <a:r>
              <a:rPr lang="en-IN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1822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Develop an application containing a text field and two checkboxes titled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</a:rPr>
              <a:t>b</a:t>
            </a:r>
            <a:r>
              <a:rPr lang="en-US" sz="3000" kern="1200" dirty="0">
                <a:solidFill>
                  <a:schemeClr val="bg1"/>
                </a:solidFill>
              </a:rPr>
              <a:t>old and Italic. As the user selects or deselects these checkboxes apply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the required effect on the text in text field.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</a:t>
            </a: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Capture52.PNG">
            <a:extLst>
              <a:ext uri="{FF2B5EF4-FFF2-40B4-BE49-F238E27FC236}">
                <a16:creationId xmlns:a16="http://schemas.microsoft.com/office/drawing/2014/main" id="{0BBCDF25-C881-440E-B4E8-1145C029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940" y="4898792"/>
            <a:ext cx="8584801" cy="4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b="1" kern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chkBoldItemStateChanged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en-IN" sz="3000" b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changeStyle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chkItalicItemStateChanged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en-IN" sz="3000" b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changeStyle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	</a:t>
            </a:r>
            <a:endParaRPr lang="en-IN" sz="3000" b="1" kern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void</a:t>
            </a:r>
            <a:r>
              <a:rPr lang="en-IN" sz="3000" b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changeStyle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sz="3000" b="1" kern="1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fontstyle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Font.PLAIN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chkBold.isSelected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fontstyle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Font.BOLD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chkItalic.isSelected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fontstyle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IN" sz="3000" b="1" kern="12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Font.ITALIC</a:t>
            </a: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Font f=new Font("Tahoma",fontstyle,11);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jTextField1.setFont(f);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3000" b="1" kern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541" y="265096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Using </a:t>
            </a:r>
            <a:r>
              <a:rPr lang="en-US" sz="5000" b="1" dirty="0" err="1">
                <a:solidFill>
                  <a:schemeClr val="tx1"/>
                </a:solidFill>
              </a:rPr>
              <a:t>JLabel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The “</a:t>
            </a:r>
            <a:r>
              <a:rPr lang="en-US" sz="3000" b="1" u="sng" kern="1200" dirty="0" err="1">
                <a:solidFill>
                  <a:schemeClr val="bg1"/>
                </a:solidFill>
              </a:rPr>
              <a:t>Jlabel</a:t>
            </a:r>
            <a:r>
              <a:rPr lang="en-US" sz="3000" b="1" u="sng" kern="1200" dirty="0">
                <a:solidFill>
                  <a:schemeClr val="bg1"/>
                </a:solidFill>
              </a:rPr>
              <a:t>” Class: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The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 component in swing is used to display text to the user. This text is read only that is the user cannot change it at run time.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Properties of “</a:t>
            </a:r>
            <a:r>
              <a:rPr lang="en-US" sz="3000" b="1" u="sng" kern="1200" dirty="0" err="1">
                <a:solidFill>
                  <a:schemeClr val="bg1"/>
                </a:solidFill>
              </a:rPr>
              <a:t>JLabel</a:t>
            </a:r>
            <a:r>
              <a:rPr lang="en-US" sz="3000" b="1" u="sng" kern="1200" dirty="0">
                <a:solidFill>
                  <a:schemeClr val="bg1"/>
                </a:solidFill>
              </a:rPr>
              <a:t>” class: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text</a:t>
            </a:r>
            <a:r>
              <a:rPr lang="en-US" sz="3000" kern="1200" dirty="0">
                <a:solidFill>
                  <a:schemeClr val="bg1"/>
                </a:solidFill>
              </a:rPr>
              <a:t>: For setting the text on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icon</a:t>
            </a:r>
            <a:r>
              <a:rPr lang="en-US" sz="3000" kern="1200" dirty="0">
                <a:solidFill>
                  <a:schemeClr val="bg1"/>
                </a:solidFill>
              </a:rPr>
              <a:t>: For setting image on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  <a:endParaRPr lang="en-IN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font</a:t>
            </a:r>
            <a:r>
              <a:rPr lang="en-US" sz="3000" kern="1200" dirty="0">
                <a:solidFill>
                  <a:schemeClr val="bg1"/>
                </a:solidFill>
              </a:rPr>
              <a:t>: For changing font of the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foreground</a:t>
            </a:r>
            <a:r>
              <a:rPr lang="en-US" sz="3000" kern="1200" dirty="0">
                <a:solidFill>
                  <a:schemeClr val="bg1"/>
                </a:solidFill>
              </a:rPr>
              <a:t>: For changing the font color of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opaque</a:t>
            </a:r>
            <a:r>
              <a:rPr lang="en-US" sz="3000" kern="1200" dirty="0">
                <a:solidFill>
                  <a:schemeClr val="bg1"/>
                </a:solidFill>
              </a:rPr>
              <a:t>: For making the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 opaque so that background color gets applied.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background</a:t>
            </a:r>
            <a:r>
              <a:rPr lang="en-US" sz="3000" kern="1200" dirty="0">
                <a:solidFill>
                  <a:srgbClr val="C00000"/>
                </a:solidFill>
              </a:rPr>
              <a:t>:</a:t>
            </a:r>
            <a:r>
              <a:rPr lang="en-US" sz="3000" kern="1200" dirty="0">
                <a:solidFill>
                  <a:schemeClr val="bg1"/>
                </a:solidFill>
              </a:rPr>
              <a:t>  For changing the background color of </a:t>
            </a:r>
            <a:r>
              <a:rPr lang="en-US" sz="3000" kern="1200" dirty="0" err="1">
                <a:solidFill>
                  <a:schemeClr val="bg1"/>
                </a:solidFill>
              </a:rPr>
              <a:t>JLabel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Property Opaque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</a:rPr>
              <a:t>Property Opaque:</a:t>
            </a:r>
            <a:endParaRPr lang="en-US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In the Palette, select the Label component and drag it to the </a:t>
            </a:r>
            <a:r>
              <a:rPr lang="en-IN" sz="3000" kern="1200" dirty="0" err="1">
                <a:solidFill>
                  <a:schemeClr val="bg1"/>
                </a:solidFill>
              </a:rPr>
              <a:t>Jframe</a:t>
            </a:r>
            <a:r>
              <a:rPr lang="en-IN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Capture44.PNG">
            <a:extLst>
              <a:ext uri="{FF2B5EF4-FFF2-40B4-BE49-F238E27FC236}">
                <a16:creationId xmlns:a16="http://schemas.microsoft.com/office/drawing/2014/main" id="{C890177E-9782-4A9D-985B-109670D7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18" y="4107174"/>
            <a:ext cx="14392762" cy="53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760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Property Opaque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2. </a:t>
            </a:r>
            <a:r>
              <a:rPr lang="en-IN" sz="3000" kern="1200" dirty="0">
                <a:solidFill>
                  <a:schemeClr val="bg1"/>
                </a:solidFill>
              </a:rPr>
              <a:t>Then select the </a:t>
            </a:r>
            <a:r>
              <a:rPr lang="en-IN" sz="3000" kern="1200" dirty="0" err="1">
                <a:solidFill>
                  <a:schemeClr val="bg1"/>
                </a:solidFill>
              </a:rPr>
              <a:t>JLabel</a:t>
            </a:r>
            <a:r>
              <a:rPr lang="en-IN" sz="3000" kern="1200" dirty="0">
                <a:solidFill>
                  <a:schemeClr val="bg1"/>
                </a:solidFill>
              </a:rPr>
              <a:t> make a right click and go to the Properties window on the bottom right corner.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Capture45.PNG">
            <a:extLst>
              <a:ext uri="{FF2B5EF4-FFF2-40B4-BE49-F238E27FC236}">
                <a16:creationId xmlns:a16="http://schemas.microsoft.com/office/drawing/2014/main" id="{B06074F1-E2A4-484C-B389-10FC4805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395" y="3831245"/>
            <a:ext cx="9257209" cy="59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Property Opaque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 </a:t>
            </a:r>
            <a:r>
              <a:rPr lang="en-IN" sz="3000" kern="1200" dirty="0">
                <a:solidFill>
                  <a:schemeClr val="bg1"/>
                </a:solidFill>
              </a:rPr>
              <a:t>There you will see Background property then choose the desired </a:t>
            </a:r>
            <a:r>
              <a:rPr lang="en-IN" sz="3000" kern="1200" dirty="0" err="1">
                <a:solidFill>
                  <a:schemeClr val="bg1"/>
                </a:solidFill>
              </a:rPr>
              <a:t>color</a:t>
            </a:r>
            <a:r>
              <a:rPr lang="en-IN" sz="3000" kern="1200" dirty="0">
                <a:solidFill>
                  <a:schemeClr val="bg1"/>
                </a:solidFill>
              </a:rPr>
              <a:t>. But you will notice that the background </a:t>
            </a:r>
            <a:r>
              <a:rPr lang="en-IN" sz="3000" kern="1200" dirty="0" err="1">
                <a:solidFill>
                  <a:schemeClr val="bg1"/>
                </a:solidFill>
              </a:rPr>
              <a:t>color</a:t>
            </a:r>
            <a:r>
              <a:rPr lang="en-IN" sz="3000" kern="1200" dirty="0">
                <a:solidFill>
                  <a:schemeClr val="bg1"/>
                </a:solidFill>
              </a:rPr>
              <a:t> of </a:t>
            </a:r>
            <a:r>
              <a:rPr lang="en-IN" sz="3000" kern="1200" dirty="0" err="1">
                <a:solidFill>
                  <a:schemeClr val="bg1"/>
                </a:solidFill>
              </a:rPr>
              <a:t>JLabel</a:t>
            </a:r>
            <a:r>
              <a:rPr lang="en-IN" sz="3000" kern="1200" dirty="0">
                <a:solidFill>
                  <a:schemeClr val="bg1"/>
                </a:solidFill>
              </a:rPr>
              <a:t> doesn't change.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9" name="Picture 8" descr="Capture47.PNG">
            <a:extLst>
              <a:ext uri="{FF2B5EF4-FFF2-40B4-BE49-F238E27FC236}">
                <a16:creationId xmlns:a16="http://schemas.microsoft.com/office/drawing/2014/main" id="{371D9352-0CBB-4324-B163-CDF9A1AB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179" y="4459830"/>
            <a:ext cx="11485639" cy="5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025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Property Opaque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4.</a:t>
            </a:r>
            <a:r>
              <a:rPr lang="en-IN" sz="3000" kern="1200" dirty="0">
                <a:solidFill>
                  <a:schemeClr val="bg1"/>
                </a:solidFill>
              </a:rPr>
              <a:t> Now keeping the </a:t>
            </a:r>
            <a:r>
              <a:rPr lang="en-IN" sz="3000" kern="1200" dirty="0" err="1">
                <a:solidFill>
                  <a:schemeClr val="bg1"/>
                </a:solidFill>
              </a:rPr>
              <a:t>JLabel</a:t>
            </a:r>
            <a:r>
              <a:rPr lang="en-IN" sz="3000" kern="1200" dirty="0">
                <a:solidFill>
                  <a:schemeClr val="bg1"/>
                </a:solidFill>
              </a:rPr>
              <a:t> selected, go to the properties window scroll down and see for the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kern="1200" dirty="0">
                <a:solidFill>
                  <a:srgbClr val="FF0000"/>
                </a:solidFill>
              </a:rPr>
              <a:t>opaque property </a:t>
            </a:r>
            <a:r>
              <a:rPr lang="en-IN" sz="3000" kern="1200" dirty="0">
                <a:solidFill>
                  <a:schemeClr val="bg1"/>
                </a:solidFill>
              </a:rPr>
              <a:t>and then check the checkbox. Now you will be able to see the change in the background </a:t>
            </a:r>
            <a:r>
              <a:rPr lang="en-IN" sz="3000" kern="1200" dirty="0" err="1">
                <a:solidFill>
                  <a:schemeClr val="bg1"/>
                </a:solidFill>
              </a:rPr>
              <a:t>color</a:t>
            </a:r>
            <a:r>
              <a:rPr lang="en-IN" sz="3000" kern="1200" dirty="0">
                <a:solidFill>
                  <a:schemeClr val="bg1"/>
                </a:solidFill>
              </a:rPr>
              <a:t> of </a:t>
            </a:r>
            <a:r>
              <a:rPr lang="en-IN" sz="3000" kern="1200" dirty="0" err="1">
                <a:solidFill>
                  <a:schemeClr val="bg1"/>
                </a:solidFill>
              </a:rPr>
              <a:t>JLabel</a:t>
            </a:r>
            <a:r>
              <a:rPr lang="en-IN" sz="3000" kern="1200" dirty="0">
                <a:solidFill>
                  <a:schemeClr val="bg1"/>
                </a:solidFill>
              </a:rPr>
              <a:t>.</a:t>
            </a:r>
            <a:r>
              <a:rPr lang="en-US" sz="3000" kern="1200" dirty="0">
                <a:solidFill>
                  <a:schemeClr val="tx1"/>
                </a:solidFill>
              </a:rPr>
              <a:t> </a:t>
            </a:r>
            <a:endParaRPr lang="en-IN" sz="3000" kern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Capture49.PNG">
            <a:extLst>
              <a:ext uri="{FF2B5EF4-FFF2-40B4-BE49-F238E27FC236}">
                <a16:creationId xmlns:a16="http://schemas.microsoft.com/office/drawing/2014/main" id="{8A9A2FC7-5253-4C51-8EF6-39CB6E0D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93" y="4653214"/>
            <a:ext cx="9055613" cy="54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Property Opaque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900953" y="2445181"/>
            <a:ext cx="1656677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  <a:latin typeface="+mn-lt"/>
              </a:rPr>
              <a:t>Here is the output: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+mn-lt"/>
              </a:rPr>
              <a:t>Methods of “</a:t>
            </a:r>
            <a:r>
              <a:rPr lang="en-US" sz="3000" b="1" u="sng" kern="1200" dirty="0" err="1">
                <a:solidFill>
                  <a:schemeClr val="bg1"/>
                </a:solidFill>
                <a:latin typeface="+mn-lt"/>
              </a:rPr>
              <a:t>JLabel</a:t>
            </a:r>
            <a:r>
              <a:rPr lang="en-US" sz="3000" b="1" u="sng" kern="1200" dirty="0">
                <a:solidFill>
                  <a:schemeClr val="bg1"/>
                </a:solidFill>
                <a:latin typeface="+mn-lt"/>
              </a:rPr>
              <a:t>” class: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1. public Icon </a:t>
            </a:r>
            <a:r>
              <a:rPr lang="en-US" sz="3000" kern="1200" dirty="0" err="1">
                <a:solidFill>
                  <a:srgbClr val="FF0000"/>
                </a:solidFill>
                <a:latin typeface="+mn-lt"/>
                <a:cs typeface="Consolas" pitchFamily="49" charset="0"/>
              </a:rPr>
              <a:t>getIcon</a:t>
            </a:r>
            <a:r>
              <a:rPr lang="en-US" sz="3000" kern="1200" dirty="0">
                <a:solidFill>
                  <a:srgbClr val="FF0000"/>
                </a:solidFill>
                <a:latin typeface="+mn-lt"/>
                <a:cs typeface="Consolas" pitchFamily="49" charset="0"/>
              </a:rPr>
              <a:t>()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rgbClr val="4604CA"/>
                </a:solidFill>
                <a:latin typeface="+mn-lt"/>
                <a:cs typeface="Consolas" pitchFamily="49" charset="0"/>
              </a:rPr>
              <a:t>2. public void </a:t>
            </a:r>
            <a:r>
              <a:rPr lang="en-US" sz="3000" kern="1200" dirty="0" err="1">
                <a:solidFill>
                  <a:srgbClr val="4604CA"/>
                </a:solidFill>
                <a:latin typeface="+mn-lt"/>
                <a:cs typeface="Consolas" pitchFamily="49" charset="0"/>
              </a:rPr>
              <a:t>setIcon</a:t>
            </a:r>
            <a:r>
              <a:rPr lang="en-US" sz="3000" kern="1200" dirty="0">
                <a:solidFill>
                  <a:srgbClr val="4604CA"/>
                </a:solidFill>
                <a:latin typeface="+mn-lt"/>
                <a:cs typeface="Consolas" pitchFamily="49" charset="0"/>
              </a:rPr>
              <a:t>(Icon)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accent3">
                    <a:lumMod val="50000"/>
                  </a:schemeClr>
                </a:solidFill>
                <a:latin typeface="+mn-lt"/>
                <a:cs typeface="Consolas" pitchFamily="49" charset="0"/>
              </a:rPr>
              <a:t>3. public void </a:t>
            </a:r>
            <a:r>
              <a:rPr lang="en-US" sz="3000" kern="1200" dirty="0" err="1">
                <a:solidFill>
                  <a:schemeClr val="accent3">
                    <a:lumMod val="50000"/>
                  </a:schemeClr>
                </a:solidFill>
                <a:latin typeface="+mn-lt"/>
                <a:cs typeface="Consolas" pitchFamily="49" charset="0"/>
              </a:rPr>
              <a:t>setText</a:t>
            </a:r>
            <a:r>
              <a:rPr lang="en-US" sz="3000" kern="1200" dirty="0">
                <a:solidFill>
                  <a:schemeClr val="accent3">
                    <a:lumMod val="50000"/>
                  </a:schemeClr>
                </a:solidFill>
                <a:latin typeface="+mn-lt"/>
                <a:cs typeface="Consolas" pitchFamily="49" charset="0"/>
              </a:rPr>
              <a:t>(String)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lt"/>
                <a:cs typeface="Consolas" pitchFamily="49" charset="0"/>
              </a:rPr>
              <a:t>4.public String </a:t>
            </a:r>
            <a:r>
              <a:rPr lang="en-US" sz="3000" kern="12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+mn-lt"/>
                <a:cs typeface="Consolas" pitchFamily="49" charset="0"/>
              </a:rPr>
              <a:t>getText</a:t>
            </a:r>
            <a:r>
              <a:rPr lang="en-US" sz="3000" kern="12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lt"/>
                <a:cs typeface="Consolas" pitchFamily="49" charset="0"/>
              </a:rPr>
              <a:t>()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 descr="Capture50.PNG">
            <a:extLst>
              <a:ext uri="{FF2B5EF4-FFF2-40B4-BE49-F238E27FC236}">
                <a16:creationId xmlns:a16="http://schemas.microsoft.com/office/drawing/2014/main" id="{0C476A58-595E-4797-80AB-CAEE91920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58" y="3208551"/>
            <a:ext cx="6836165" cy="3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19" y="530192"/>
            <a:ext cx="14965161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>
                <a:solidFill>
                  <a:schemeClr val="tx1"/>
                </a:solidFill>
              </a:rPr>
              <a:t>JTextField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F6A55-B9D0-417C-932C-8D54EF5AD1C0}"/>
              </a:ext>
            </a:extLst>
          </p:cNvPr>
          <p:cNvSpPr txBox="1"/>
          <p:nvPr/>
        </p:nvSpPr>
        <p:spPr>
          <a:xfrm>
            <a:off x="600892" y="2445181"/>
            <a:ext cx="1750422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The “</a:t>
            </a:r>
            <a:r>
              <a:rPr lang="en-US" sz="3000" b="1" u="sng" kern="12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JTextField</a:t>
            </a:r>
            <a:r>
              <a:rPr lang="en-US" sz="3000" b="1" u="sng" kern="1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” class</a:t>
            </a:r>
            <a:r>
              <a:rPr lang="en-IN" sz="3000" b="1" u="sng" kern="1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b="1" u="sng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	In GUI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</a:rPr>
              <a:t>TextFields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 or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</a:rPr>
              <a:t>TextBoxes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 are components used for taking input from the user. They are rectangular components displayed on our Frame or Panel and allow the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user to input/type some text. In swing , java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</a:rPr>
              <a:t>povides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 us a class called </a:t>
            </a:r>
            <a:r>
              <a:rPr lang="en-IN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IN" sz="3000" kern="1200" dirty="0">
                <a:solidFill>
                  <a:schemeClr val="accent2">
                    <a:lumMod val="50000"/>
                  </a:schemeClr>
                </a:solidFill>
              </a:rPr>
              <a:t> for this.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b="1" u="sng" kern="1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Properties of </a:t>
            </a:r>
            <a:r>
              <a:rPr lang="en-US" sz="3000" b="1" u="sng" kern="12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JTextField</a:t>
            </a:r>
            <a:r>
              <a:rPr lang="en-US" sz="3000" b="1" u="sng" kern="1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US" sz="3000" b="1" u="sng" kern="1200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002060"/>
                </a:solidFill>
              </a:rPr>
              <a:t>text: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 For setting the text on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002060"/>
                </a:solidFill>
              </a:rPr>
              <a:t>editable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: For making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 editable/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uneditable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002060"/>
                </a:solidFill>
              </a:rPr>
              <a:t>font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: For changing font of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002060"/>
                </a:solidFill>
              </a:rPr>
              <a:t>foreground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: For changing the font color of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002060"/>
                </a:solidFill>
              </a:rPr>
              <a:t>background: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 For changing the background color of </a:t>
            </a:r>
            <a:r>
              <a:rPr lang="en-US" sz="3000" kern="1200" dirty="0" err="1">
                <a:solidFill>
                  <a:schemeClr val="accent2">
                    <a:lumMod val="50000"/>
                  </a:schemeClr>
                </a:solidFill>
              </a:rPr>
              <a:t>JTextField</a:t>
            </a:r>
            <a:r>
              <a:rPr lang="en-US" sz="3000" kern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6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1707</Words>
  <Application>Microsoft Office PowerPoint</Application>
  <PresentationFormat>Custom</PresentationFormat>
  <Paragraphs>240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Libre Baskerville</vt:lpstr>
      <vt:lpstr>Archivo Black</vt:lpstr>
      <vt:lpstr>Arial</vt:lpstr>
      <vt:lpstr>Wingdings</vt:lpstr>
      <vt:lpstr>Calibri</vt:lpstr>
      <vt:lpstr>Consolas</vt:lpstr>
      <vt:lpstr>Georgia(Body)</vt:lpstr>
      <vt:lpstr>Yellow Chic Photo-centric Branding Kit Presentation</vt:lpstr>
      <vt:lpstr>PowerPoint Presentation</vt:lpstr>
      <vt:lpstr>PowerPoint Presentation</vt:lpstr>
      <vt:lpstr>Using JLabel</vt:lpstr>
      <vt:lpstr>Property Opaque</vt:lpstr>
      <vt:lpstr>Property Opaque</vt:lpstr>
      <vt:lpstr>Property Opaque</vt:lpstr>
      <vt:lpstr>Property Opaque</vt:lpstr>
      <vt:lpstr>Property Opaque</vt:lpstr>
      <vt:lpstr>JTextField</vt:lpstr>
      <vt:lpstr>Methods of JTextField</vt:lpstr>
      <vt:lpstr>Example</vt:lpstr>
      <vt:lpstr>Example</vt:lpstr>
      <vt:lpstr>Example</vt:lpstr>
      <vt:lpstr>JOptionPane </vt:lpstr>
      <vt:lpstr>JOptionPane</vt:lpstr>
      <vt:lpstr>Modified version of Convert Button Code  </vt:lpstr>
      <vt:lpstr>Modified version of Convert Button Code  </vt:lpstr>
      <vt:lpstr>Using Confirm Dialog</vt:lpstr>
      <vt:lpstr>The Modified Code For “Quit” Button</vt:lpstr>
      <vt:lpstr>Using Input Dialog</vt:lpstr>
      <vt:lpstr>The Modified Code For “Quit” Button</vt:lpstr>
      <vt:lpstr>The Modified Code For “Quit” Button</vt:lpstr>
      <vt:lpstr>Controls For Making Choices</vt:lpstr>
      <vt:lpstr>JCheckbox</vt:lpstr>
      <vt:lpstr>Handling JCheckBox Event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26</cp:revision>
  <dcterms:modified xsi:type="dcterms:W3CDTF">2023-10-05T08:16:45Z</dcterms:modified>
</cp:coreProperties>
</file>