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0" r:id="rId7"/>
    <p:sldId id="261" r:id="rId8"/>
    <p:sldId id="262" r:id="rId9"/>
    <p:sldId id="265" r:id="rId10"/>
    <p:sldId id="267" r:id="rId11"/>
    <p:sldId id="268"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612B-A17D-4396-A9E9-1A14F42E869D}"/>
              </a:ext>
            </a:extLst>
          </p:cNvPr>
          <p:cNvSpPr>
            <a:spLocks noGrp="1"/>
          </p:cNvSpPr>
          <p:nvPr>
            <p:ph type="ctrTitle"/>
          </p:nvPr>
        </p:nvSpPr>
        <p:spPr>
          <a:xfrm>
            <a:off x="1876423" y="2345593"/>
            <a:ext cx="10064042" cy="1869412"/>
          </a:xfrm>
        </p:spPr>
        <p:txBody>
          <a:bodyPr>
            <a:normAutofit fontScale="90000"/>
          </a:bodyPr>
          <a:lstStyle/>
          <a:p>
            <a:r>
              <a:rPr lang="en-US" sz="3600" dirty="0"/>
              <a:t>ME735 CGPM GROUP PROJECT ON –</a:t>
            </a:r>
            <a:br>
              <a:rPr lang="en-US" sz="3600" dirty="0"/>
            </a:br>
            <a:br>
              <a:rPr lang="en-US" sz="3600" dirty="0"/>
            </a:br>
            <a:r>
              <a:rPr lang="en-US" sz="3600" dirty="0">
                <a:solidFill>
                  <a:srgbClr val="FFFF00"/>
                </a:solidFill>
              </a:rPr>
              <a:t>Graphical representation of shortest travel path in the given layout between two locations</a:t>
            </a:r>
            <a:br>
              <a:rPr lang="en-US" sz="3600" dirty="0"/>
            </a:br>
            <a:br>
              <a:rPr lang="en-US" sz="3600" dirty="0"/>
            </a:br>
            <a:r>
              <a:rPr lang="en-US" sz="3600" dirty="0"/>
              <a:t>UNDER GUIDANCE OF PROF. DR. SANJAY S. Pande</a:t>
            </a:r>
            <a:endParaRPr lang="en-IN" sz="3600" dirty="0"/>
          </a:p>
        </p:txBody>
      </p:sp>
      <p:sp>
        <p:nvSpPr>
          <p:cNvPr id="3" name="Subtitle 2">
            <a:extLst>
              <a:ext uri="{FF2B5EF4-FFF2-40B4-BE49-F238E27FC236}">
                <a16:creationId xmlns:a16="http://schemas.microsoft.com/office/drawing/2014/main" id="{C72ADF2C-453E-40B5-9F71-94C981CF3799}"/>
              </a:ext>
            </a:extLst>
          </p:cNvPr>
          <p:cNvSpPr>
            <a:spLocks noGrp="1"/>
          </p:cNvSpPr>
          <p:nvPr>
            <p:ph type="subTitle" idx="1"/>
          </p:nvPr>
        </p:nvSpPr>
        <p:spPr>
          <a:xfrm>
            <a:off x="6158144" y="4456590"/>
            <a:ext cx="5566297" cy="2115105"/>
          </a:xfrm>
        </p:spPr>
        <p:txBody>
          <a:bodyPr>
            <a:normAutofit fontScale="92500" lnSpcReduction="20000"/>
          </a:bodyPr>
          <a:lstStyle/>
          <a:p>
            <a:r>
              <a:rPr lang="en-IN" dirty="0"/>
              <a:t>Galla Rama Srinivas (213104014)</a:t>
            </a:r>
          </a:p>
          <a:p>
            <a:r>
              <a:rPr lang="en-IN" dirty="0"/>
              <a:t>Deepak Kumar Thakur (213101001)</a:t>
            </a:r>
          </a:p>
          <a:p>
            <a:r>
              <a:rPr lang="en-IN" dirty="0"/>
              <a:t>Thirumalasetty Sravan Sai Kumar (213100053)</a:t>
            </a:r>
          </a:p>
          <a:p>
            <a:r>
              <a:rPr lang="en-IN" dirty="0"/>
              <a:t>Yogesh Shrikant Sale (213100061)</a:t>
            </a:r>
          </a:p>
          <a:p>
            <a:r>
              <a:rPr lang="en-IN" dirty="0"/>
              <a:t>Bijay Kumar Shah (213101002)</a:t>
            </a:r>
          </a:p>
        </p:txBody>
      </p:sp>
    </p:spTree>
    <p:extLst>
      <p:ext uri="{BB962C8B-B14F-4D97-AF65-F5344CB8AC3E}">
        <p14:creationId xmlns:p14="http://schemas.microsoft.com/office/powerpoint/2010/main" val="1553022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3" name="Picture 2">
            <a:extLst>
              <a:ext uri="{FF2B5EF4-FFF2-40B4-BE49-F238E27FC236}">
                <a16:creationId xmlns:a16="http://schemas.microsoft.com/office/drawing/2014/main" id="{705E34FB-F15B-4B97-A591-8EE92E5FAE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4" name="Round Diagonal Corner Rectangle 6">
            <a:extLst>
              <a:ext uri="{FF2B5EF4-FFF2-40B4-BE49-F238E27FC236}">
                <a16:creationId xmlns:a16="http://schemas.microsoft.com/office/drawing/2014/main" id="{1E43660D-412A-41EF-9745-E92C0AC60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10;&#10;Description automatically generated">
            <a:extLst>
              <a:ext uri="{FF2B5EF4-FFF2-40B4-BE49-F238E27FC236}">
                <a16:creationId xmlns:a16="http://schemas.microsoft.com/office/drawing/2014/main" id="{ABA6F0D4-160F-459B-9429-310975ED8DC6}"/>
              </a:ext>
            </a:extLst>
          </p:cNvPr>
          <p:cNvPicPr>
            <a:picLocks noChangeAspect="1"/>
          </p:cNvPicPr>
          <p:nvPr/>
        </p:nvPicPr>
        <p:blipFill rotWithShape="1">
          <a:blip r:embed="rId4"/>
          <a:srcRect r="1" b="7714"/>
          <a:stretch/>
        </p:blipFill>
        <p:spPr>
          <a:xfrm>
            <a:off x="133355" y="314325"/>
            <a:ext cx="11965735" cy="6096000"/>
          </a:xfrm>
          <a:prstGeom prst="rect">
            <a:avLst/>
          </a:prstGeom>
        </p:spPr>
      </p:pic>
    </p:spTree>
    <p:extLst>
      <p:ext uri="{BB962C8B-B14F-4D97-AF65-F5344CB8AC3E}">
        <p14:creationId xmlns:p14="http://schemas.microsoft.com/office/powerpoint/2010/main" val="334875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3480FF-2ABB-4CF8-B6ED-F2179C7DD652}"/>
              </a:ext>
            </a:extLst>
          </p:cNvPr>
          <p:cNvSpPr txBox="1"/>
          <p:nvPr/>
        </p:nvSpPr>
        <p:spPr>
          <a:xfrm>
            <a:off x="1447800" y="695325"/>
            <a:ext cx="2058128" cy="954107"/>
          </a:xfrm>
          <a:prstGeom prst="rect">
            <a:avLst/>
          </a:prstGeom>
          <a:noFill/>
        </p:spPr>
        <p:txBody>
          <a:bodyPr wrap="none" rtlCol="0">
            <a:spAutoFit/>
          </a:bodyPr>
          <a:lstStyle/>
          <a:p>
            <a:r>
              <a:rPr lang="en-IN" sz="2800" b="1" dirty="0"/>
              <a:t>Future Work:</a:t>
            </a:r>
          </a:p>
          <a:p>
            <a:endParaRPr lang="en-IN" sz="2800" b="1" dirty="0"/>
          </a:p>
        </p:txBody>
      </p:sp>
      <p:pic>
        <p:nvPicPr>
          <p:cNvPr id="4" name="Picture 3" descr="Chart&#10;&#10;Description automatically generated">
            <a:extLst>
              <a:ext uri="{FF2B5EF4-FFF2-40B4-BE49-F238E27FC236}">
                <a16:creationId xmlns:a16="http://schemas.microsoft.com/office/drawing/2014/main" id="{3AD1B897-526B-4BAA-AE43-13AA1B990BAF}"/>
              </a:ext>
            </a:extLst>
          </p:cNvPr>
          <p:cNvPicPr>
            <a:picLocks noChangeAspect="1"/>
          </p:cNvPicPr>
          <p:nvPr/>
        </p:nvPicPr>
        <p:blipFill>
          <a:blip r:embed="rId2"/>
          <a:stretch>
            <a:fillRect/>
          </a:stretch>
        </p:blipFill>
        <p:spPr>
          <a:xfrm>
            <a:off x="796194" y="479801"/>
            <a:ext cx="10599611" cy="5492374"/>
          </a:xfrm>
          <a:prstGeom prst="rect">
            <a:avLst/>
          </a:prstGeom>
        </p:spPr>
      </p:pic>
    </p:spTree>
    <p:extLst>
      <p:ext uri="{BB962C8B-B14F-4D97-AF65-F5344CB8AC3E}">
        <p14:creationId xmlns:p14="http://schemas.microsoft.com/office/powerpoint/2010/main" val="3668813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2D9CE8-8B6B-4A48-910C-2A9FD1173FC2}"/>
              </a:ext>
            </a:extLst>
          </p:cNvPr>
          <p:cNvSpPr txBox="1"/>
          <p:nvPr/>
        </p:nvSpPr>
        <p:spPr>
          <a:xfrm>
            <a:off x="1285042" y="636518"/>
            <a:ext cx="10122764" cy="646331"/>
          </a:xfrm>
          <a:prstGeom prst="rect">
            <a:avLst/>
          </a:prstGeom>
          <a:noFill/>
        </p:spPr>
        <p:txBody>
          <a:bodyPr wrap="square">
            <a:spAutoFit/>
          </a:bodyPr>
          <a:lstStyle/>
          <a:p>
            <a:r>
              <a:rPr lang="en-US" sz="3600" dirty="0">
                <a:solidFill>
                  <a:srgbClr val="FFFF00"/>
                </a:solidFill>
              </a:rPr>
              <a:t>Results and Conclusion:</a:t>
            </a:r>
          </a:p>
        </p:txBody>
      </p:sp>
      <p:sp>
        <p:nvSpPr>
          <p:cNvPr id="6" name="TextBox 5">
            <a:extLst>
              <a:ext uri="{FF2B5EF4-FFF2-40B4-BE49-F238E27FC236}">
                <a16:creationId xmlns:a16="http://schemas.microsoft.com/office/drawing/2014/main" id="{537ED73F-D5C0-40A6-ADB5-7318314E16EF}"/>
              </a:ext>
            </a:extLst>
          </p:cNvPr>
          <p:cNvSpPr txBox="1"/>
          <p:nvPr/>
        </p:nvSpPr>
        <p:spPr>
          <a:xfrm>
            <a:off x="1285042" y="1556173"/>
            <a:ext cx="9785412" cy="3046988"/>
          </a:xfrm>
          <a:prstGeom prst="rect">
            <a:avLst/>
          </a:prstGeom>
          <a:noFill/>
        </p:spPr>
        <p:txBody>
          <a:bodyPr wrap="square">
            <a:spAutoFit/>
          </a:bodyPr>
          <a:lstStyle/>
          <a:p>
            <a:pPr marL="457200" indent="-457200">
              <a:buFont typeface="+mj-lt"/>
              <a:buAutoNum type="arabicPeriod"/>
            </a:pPr>
            <a:r>
              <a:rPr lang="en-IN" sz="2400" dirty="0"/>
              <a:t>Successfully generated a layout and the shortest path between 2 nodes in the layout using Dijkstra’s algorithm.  </a:t>
            </a:r>
          </a:p>
          <a:p>
            <a:pPr marL="457200" indent="-457200">
              <a:buFont typeface="+mj-lt"/>
              <a:buAutoNum type="arabicPeriod"/>
            </a:pPr>
            <a:r>
              <a:rPr lang="en-IN" sz="2400" dirty="0"/>
              <a:t>Plotted the layout and optimized path graphically as the output of the Algorithm. </a:t>
            </a:r>
          </a:p>
          <a:p>
            <a:endParaRPr lang="en-IN" sz="2400" dirty="0"/>
          </a:p>
          <a:p>
            <a:r>
              <a:rPr lang="en-IN" sz="2400" dirty="0"/>
              <a:t>As declared in the objective, we were successfully able to Generate a 2D based layout and find optimized path on the layout to move from one location to other in the shortest path and interpret the same graphically. </a:t>
            </a:r>
          </a:p>
        </p:txBody>
      </p:sp>
    </p:spTree>
    <p:extLst>
      <p:ext uri="{BB962C8B-B14F-4D97-AF65-F5344CB8AC3E}">
        <p14:creationId xmlns:p14="http://schemas.microsoft.com/office/powerpoint/2010/main" val="364165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5675E7-789F-46DA-886E-777A8B1D5BD9}"/>
              </a:ext>
            </a:extLst>
          </p:cNvPr>
          <p:cNvSpPr txBox="1"/>
          <p:nvPr/>
        </p:nvSpPr>
        <p:spPr>
          <a:xfrm>
            <a:off x="1285042" y="636518"/>
            <a:ext cx="10122764" cy="646331"/>
          </a:xfrm>
          <a:prstGeom prst="rect">
            <a:avLst/>
          </a:prstGeom>
          <a:noFill/>
        </p:spPr>
        <p:txBody>
          <a:bodyPr wrap="square">
            <a:spAutoFit/>
          </a:bodyPr>
          <a:lstStyle/>
          <a:p>
            <a:r>
              <a:rPr lang="en-US" sz="3600" dirty="0">
                <a:solidFill>
                  <a:srgbClr val="FFFF00"/>
                </a:solidFill>
              </a:rPr>
              <a:t>References:</a:t>
            </a:r>
          </a:p>
        </p:txBody>
      </p:sp>
      <p:sp>
        <p:nvSpPr>
          <p:cNvPr id="6" name="TextBox 5">
            <a:extLst>
              <a:ext uri="{FF2B5EF4-FFF2-40B4-BE49-F238E27FC236}">
                <a16:creationId xmlns:a16="http://schemas.microsoft.com/office/drawing/2014/main" id="{04A69E67-3464-4308-97DA-A470DDFFCEEE}"/>
              </a:ext>
            </a:extLst>
          </p:cNvPr>
          <p:cNvSpPr txBox="1"/>
          <p:nvPr/>
        </p:nvSpPr>
        <p:spPr>
          <a:xfrm>
            <a:off x="1285042" y="1524246"/>
            <a:ext cx="9998476" cy="1938992"/>
          </a:xfrm>
          <a:prstGeom prst="rect">
            <a:avLst/>
          </a:prstGeom>
          <a:noFill/>
        </p:spPr>
        <p:txBody>
          <a:bodyPr wrap="square">
            <a:spAutoFit/>
          </a:bodyPr>
          <a:lstStyle/>
          <a:p>
            <a:pPr marL="457200" indent="-457200">
              <a:buFont typeface="+mj-lt"/>
              <a:buAutoNum type="arabicPeriod"/>
            </a:pPr>
            <a:r>
              <a:rPr lang="en-IN" sz="2400" dirty="0"/>
              <a:t>Dijkstra’s Algorithm: </a:t>
            </a:r>
            <a:r>
              <a:rPr lang="en-IN" sz="2400" dirty="0">
                <a:solidFill>
                  <a:srgbClr val="FFFF00"/>
                </a:solidFill>
              </a:rPr>
              <a:t>https://stackoverflow.com/questions/22897209/dijkstras-algorithm-in-python/61078380#61078380 </a:t>
            </a:r>
          </a:p>
          <a:p>
            <a:pPr marL="457200" indent="-457200">
              <a:buFont typeface="+mj-lt"/>
              <a:buAutoNum type="arabicPeriod"/>
            </a:pPr>
            <a:r>
              <a:rPr lang="en-IN" sz="2400" dirty="0"/>
              <a:t>Dijkstra’s Algorithm - Wikipedia: </a:t>
            </a:r>
            <a:r>
              <a:rPr lang="en-IN" sz="2400" dirty="0">
                <a:solidFill>
                  <a:srgbClr val="FFFF00"/>
                </a:solidFill>
              </a:rPr>
              <a:t>https://en.wikipedia.org/wiki/Dijkstra%27s_algorithm </a:t>
            </a:r>
          </a:p>
        </p:txBody>
      </p:sp>
    </p:spTree>
    <p:extLst>
      <p:ext uri="{BB962C8B-B14F-4D97-AF65-F5344CB8AC3E}">
        <p14:creationId xmlns:p14="http://schemas.microsoft.com/office/powerpoint/2010/main" val="393366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3862FB-7274-4F56-B9D2-C583EAC65823}"/>
              </a:ext>
            </a:extLst>
          </p:cNvPr>
          <p:cNvSpPr txBox="1"/>
          <p:nvPr/>
        </p:nvSpPr>
        <p:spPr>
          <a:xfrm>
            <a:off x="1285042" y="1600562"/>
            <a:ext cx="9465816" cy="3356816"/>
          </a:xfrm>
          <a:prstGeom prst="rect">
            <a:avLst/>
          </a:prstGeom>
          <a:noFill/>
        </p:spPr>
        <p:txBody>
          <a:bodyPr wrap="square">
            <a:spAutoFit/>
          </a:bodyPr>
          <a:lstStyle/>
          <a:p>
            <a:pPr algn="just">
              <a:lnSpc>
                <a:spcPct val="150000"/>
              </a:lnSpc>
            </a:pPr>
            <a:r>
              <a:rPr lang="en-US" sz="2400" dirty="0"/>
              <a:t>In this Project, we are defining a 2D layout with obstacles and defined pathways and we are working on finding an optimized path to cover the distance between the user defined starting and final destination points in a path where distance travelled is the minimum of all the possible paths between the two said points. The shortest (optimized) path is generated using Dijkstra’s Algorithm with Python as the coding software.</a:t>
            </a:r>
            <a:endParaRPr lang="en-IN" sz="2400" dirty="0"/>
          </a:p>
        </p:txBody>
      </p:sp>
      <p:sp>
        <p:nvSpPr>
          <p:cNvPr id="5" name="TextBox 4">
            <a:extLst>
              <a:ext uri="{FF2B5EF4-FFF2-40B4-BE49-F238E27FC236}">
                <a16:creationId xmlns:a16="http://schemas.microsoft.com/office/drawing/2014/main" id="{492D717E-BCE9-431A-8149-A0DF076F4FDC}"/>
              </a:ext>
            </a:extLst>
          </p:cNvPr>
          <p:cNvSpPr txBox="1"/>
          <p:nvPr/>
        </p:nvSpPr>
        <p:spPr>
          <a:xfrm>
            <a:off x="1285042" y="636518"/>
            <a:ext cx="6103398" cy="646331"/>
          </a:xfrm>
          <a:prstGeom prst="rect">
            <a:avLst/>
          </a:prstGeom>
          <a:noFill/>
        </p:spPr>
        <p:txBody>
          <a:bodyPr wrap="square">
            <a:spAutoFit/>
          </a:bodyPr>
          <a:lstStyle/>
          <a:p>
            <a:r>
              <a:rPr lang="en-US" sz="3600" dirty="0">
                <a:solidFill>
                  <a:srgbClr val="FFFF00"/>
                </a:solidFill>
              </a:rPr>
              <a:t>Abstract: </a:t>
            </a:r>
          </a:p>
        </p:txBody>
      </p:sp>
    </p:spTree>
    <p:extLst>
      <p:ext uri="{BB962C8B-B14F-4D97-AF65-F5344CB8AC3E}">
        <p14:creationId xmlns:p14="http://schemas.microsoft.com/office/powerpoint/2010/main" val="331795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A52460-3928-4A62-8F68-EDDF6E7F056A}"/>
              </a:ext>
            </a:extLst>
          </p:cNvPr>
          <p:cNvSpPr txBox="1"/>
          <p:nvPr/>
        </p:nvSpPr>
        <p:spPr>
          <a:xfrm>
            <a:off x="1285042" y="1561469"/>
            <a:ext cx="10227075" cy="4893647"/>
          </a:xfrm>
          <a:prstGeom prst="rect">
            <a:avLst/>
          </a:prstGeom>
          <a:noFill/>
        </p:spPr>
        <p:txBody>
          <a:bodyPr wrap="square">
            <a:spAutoFit/>
          </a:bodyPr>
          <a:lstStyle/>
          <a:p>
            <a:r>
              <a:rPr lang="en-US" sz="2400" b="1" dirty="0"/>
              <a:t>Objective:  </a:t>
            </a:r>
          </a:p>
          <a:p>
            <a:r>
              <a:rPr lang="en-US" sz="2400" dirty="0"/>
              <a:t>Generate a 2D based layout and find optimized path on the layout to move from one location to other in the shortest path and interpret the same graphically. </a:t>
            </a:r>
          </a:p>
          <a:p>
            <a:endParaRPr lang="en-US" sz="2400" dirty="0"/>
          </a:p>
          <a:p>
            <a:r>
              <a:rPr lang="en-US" sz="2400" dirty="0"/>
              <a:t>Deliverable:  </a:t>
            </a:r>
          </a:p>
          <a:p>
            <a:pPr marL="457200" indent="-457200">
              <a:buFont typeface="+mj-lt"/>
              <a:buAutoNum type="arabicPeriod"/>
            </a:pPr>
            <a:r>
              <a:rPr lang="en-US" sz="2400" dirty="0"/>
              <a:t>Graphical work to replicate the layout (in 2D)/2D simulator-based layout generation.  </a:t>
            </a:r>
          </a:p>
          <a:p>
            <a:pPr marL="457200" indent="-457200">
              <a:buFont typeface="+mj-lt"/>
              <a:buAutoNum type="arabicPeriod"/>
            </a:pPr>
            <a:r>
              <a:rPr lang="en-US" sz="2400" dirty="0"/>
              <a:t>Optimization algorithm to move from one point to other in shortest or best path. </a:t>
            </a:r>
          </a:p>
          <a:p>
            <a:pPr marL="457200" indent="-457200">
              <a:buFont typeface="+mj-lt"/>
              <a:buAutoNum type="arabicPeriod"/>
            </a:pPr>
            <a:r>
              <a:rPr lang="en-US" sz="2400" dirty="0"/>
              <a:t>Merging Graphical part with Optimization. </a:t>
            </a:r>
          </a:p>
          <a:p>
            <a:endParaRPr lang="en-US" sz="2400" dirty="0"/>
          </a:p>
          <a:p>
            <a:r>
              <a:rPr lang="en-US" sz="2400" b="1" dirty="0"/>
              <a:t>Programming Languages used: </a:t>
            </a:r>
          </a:p>
          <a:p>
            <a:r>
              <a:rPr lang="en-US" sz="2400" dirty="0"/>
              <a:t>Python (libraries used: NumPy, matplotlib) </a:t>
            </a:r>
            <a:endParaRPr lang="en-IN" sz="2400" dirty="0"/>
          </a:p>
        </p:txBody>
      </p:sp>
      <p:sp>
        <p:nvSpPr>
          <p:cNvPr id="4" name="TextBox 3">
            <a:extLst>
              <a:ext uri="{FF2B5EF4-FFF2-40B4-BE49-F238E27FC236}">
                <a16:creationId xmlns:a16="http://schemas.microsoft.com/office/drawing/2014/main" id="{54D5E610-DD45-4B70-B60E-D4C8B090E785}"/>
              </a:ext>
            </a:extLst>
          </p:cNvPr>
          <p:cNvSpPr txBox="1"/>
          <p:nvPr/>
        </p:nvSpPr>
        <p:spPr>
          <a:xfrm>
            <a:off x="1285042" y="636518"/>
            <a:ext cx="10122764" cy="646331"/>
          </a:xfrm>
          <a:prstGeom prst="rect">
            <a:avLst/>
          </a:prstGeom>
          <a:noFill/>
        </p:spPr>
        <p:txBody>
          <a:bodyPr wrap="square">
            <a:spAutoFit/>
          </a:bodyPr>
          <a:lstStyle/>
          <a:p>
            <a:r>
              <a:rPr lang="en-US" sz="3600" dirty="0">
                <a:solidFill>
                  <a:srgbClr val="FFFF00"/>
                </a:solidFill>
              </a:rPr>
              <a:t>Objective, Deliverables and Software used: </a:t>
            </a:r>
          </a:p>
        </p:txBody>
      </p:sp>
    </p:spTree>
    <p:extLst>
      <p:ext uri="{BB962C8B-B14F-4D97-AF65-F5344CB8AC3E}">
        <p14:creationId xmlns:p14="http://schemas.microsoft.com/office/powerpoint/2010/main" val="3123470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EC6F25-7FC0-4AA3-BBBF-923795CD869E}"/>
              </a:ext>
            </a:extLst>
          </p:cNvPr>
          <p:cNvSpPr txBox="1"/>
          <p:nvPr/>
        </p:nvSpPr>
        <p:spPr>
          <a:xfrm>
            <a:off x="1285042" y="636518"/>
            <a:ext cx="10122764" cy="646331"/>
          </a:xfrm>
          <a:prstGeom prst="rect">
            <a:avLst/>
          </a:prstGeom>
          <a:noFill/>
        </p:spPr>
        <p:txBody>
          <a:bodyPr wrap="square">
            <a:spAutoFit/>
          </a:bodyPr>
          <a:lstStyle/>
          <a:p>
            <a:r>
              <a:rPr lang="en-US" sz="3600" b="1" dirty="0">
                <a:solidFill>
                  <a:srgbClr val="FFFF00"/>
                </a:solidFill>
              </a:rPr>
              <a:t>ALGORITHM/METHODOLOGY: </a:t>
            </a:r>
          </a:p>
        </p:txBody>
      </p:sp>
      <p:sp>
        <p:nvSpPr>
          <p:cNvPr id="6" name="TextBox 5">
            <a:extLst>
              <a:ext uri="{FF2B5EF4-FFF2-40B4-BE49-F238E27FC236}">
                <a16:creationId xmlns:a16="http://schemas.microsoft.com/office/drawing/2014/main" id="{7D292A18-8C56-4562-B254-6253A47B92AE}"/>
              </a:ext>
            </a:extLst>
          </p:cNvPr>
          <p:cNvSpPr txBox="1"/>
          <p:nvPr/>
        </p:nvSpPr>
        <p:spPr>
          <a:xfrm>
            <a:off x="1285042" y="1600562"/>
            <a:ext cx="9465816" cy="4524315"/>
          </a:xfrm>
          <a:prstGeom prst="rect">
            <a:avLst/>
          </a:prstGeom>
          <a:noFill/>
        </p:spPr>
        <p:txBody>
          <a:bodyPr wrap="square">
            <a:spAutoFit/>
          </a:bodyPr>
          <a:lstStyle/>
          <a:p>
            <a:pPr marL="457200" indent="-457200">
              <a:buFont typeface="+mj-lt"/>
              <a:buAutoNum type="arabicPeriod"/>
            </a:pPr>
            <a:r>
              <a:rPr lang="en-US" sz="2400" dirty="0"/>
              <a:t>Generate a fixed 2D layout image of size 20X20 pixels. Layout can be modified as needed to a size of N X N pixels. </a:t>
            </a:r>
          </a:p>
          <a:p>
            <a:pPr marL="457200" indent="-457200">
              <a:buFont typeface="+mj-lt"/>
              <a:buAutoNum type="arabicPeriod"/>
            </a:pPr>
            <a:r>
              <a:rPr lang="en-US" sz="2400" dirty="0"/>
              <a:t>Allocate a value of “0” to the obstacles and “1” to the pathways. </a:t>
            </a:r>
          </a:p>
          <a:p>
            <a:pPr marL="457200" indent="-457200">
              <a:buFont typeface="+mj-lt"/>
              <a:buAutoNum type="arabicPeriod"/>
            </a:pPr>
            <a:r>
              <a:rPr lang="en-US" sz="2400" dirty="0"/>
              <a:t>Identify nodes in the image of the layout. </a:t>
            </a:r>
          </a:p>
          <a:p>
            <a:pPr lvl="1"/>
            <a:r>
              <a:rPr lang="en-US" sz="2400" dirty="0">
                <a:solidFill>
                  <a:srgbClr val="FFFF00"/>
                </a:solidFill>
              </a:rPr>
              <a:t>Note:</a:t>
            </a:r>
            <a:r>
              <a:rPr lang="en-US" sz="2400" dirty="0"/>
              <a:t> Nodes are the intersections of the pathways present in the layout. </a:t>
            </a:r>
          </a:p>
          <a:p>
            <a:pPr marL="457200" indent="-457200">
              <a:buFont typeface="+mj-lt"/>
              <a:buAutoNum type="arabicPeriod"/>
            </a:pPr>
            <a:r>
              <a:rPr lang="en-US" sz="2400" dirty="0"/>
              <a:t>Rearrange the nodes in ascending order and record the distances between the nodes in a L X L matrix (L=Number of nodes) as an adjacency list. </a:t>
            </a:r>
          </a:p>
          <a:p>
            <a:pPr marL="457200" indent="-457200">
              <a:buFont typeface="+mj-lt"/>
              <a:buAutoNum type="arabicPeriod"/>
            </a:pPr>
            <a:r>
              <a:rPr lang="en-US" sz="2400" dirty="0"/>
              <a:t>Convert adjacency list to Dictionary list for the implementation of Dijkstra’s algorithm. </a:t>
            </a:r>
          </a:p>
          <a:p>
            <a:pPr marL="457200" indent="-457200">
              <a:buFont typeface="+mj-lt"/>
              <a:buAutoNum type="arabicPeriod"/>
            </a:pPr>
            <a:r>
              <a:rPr lang="en-US" sz="2400" dirty="0"/>
              <a:t>Adjust the dictionary list to provide input to Dijkstra’s algorithm as a graph with vertices defined. </a:t>
            </a:r>
          </a:p>
        </p:txBody>
      </p:sp>
    </p:spTree>
    <p:extLst>
      <p:ext uri="{BB962C8B-B14F-4D97-AF65-F5344CB8AC3E}">
        <p14:creationId xmlns:p14="http://schemas.microsoft.com/office/powerpoint/2010/main" val="220113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705E34FB-F15B-4B97-A591-8EE92E5FAE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2" name="Round Diagonal Corner Rectangle 6">
            <a:extLst>
              <a:ext uri="{FF2B5EF4-FFF2-40B4-BE49-F238E27FC236}">
                <a16:creationId xmlns:a16="http://schemas.microsoft.com/office/drawing/2014/main" id="{1E43660D-412A-41EF-9745-E92C0AC60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drone&#10;&#10;Description automatically generated with medium confidence">
            <a:extLst>
              <a:ext uri="{FF2B5EF4-FFF2-40B4-BE49-F238E27FC236}">
                <a16:creationId xmlns:a16="http://schemas.microsoft.com/office/drawing/2014/main" id="{3C53C09D-F551-400B-9066-EC79EA6C792B}"/>
              </a:ext>
            </a:extLst>
          </p:cNvPr>
          <p:cNvPicPr>
            <a:picLocks noChangeAspect="1"/>
          </p:cNvPicPr>
          <p:nvPr/>
        </p:nvPicPr>
        <p:blipFill rotWithShape="1">
          <a:blip r:embed="rId4"/>
          <a:srcRect t="503" r="1" b="1"/>
          <a:stretch/>
        </p:blipFill>
        <p:spPr>
          <a:xfrm>
            <a:off x="1302278" y="1136606"/>
            <a:ext cx="9584265" cy="4577297"/>
          </a:xfrm>
          <a:prstGeom prst="rect">
            <a:avLst/>
          </a:prstGeom>
        </p:spPr>
      </p:pic>
    </p:spTree>
    <p:extLst>
      <p:ext uri="{BB962C8B-B14F-4D97-AF65-F5344CB8AC3E}">
        <p14:creationId xmlns:p14="http://schemas.microsoft.com/office/powerpoint/2010/main" val="403688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9"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0" name="Group 12">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p:nvSpPr>
          <p:cNvPr id="101" name="Rectangle 53">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55">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7"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8"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TextBox 3">
            <a:extLst>
              <a:ext uri="{FF2B5EF4-FFF2-40B4-BE49-F238E27FC236}">
                <a16:creationId xmlns:a16="http://schemas.microsoft.com/office/drawing/2014/main" id="{E4EC6F25-7FC0-4AA3-BBBF-923795CD869E}"/>
              </a:ext>
            </a:extLst>
          </p:cNvPr>
          <p:cNvSpPr txBox="1"/>
          <p:nvPr/>
        </p:nvSpPr>
        <p:spPr>
          <a:xfrm>
            <a:off x="1019015" y="1093788"/>
            <a:ext cx="3487006" cy="4670426"/>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dirty="0">
                <a:latin typeface="+mj-lt"/>
                <a:ea typeface="+mj-ea"/>
                <a:cs typeface="+mj-cs"/>
              </a:rPr>
              <a:t>Algorithm/</a:t>
            </a:r>
          </a:p>
          <a:p>
            <a:pPr defTabSz="914400">
              <a:lnSpc>
                <a:spcPct val="90000"/>
              </a:lnSpc>
              <a:spcBef>
                <a:spcPct val="0"/>
              </a:spcBef>
              <a:spcAft>
                <a:spcPts val="600"/>
              </a:spcAft>
            </a:pPr>
            <a:r>
              <a:rPr lang="en-US" sz="3600" cap="all" dirty="0">
                <a:latin typeface="+mj-lt"/>
                <a:ea typeface="+mj-ea"/>
                <a:cs typeface="+mj-cs"/>
              </a:rPr>
              <a:t>Methodology</a:t>
            </a:r>
          </a:p>
        </p:txBody>
      </p:sp>
      <p:sp useBgFill="1">
        <p:nvSpPr>
          <p:cNvPr id="103"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D292A18-8C56-4562-B254-6253A47B92AE}"/>
              </a:ext>
            </a:extLst>
          </p:cNvPr>
          <p:cNvSpPr txBox="1"/>
          <p:nvPr/>
        </p:nvSpPr>
        <p:spPr>
          <a:xfrm>
            <a:off x="5075935" y="512763"/>
            <a:ext cx="6973190" cy="6073775"/>
          </a:xfrm>
          <a:prstGeom prst="rect">
            <a:avLst/>
          </a:prstGeom>
        </p:spPr>
        <p:txBody>
          <a:bodyPr vert="horz" lIns="91440" tIns="45720" rIns="91440" bIns="45720" rtlCol="0">
            <a:normAutofit fontScale="92500" lnSpcReduction="10000"/>
          </a:bodyPr>
          <a:lstStyle/>
          <a:p>
            <a:pPr marL="228600" defTabSz="914400">
              <a:lnSpc>
                <a:spcPct val="110000"/>
              </a:lnSpc>
              <a:spcAft>
                <a:spcPts val="600"/>
              </a:spcAft>
              <a:buSzPct val="125000"/>
            </a:pPr>
            <a:r>
              <a:rPr lang="en-US" sz="2400" dirty="0"/>
              <a:t>7.      Dijkstra’s Algorithm – taken from Stack overflow. </a:t>
            </a:r>
          </a:p>
          <a:p>
            <a:pPr marL="685800" indent="-457200" defTabSz="914400">
              <a:lnSpc>
                <a:spcPct val="110000"/>
              </a:lnSpc>
              <a:spcAft>
                <a:spcPts val="600"/>
              </a:spcAft>
              <a:buSzPct val="125000"/>
              <a:buAutoNum type="arabicPeriod" startAt="8"/>
            </a:pPr>
            <a:r>
              <a:rPr lang="en-US" sz="2400" dirty="0"/>
              <a:t>   Input start and end vertices for starting and   	ending points of the path respectively. We can 	also randomize the input for starting and end 	vertices. </a:t>
            </a:r>
          </a:p>
          <a:p>
            <a:pPr marL="685800" indent="-457200" defTabSz="914400">
              <a:lnSpc>
                <a:spcPct val="110000"/>
              </a:lnSpc>
              <a:spcAft>
                <a:spcPts val="600"/>
              </a:spcAft>
              <a:buSzPct val="125000"/>
              <a:buAutoNum type="arabicPeriod" startAt="8"/>
            </a:pPr>
            <a:r>
              <a:rPr lang="en-US" sz="2400" dirty="0"/>
              <a:t> 	Call Dijkstra’s algorithm to compute the optimized 	path 	and print out the node vertices along the 	optimized  	path. </a:t>
            </a:r>
          </a:p>
          <a:p>
            <a:pPr marL="228600" defTabSz="914400">
              <a:lnSpc>
                <a:spcPct val="110000"/>
              </a:lnSpc>
              <a:spcAft>
                <a:spcPts val="600"/>
              </a:spcAft>
              <a:buSzPct val="125000"/>
            </a:pPr>
            <a:r>
              <a:rPr lang="en-US" sz="2400" dirty="0"/>
              <a:t>10.    Invert the Y-axis of the layout for plotting the    	optimized path using Matplotlib, as the layout has 	inverted Y axis and we would like to locate origin on 	bottom-left part of the layout. </a:t>
            </a:r>
          </a:p>
          <a:p>
            <a:pPr marL="685800" indent="-457200" defTabSz="914400">
              <a:lnSpc>
                <a:spcPct val="110000"/>
              </a:lnSpc>
              <a:spcAft>
                <a:spcPts val="600"/>
              </a:spcAft>
              <a:buSzPct val="125000"/>
              <a:buAutoNum type="arabicPeriod" startAt="11"/>
            </a:pPr>
            <a:r>
              <a:rPr lang="en-US" sz="2400" dirty="0"/>
              <a:t>   Covert nodes to points on the layout for Graphical 	representation. </a:t>
            </a:r>
          </a:p>
          <a:p>
            <a:pPr marL="685800" indent="-457200" defTabSz="914400">
              <a:lnSpc>
                <a:spcPct val="110000"/>
              </a:lnSpc>
              <a:spcAft>
                <a:spcPts val="600"/>
              </a:spcAft>
              <a:buSzPct val="125000"/>
              <a:buAutoNum type="arabicPeriod" startAt="11"/>
            </a:pPr>
            <a:r>
              <a:rPr lang="en-US" sz="2400" dirty="0"/>
              <a:t>   Plot an animated path from starting to end point on 	the layout. </a:t>
            </a:r>
          </a:p>
        </p:txBody>
      </p:sp>
    </p:spTree>
    <p:extLst>
      <p:ext uri="{BB962C8B-B14F-4D97-AF65-F5344CB8AC3E}">
        <p14:creationId xmlns:p14="http://schemas.microsoft.com/office/powerpoint/2010/main" val="33229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FA7779-85D9-4910-ABB5-2D11D12CF31E}"/>
              </a:ext>
            </a:extLst>
          </p:cNvPr>
          <p:cNvSpPr txBox="1"/>
          <p:nvPr/>
        </p:nvSpPr>
        <p:spPr>
          <a:xfrm>
            <a:off x="1285042" y="636518"/>
            <a:ext cx="10122764" cy="646331"/>
          </a:xfrm>
          <a:prstGeom prst="rect">
            <a:avLst/>
          </a:prstGeom>
          <a:noFill/>
        </p:spPr>
        <p:txBody>
          <a:bodyPr wrap="square">
            <a:spAutoFit/>
          </a:bodyPr>
          <a:lstStyle/>
          <a:p>
            <a:r>
              <a:rPr lang="en-US" sz="3600" dirty="0">
                <a:solidFill>
                  <a:srgbClr val="FFFF00"/>
                </a:solidFill>
              </a:rPr>
              <a:t>Layout Generation and mapping: </a:t>
            </a:r>
          </a:p>
        </p:txBody>
      </p:sp>
      <p:pic>
        <p:nvPicPr>
          <p:cNvPr id="5" name="Picture 4">
            <a:extLst>
              <a:ext uri="{FF2B5EF4-FFF2-40B4-BE49-F238E27FC236}">
                <a16:creationId xmlns:a16="http://schemas.microsoft.com/office/drawing/2014/main" id="{7CE3A310-8B85-4DFB-81E2-2490FCCE0274}"/>
              </a:ext>
            </a:extLst>
          </p:cNvPr>
          <p:cNvPicPr>
            <a:picLocks noChangeAspect="1"/>
          </p:cNvPicPr>
          <p:nvPr/>
        </p:nvPicPr>
        <p:blipFill>
          <a:blip r:embed="rId2"/>
          <a:stretch>
            <a:fillRect/>
          </a:stretch>
        </p:blipFill>
        <p:spPr>
          <a:xfrm>
            <a:off x="1285042" y="1550547"/>
            <a:ext cx="3885212" cy="3930565"/>
          </a:xfrm>
          <a:prstGeom prst="rect">
            <a:avLst/>
          </a:prstGeom>
        </p:spPr>
      </p:pic>
      <p:pic>
        <p:nvPicPr>
          <p:cNvPr id="7" name="Picture 6">
            <a:extLst>
              <a:ext uri="{FF2B5EF4-FFF2-40B4-BE49-F238E27FC236}">
                <a16:creationId xmlns:a16="http://schemas.microsoft.com/office/drawing/2014/main" id="{606026BF-5194-4DC0-BFCD-430D1B4E35AB}"/>
              </a:ext>
            </a:extLst>
          </p:cNvPr>
          <p:cNvPicPr>
            <a:picLocks noChangeAspect="1"/>
          </p:cNvPicPr>
          <p:nvPr/>
        </p:nvPicPr>
        <p:blipFill>
          <a:blip r:embed="rId3"/>
          <a:stretch>
            <a:fillRect/>
          </a:stretch>
        </p:blipFill>
        <p:spPr>
          <a:xfrm>
            <a:off x="5553047" y="1550546"/>
            <a:ext cx="5430088" cy="3930565"/>
          </a:xfrm>
          <a:prstGeom prst="rect">
            <a:avLst/>
          </a:prstGeom>
        </p:spPr>
      </p:pic>
      <p:sp>
        <p:nvSpPr>
          <p:cNvPr id="8" name="TextBox 7">
            <a:extLst>
              <a:ext uri="{FF2B5EF4-FFF2-40B4-BE49-F238E27FC236}">
                <a16:creationId xmlns:a16="http://schemas.microsoft.com/office/drawing/2014/main" id="{C053A9CE-3645-4521-954A-6E4D4830783E}"/>
              </a:ext>
            </a:extLst>
          </p:cNvPr>
          <p:cNvSpPr txBox="1"/>
          <p:nvPr/>
        </p:nvSpPr>
        <p:spPr>
          <a:xfrm>
            <a:off x="2015168" y="5748810"/>
            <a:ext cx="2424959" cy="461665"/>
          </a:xfrm>
          <a:prstGeom prst="rect">
            <a:avLst/>
          </a:prstGeom>
          <a:noFill/>
        </p:spPr>
        <p:txBody>
          <a:bodyPr wrap="none" rtlCol="0">
            <a:spAutoFit/>
          </a:bodyPr>
          <a:lstStyle/>
          <a:p>
            <a:pPr algn="ctr"/>
            <a:r>
              <a:rPr lang="en-US" sz="2400" dirty="0"/>
              <a:t>Layout Generated</a:t>
            </a:r>
            <a:endParaRPr lang="en-IN" sz="2400" dirty="0"/>
          </a:p>
        </p:txBody>
      </p:sp>
      <p:sp>
        <p:nvSpPr>
          <p:cNvPr id="9" name="TextBox 8">
            <a:extLst>
              <a:ext uri="{FF2B5EF4-FFF2-40B4-BE49-F238E27FC236}">
                <a16:creationId xmlns:a16="http://schemas.microsoft.com/office/drawing/2014/main" id="{9BA41C48-0DF3-45F3-8AB7-F4F8DACC8492}"/>
              </a:ext>
            </a:extLst>
          </p:cNvPr>
          <p:cNvSpPr txBox="1"/>
          <p:nvPr/>
        </p:nvSpPr>
        <p:spPr>
          <a:xfrm>
            <a:off x="5524878" y="5748808"/>
            <a:ext cx="5486438" cy="461665"/>
          </a:xfrm>
          <a:prstGeom prst="rect">
            <a:avLst/>
          </a:prstGeom>
          <a:noFill/>
        </p:spPr>
        <p:txBody>
          <a:bodyPr wrap="none" rtlCol="0">
            <a:spAutoFit/>
          </a:bodyPr>
          <a:lstStyle/>
          <a:p>
            <a:pPr algn="ctr"/>
            <a:r>
              <a:rPr lang="en-US" sz="2400" dirty="0"/>
              <a:t>Layout Mapped 1-Pathways &amp; 0-Obstacles</a:t>
            </a:r>
            <a:endParaRPr lang="en-IN" sz="2400" dirty="0"/>
          </a:p>
        </p:txBody>
      </p:sp>
    </p:spTree>
    <p:extLst>
      <p:ext uri="{BB962C8B-B14F-4D97-AF65-F5344CB8AC3E}">
        <p14:creationId xmlns:p14="http://schemas.microsoft.com/office/powerpoint/2010/main" val="2634987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40AE0A-2AEF-441F-9BA4-E43464B7C2CD}"/>
              </a:ext>
            </a:extLst>
          </p:cNvPr>
          <p:cNvSpPr txBox="1"/>
          <p:nvPr/>
        </p:nvSpPr>
        <p:spPr>
          <a:xfrm>
            <a:off x="1285042" y="636518"/>
            <a:ext cx="10122764" cy="646331"/>
          </a:xfrm>
          <a:prstGeom prst="rect">
            <a:avLst/>
          </a:prstGeom>
          <a:noFill/>
        </p:spPr>
        <p:txBody>
          <a:bodyPr wrap="square">
            <a:spAutoFit/>
          </a:bodyPr>
          <a:lstStyle/>
          <a:p>
            <a:r>
              <a:rPr lang="en-US" sz="3600" dirty="0">
                <a:solidFill>
                  <a:srgbClr val="FFFF00"/>
                </a:solidFill>
              </a:rPr>
              <a:t>Plot of the optimized path: </a:t>
            </a:r>
          </a:p>
        </p:txBody>
      </p:sp>
      <p:pic>
        <p:nvPicPr>
          <p:cNvPr id="4" name="Picture 3">
            <a:extLst>
              <a:ext uri="{FF2B5EF4-FFF2-40B4-BE49-F238E27FC236}">
                <a16:creationId xmlns:a16="http://schemas.microsoft.com/office/drawing/2014/main" id="{0F1104B9-33CB-4A34-9327-10567C9CE2AC}"/>
              </a:ext>
            </a:extLst>
          </p:cNvPr>
          <p:cNvPicPr>
            <a:picLocks noChangeAspect="1"/>
          </p:cNvPicPr>
          <p:nvPr/>
        </p:nvPicPr>
        <p:blipFill>
          <a:blip r:embed="rId2"/>
          <a:stretch>
            <a:fillRect/>
          </a:stretch>
        </p:blipFill>
        <p:spPr>
          <a:xfrm>
            <a:off x="1285042" y="2133543"/>
            <a:ext cx="2612255" cy="2590913"/>
          </a:xfrm>
          <a:prstGeom prst="rect">
            <a:avLst/>
          </a:prstGeom>
        </p:spPr>
      </p:pic>
      <p:sp>
        <p:nvSpPr>
          <p:cNvPr id="7" name="TextBox 6">
            <a:extLst>
              <a:ext uri="{FF2B5EF4-FFF2-40B4-BE49-F238E27FC236}">
                <a16:creationId xmlns:a16="http://schemas.microsoft.com/office/drawing/2014/main" id="{85AF3C77-1AD4-460D-8FBD-91DF1DCD1496}"/>
              </a:ext>
            </a:extLst>
          </p:cNvPr>
          <p:cNvSpPr txBox="1"/>
          <p:nvPr/>
        </p:nvSpPr>
        <p:spPr>
          <a:xfrm>
            <a:off x="1422645" y="5046008"/>
            <a:ext cx="2337048" cy="830997"/>
          </a:xfrm>
          <a:prstGeom prst="rect">
            <a:avLst/>
          </a:prstGeom>
          <a:noFill/>
        </p:spPr>
        <p:txBody>
          <a:bodyPr wrap="square">
            <a:spAutoFit/>
          </a:bodyPr>
          <a:lstStyle/>
          <a:p>
            <a:pPr algn="ctr"/>
            <a:r>
              <a:rPr lang="en-US" sz="2400" dirty="0"/>
              <a:t>Starting node: 13</a:t>
            </a:r>
          </a:p>
          <a:p>
            <a:pPr algn="ctr"/>
            <a:r>
              <a:rPr lang="en-US" sz="2400" dirty="0"/>
              <a:t>End node: 2 </a:t>
            </a:r>
            <a:endParaRPr lang="en-IN" sz="2400" dirty="0"/>
          </a:p>
        </p:txBody>
      </p:sp>
      <p:pic>
        <p:nvPicPr>
          <p:cNvPr id="9" name="Picture 8">
            <a:extLst>
              <a:ext uri="{FF2B5EF4-FFF2-40B4-BE49-F238E27FC236}">
                <a16:creationId xmlns:a16="http://schemas.microsoft.com/office/drawing/2014/main" id="{55835E6D-0476-4B20-88D6-730A99171A2F}"/>
              </a:ext>
            </a:extLst>
          </p:cNvPr>
          <p:cNvPicPr>
            <a:picLocks noChangeAspect="1"/>
          </p:cNvPicPr>
          <p:nvPr/>
        </p:nvPicPr>
        <p:blipFill>
          <a:blip r:embed="rId3"/>
          <a:stretch>
            <a:fillRect/>
          </a:stretch>
        </p:blipFill>
        <p:spPr>
          <a:xfrm>
            <a:off x="5063565" y="2133543"/>
            <a:ext cx="2565718" cy="2590913"/>
          </a:xfrm>
          <a:prstGeom prst="rect">
            <a:avLst/>
          </a:prstGeom>
        </p:spPr>
      </p:pic>
      <p:sp>
        <p:nvSpPr>
          <p:cNvPr id="10" name="TextBox 9">
            <a:extLst>
              <a:ext uri="{FF2B5EF4-FFF2-40B4-BE49-F238E27FC236}">
                <a16:creationId xmlns:a16="http://schemas.microsoft.com/office/drawing/2014/main" id="{BDB5F48D-EA8A-4395-89D4-3D37340972D4}"/>
              </a:ext>
            </a:extLst>
          </p:cNvPr>
          <p:cNvSpPr txBox="1"/>
          <p:nvPr/>
        </p:nvSpPr>
        <p:spPr>
          <a:xfrm>
            <a:off x="5177900" y="5046008"/>
            <a:ext cx="2337048" cy="830997"/>
          </a:xfrm>
          <a:prstGeom prst="rect">
            <a:avLst/>
          </a:prstGeom>
          <a:noFill/>
        </p:spPr>
        <p:txBody>
          <a:bodyPr wrap="square">
            <a:spAutoFit/>
          </a:bodyPr>
          <a:lstStyle/>
          <a:p>
            <a:pPr algn="ctr"/>
            <a:r>
              <a:rPr lang="en-US" sz="2400" dirty="0"/>
              <a:t>Starting node: 0</a:t>
            </a:r>
          </a:p>
          <a:p>
            <a:pPr algn="ctr"/>
            <a:r>
              <a:rPr lang="en-US" sz="2400" dirty="0"/>
              <a:t>End node: 29 </a:t>
            </a:r>
            <a:endParaRPr lang="en-IN" sz="2400" dirty="0"/>
          </a:p>
        </p:txBody>
      </p:sp>
      <p:pic>
        <p:nvPicPr>
          <p:cNvPr id="12" name="Picture 11">
            <a:extLst>
              <a:ext uri="{FF2B5EF4-FFF2-40B4-BE49-F238E27FC236}">
                <a16:creationId xmlns:a16="http://schemas.microsoft.com/office/drawing/2014/main" id="{A9008924-E06B-445A-9D47-737CD173B286}"/>
              </a:ext>
            </a:extLst>
          </p:cNvPr>
          <p:cNvPicPr>
            <a:picLocks noChangeAspect="1"/>
          </p:cNvPicPr>
          <p:nvPr/>
        </p:nvPicPr>
        <p:blipFill>
          <a:blip r:embed="rId4"/>
          <a:stretch>
            <a:fillRect/>
          </a:stretch>
        </p:blipFill>
        <p:spPr>
          <a:xfrm>
            <a:off x="8795551" y="2133543"/>
            <a:ext cx="2624507" cy="2590913"/>
          </a:xfrm>
          <a:prstGeom prst="rect">
            <a:avLst/>
          </a:prstGeom>
        </p:spPr>
      </p:pic>
      <p:sp>
        <p:nvSpPr>
          <p:cNvPr id="13" name="TextBox 12">
            <a:extLst>
              <a:ext uri="{FF2B5EF4-FFF2-40B4-BE49-F238E27FC236}">
                <a16:creationId xmlns:a16="http://schemas.microsoft.com/office/drawing/2014/main" id="{65A7E030-7921-4532-B279-712AC1C9AED7}"/>
              </a:ext>
            </a:extLst>
          </p:cNvPr>
          <p:cNvSpPr txBox="1"/>
          <p:nvPr/>
        </p:nvSpPr>
        <p:spPr>
          <a:xfrm>
            <a:off x="8939280" y="5046008"/>
            <a:ext cx="2337048" cy="830997"/>
          </a:xfrm>
          <a:prstGeom prst="rect">
            <a:avLst/>
          </a:prstGeom>
          <a:noFill/>
        </p:spPr>
        <p:txBody>
          <a:bodyPr wrap="square">
            <a:spAutoFit/>
          </a:bodyPr>
          <a:lstStyle/>
          <a:p>
            <a:pPr algn="ctr"/>
            <a:r>
              <a:rPr lang="en-US" sz="2400" dirty="0"/>
              <a:t>Starting node: 22</a:t>
            </a:r>
          </a:p>
          <a:p>
            <a:pPr algn="ctr"/>
            <a:r>
              <a:rPr lang="en-US" sz="2400" dirty="0"/>
              <a:t>End node: 4 </a:t>
            </a:r>
            <a:endParaRPr lang="en-IN" sz="2400" dirty="0"/>
          </a:p>
        </p:txBody>
      </p:sp>
    </p:spTree>
    <p:extLst>
      <p:ext uri="{BB962C8B-B14F-4D97-AF65-F5344CB8AC3E}">
        <p14:creationId xmlns:p14="http://schemas.microsoft.com/office/powerpoint/2010/main" val="95988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CAE3FF-843A-4B09-95F9-AD00F2351CDE}"/>
              </a:ext>
            </a:extLst>
          </p:cNvPr>
          <p:cNvSpPr txBox="1"/>
          <p:nvPr/>
        </p:nvSpPr>
        <p:spPr>
          <a:xfrm>
            <a:off x="1285042" y="636518"/>
            <a:ext cx="10122764" cy="646331"/>
          </a:xfrm>
          <a:prstGeom prst="rect">
            <a:avLst/>
          </a:prstGeom>
          <a:noFill/>
        </p:spPr>
        <p:txBody>
          <a:bodyPr wrap="square">
            <a:spAutoFit/>
          </a:bodyPr>
          <a:lstStyle/>
          <a:p>
            <a:r>
              <a:rPr lang="en-US" sz="3600" dirty="0">
                <a:solidFill>
                  <a:srgbClr val="FFFF00"/>
                </a:solidFill>
              </a:rPr>
              <a:t>Other options explored:</a:t>
            </a:r>
          </a:p>
        </p:txBody>
      </p:sp>
      <p:sp>
        <p:nvSpPr>
          <p:cNvPr id="5" name="TextBox 4">
            <a:extLst>
              <a:ext uri="{FF2B5EF4-FFF2-40B4-BE49-F238E27FC236}">
                <a16:creationId xmlns:a16="http://schemas.microsoft.com/office/drawing/2014/main" id="{2FF01E1F-FDF8-4E90-8BA4-1949F88BF9D6}"/>
              </a:ext>
            </a:extLst>
          </p:cNvPr>
          <p:cNvSpPr txBox="1"/>
          <p:nvPr/>
        </p:nvSpPr>
        <p:spPr>
          <a:xfrm>
            <a:off x="1285042" y="1556173"/>
            <a:ext cx="9785412" cy="4524315"/>
          </a:xfrm>
          <a:prstGeom prst="rect">
            <a:avLst/>
          </a:prstGeom>
          <a:noFill/>
        </p:spPr>
        <p:txBody>
          <a:bodyPr wrap="square">
            <a:spAutoFit/>
          </a:bodyPr>
          <a:lstStyle/>
          <a:p>
            <a:r>
              <a:rPr lang="en-IN" sz="2400" dirty="0"/>
              <a:t>Interactive Design of Using pygame, </a:t>
            </a:r>
          </a:p>
          <a:p>
            <a:endParaRPr lang="en-IN" sz="2400" dirty="0"/>
          </a:p>
          <a:p>
            <a:r>
              <a:rPr lang="en-IN" sz="2400" dirty="0"/>
              <a:t>Library used:</a:t>
            </a:r>
          </a:p>
          <a:p>
            <a:r>
              <a:rPr lang="en-IN" sz="2400" dirty="0"/>
              <a:t>	pygame, math, queue</a:t>
            </a:r>
          </a:p>
          <a:p>
            <a:endParaRPr lang="en-IN" sz="2400" dirty="0"/>
          </a:p>
          <a:p>
            <a:r>
              <a:rPr lang="en-IN" sz="2400" dirty="0"/>
              <a:t>Main points:</a:t>
            </a:r>
          </a:p>
          <a:p>
            <a:r>
              <a:rPr lang="en-IN" sz="2400" dirty="0"/>
              <a:t>	1. Get a start point with left mouse button click</a:t>
            </a:r>
          </a:p>
          <a:p>
            <a:r>
              <a:rPr lang="en-IN" sz="2400" dirty="0"/>
              <a:t>	2. Get a end point with left mouse button click</a:t>
            </a:r>
          </a:p>
          <a:p>
            <a:r>
              <a:rPr lang="en-IN" sz="2400" dirty="0"/>
              <a:t>	3. Create blockage by using mouse</a:t>
            </a:r>
          </a:p>
          <a:p>
            <a:r>
              <a:rPr lang="en-IN" sz="2400" dirty="0"/>
              <a:t>	4. Process starts on pressing ‘S’ key from keyboard</a:t>
            </a:r>
          </a:p>
          <a:p>
            <a:r>
              <a:rPr lang="en-IN" sz="2400" dirty="0"/>
              <a:t>	5. Restarts the process with ‘N’ key from keyboard</a:t>
            </a:r>
          </a:p>
          <a:p>
            <a:endParaRPr lang="en-IN" sz="2400" dirty="0"/>
          </a:p>
        </p:txBody>
      </p:sp>
    </p:spTree>
    <p:extLst>
      <p:ext uri="{BB962C8B-B14F-4D97-AF65-F5344CB8AC3E}">
        <p14:creationId xmlns:p14="http://schemas.microsoft.com/office/powerpoint/2010/main" val="3820760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597</TotalTime>
  <Words>739</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ME735 CGPM GROUP PROJECT ON –  Graphical representation of shortest travel path in the given layout between two locations  UNDER GUIDANCE OF PROF. DR. SANJAY S. Pande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ME735 CGPM GROUP PROJECT ON –  Graphical representation of shortest travel path in the given layout between two locations  Under guidance of Prof. Dr. Sanjay S. Pande</dc:title>
  <dc:creator>Rama Srinivas Galla</dc:creator>
  <cp:lastModifiedBy>Deepak Kumar Thakur</cp:lastModifiedBy>
  <cp:revision>15</cp:revision>
  <dcterms:created xsi:type="dcterms:W3CDTF">2021-11-01T07:35:00Z</dcterms:created>
  <dcterms:modified xsi:type="dcterms:W3CDTF">2021-11-01T17:45:25Z</dcterms:modified>
</cp:coreProperties>
</file>