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23"/>
  </p:notesMasterIdLst>
  <p:sldIdLst>
    <p:sldId id="256" r:id="rId5"/>
    <p:sldId id="257" r:id="rId6"/>
    <p:sldId id="258" r:id="rId7"/>
    <p:sldId id="287" r:id="rId8"/>
    <p:sldId id="259" r:id="rId9"/>
    <p:sldId id="288" r:id="rId10"/>
    <p:sldId id="262" r:id="rId11"/>
    <p:sldId id="289" r:id="rId12"/>
    <p:sldId id="291" r:id="rId13"/>
    <p:sldId id="290" r:id="rId14"/>
    <p:sldId id="294" r:id="rId15"/>
    <p:sldId id="293" r:id="rId16"/>
    <p:sldId id="292" r:id="rId17"/>
    <p:sldId id="295" r:id="rId18"/>
    <p:sldId id="296" r:id="rId19"/>
    <p:sldId id="297" r:id="rId20"/>
    <p:sldId id="298" r:id="rId21"/>
    <p:sldId id="279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Roboto Slab" panose="020B0604020202020204" charset="0"/>
      <p:regular r:id="rId28"/>
      <p:bold r:id="rId29"/>
    </p:embeddedFont>
    <p:embeddedFont>
      <p:font typeface="Source Sans Pro" panose="020B0503030403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532C"/>
    <a:srgbClr val="0B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6A8BFA-98D7-467B-88E2-ED2901EF4C01}" v="27" dt="2022-03-20T05:28:25.378"/>
  </p1510:revLst>
</p1510:revInfo>
</file>

<file path=ppt/tableStyles.xml><?xml version="1.0" encoding="utf-8"?>
<a:tblStyleLst xmlns:a="http://schemas.openxmlformats.org/drawingml/2006/main" def="{F820E3C6-689A-4527-B5A4-E16E2E315A8A}">
  <a:tblStyle styleId="{F820E3C6-689A-4527-B5A4-E16E2E315A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8454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8802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7792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640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373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808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8465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9832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1429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9842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0540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050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360612" y="-136498"/>
            <a:ext cx="7570445" cy="34421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Dynamic analysis of planar </a:t>
            </a:r>
            <a:r>
              <a:rPr lang="en" sz="2400" dirty="0"/>
              <a:t>mechanical system with clearance joints using a new </a:t>
            </a:r>
            <a:r>
              <a:rPr lang="en-IN" sz="2400" dirty="0"/>
              <a:t>nonlinear</a:t>
            </a:r>
            <a:r>
              <a:rPr lang="en" sz="2400" dirty="0"/>
              <a:t> contact force model</a:t>
            </a:r>
            <a:br>
              <a:rPr lang="en" sz="2400" dirty="0"/>
            </a:br>
            <a:r>
              <a:rPr lang="en-IN" sz="1200" dirty="0">
                <a:solidFill>
                  <a:schemeClr val="tx1"/>
                </a:solidFill>
              </a:rPr>
              <a:t>Xupeng Wang, Geng Liu and Shangjun Ma</a:t>
            </a:r>
            <a:br>
              <a:rPr lang="en-IN" sz="1600" dirty="0">
                <a:solidFill>
                  <a:schemeClr val="tx1"/>
                </a:solidFill>
              </a:rPr>
            </a:br>
            <a:br>
              <a:rPr lang="en-IN" sz="1050" dirty="0">
                <a:solidFill>
                  <a:srgbClr val="002060"/>
                </a:solidFill>
              </a:rPr>
            </a:br>
            <a:r>
              <a:rPr lang="en-US" sz="1000" dirty="0">
                <a:solidFill>
                  <a:srgbClr val="002060"/>
                </a:solidFill>
              </a:rPr>
              <a:t>Journal of Mechanical Science and Technology 30 (4) (2016) 1537~1545</a:t>
            </a:r>
            <a:endParaRPr sz="1400" dirty="0">
              <a:solidFill>
                <a:srgbClr val="002060"/>
              </a:solidFill>
            </a:endParaRPr>
          </a:p>
        </p:txBody>
      </p:sp>
      <p:sp>
        <p:nvSpPr>
          <p:cNvPr id="3" name="Google Shape;70;p12">
            <a:extLst>
              <a:ext uri="{FF2B5EF4-FFF2-40B4-BE49-F238E27FC236}">
                <a16:creationId xmlns:a16="http://schemas.microsoft.com/office/drawing/2014/main" id="{3EF58744-C65A-486F-A3AD-3566FEBF9E89}"/>
              </a:ext>
            </a:extLst>
          </p:cNvPr>
          <p:cNvSpPr txBox="1">
            <a:spLocks/>
          </p:cNvSpPr>
          <p:nvPr/>
        </p:nvSpPr>
        <p:spPr>
          <a:xfrm>
            <a:off x="922201" y="2935341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Presented by :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Deepak Kumar Thakur (213101001)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3072E-4ED1-48FB-A742-4CE7DE515F0A}"/>
              </a:ext>
            </a:extLst>
          </p:cNvPr>
          <p:cNvSpPr txBox="1"/>
          <p:nvPr/>
        </p:nvSpPr>
        <p:spPr>
          <a:xfrm>
            <a:off x="922201" y="3874176"/>
            <a:ext cx="6657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Roboto Slab" panose="020B0604020202020204" charset="0"/>
                <a:ea typeface="Roboto Slab" panose="020B0604020202020204" charset="0"/>
              </a:rPr>
              <a:t>Link for paper: https://inis.iaea.org/search/search.aspx?orig_q=RN:47084707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489D2F-F6B2-474D-8EE8-E90D023CDDEE}"/>
              </a:ext>
            </a:extLst>
          </p:cNvPr>
          <p:cNvSpPr txBox="1"/>
          <p:nvPr/>
        </p:nvSpPr>
        <p:spPr>
          <a:xfrm>
            <a:off x="922201" y="2781453"/>
            <a:ext cx="7570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dirty="0">
                <a:solidFill>
                  <a:srgbClr val="0B0909"/>
                </a:solidFill>
                <a:latin typeface="Roboto Slab" panose="020B0604020202020204" charset="0"/>
                <a:ea typeface="Roboto Slab" panose="020B0604020202020204" charset="0"/>
              </a:rPr>
              <a:t>Assignment 2 : ME 748  Computer Aided Simulation of Machines | Prof. Anirban Guha</a:t>
            </a:r>
            <a:endParaRPr lang="en-IN" b="1" dirty="0">
              <a:latin typeface="Roboto Slab" panose="020B0604020202020204" charset="0"/>
              <a:ea typeface="Roboto Slab" panose="020B060402020202020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D2B5EB-CE58-4D86-AA0F-EE92A2EF6288}"/>
              </a:ext>
            </a:extLst>
          </p:cNvPr>
          <p:cNvCxnSpPr>
            <a:cxnSpLocks/>
          </p:cNvCxnSpPr>
          <p:nvPr/>
        </p:nvCxnSpPr>
        <p:spPr>
          <a:xfrm>
            <a:off x="922201" y="2781453"/>
            <a:ext cx="0" cy="140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118648" y="-64748"/>
            <a:ext cx="6112702" cy="10897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just" rtl="0">
              <a:spcBef>
                <a:spcPts val="60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6. Comparison of new model with different  other model and experimental values</a:t>
            </a:r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cxnSpLocks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7" name="object 2">
            <a:extLst>
              <a:ext uri="{FF2B5EF4-FFF2-40B4-BE49-F238E27FC236}">
                <a16:creationId xmlns:a16="http://schemas.microsoft.com/office/drawing/2014/main" id="{5274DD4C-B279-41DF-89FF-610D46B1078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1416" y="905526"/>
            <a:ext cx="8202968" cy="33178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63CDEC-80AD-4FE4-8D2C-E61D962D8CBD}"/>
              </a:ext>
            </a:extLst>
          </p:cNvPr>
          <p:cNvSpPr txBox="1"/>
          <p:nvPr/>
        </p:nvSpPr>
        <p:spPr>
          <a:xfrm>
            <a:off x="266609" y="4128960"/>
            <a:ext cx="8686475" cy="536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14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Fig</a:t>
            </a:r>
            <a:r>
              <a:rPr lang="en-IN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. </a:t>
            </a:r>
            <a:r>
              <a:rPr lang="en-IN" sz="14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(a) </a:t>
            </a:r>
            <a:r>
              <a:rPr lang="en-IN" sz="14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Force-indentation </a:t>
            </a:r>
            <a:r>
              <a:rPr lang="en-IN" sz="14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relation; (b) </a:t>
            </a:r>
            <a:r>
              <a:rPr lang="en-IN" sz="14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velocity </a:t>
            </a:r>
            <a:r>
              <a:rPr lang="en-IN" sz="14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indentation relation for different contact force models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For journal and bearing</a:t>
            </a:r>
            <a:endParaRPr lang="en-IN" sz="1400" dirty="0">
              <a:latin typeface="Roboto Slab" panose="020B0604020202020204" charset="0"/>
              <a:ea typeface="Roboto Slab" panose="020B0604020202020204" charset="0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43853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118648" y="-64748"/>
            <a:ext cx="6112702" cy="10897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just" rtl="0">
              <a:spcBef>
                <a:spcPts val="60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6. Comparison of new model with different  other model and experimental values</a:t>
            </a:r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cxnSpLocks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0" name="object 2">
            <a:extLst>
              <a:ext uri="{FF2B5EF4-FFF2-40B4-BE49-F238E27FC236}">
                <a16:creationId xmlns:a16="http://schemas.microsoft.com/office/drawing/2014/main" id="{A3542F87-06FD-42CE-B1F8-E706AA9D952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648" y="974912"/>
            <a:ext cx="8834436" cy="3373969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D1C543CE-1501-4644-A01B-DE760AE5C41E}"/>
              </a:ext>
            </a:extLst>
          </p:cNvPr>
          <p:cNvSpPr txBox="1"/>
          <p:nvPr/>
        </p:nvSpPr>
        <p:spPr>
          <a:xfrm>
            <a:off x="344170" y="4376171"/>
            <a:ext cx="78854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Fig.</a:t>
            </a:r>
            <a:r>
              <a:rPr sz="1400" spc="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4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Velocity-indentation</a:t>
            </a:r>
            <a:r>
              <a:rPr sz="1400" spc="-4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4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curves</a:t>
            </a:r>
            <a:r>
              <a:rPr sz="1400" spc="-1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4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with</a:t>
            </a:r>
            <a:r>
              <a:rPr sz="1400" spc="-1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4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improved </a:t>
            </a:r>
            <a:r>
              <a:rPr sz="14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model</a:t>
            </a:r>
            <a:r>
              <a:rPr sz="1400" spc="-1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4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and</a:t>
            </a:r>
            <a:r>
              <a:rPr sz="1400" spc="-2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4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Lankarani</a:t>
            </a:r>
            <a:r>
              <a:rPr sz="1400" spc="-2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4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and</a:t>
            </a:r>
            <a:r>
              <a:rPr sz="1400" spc="-1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4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Nikravesh</a:t>
            </a:r>
            <a:r>
              <a:rPr sz="1400" spc="-2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4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models:</a:t>
            </a:r>
            <a:r>
              <a:rPr sz="1400" spc="-3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4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(a)</a:t>
            </a:r>
            <a:r>
              <a:rPr sz="1400" spc="-2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lang="en-IN" spc="-2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C</a:t>
            </a:r>
            <a:r>
              <a:rPr sz="1400" baseline="-250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r</a:t>
            </a:r>
            <a:r>
              <a:rPr sz="1400" spc="-1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4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=</a:t>
            </a:r>
            <a:r>
              <a:rPr sz="14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4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0.3;</a:t>
            </a:r>
            <a:r>
              <a:rPr sz="1400" spc="-3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4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(b)</a:t>
            </a:r>
            <a:r>
              <a:rPr sz="1400" spc="-1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lang="en-IN" spc="-1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C</a:t>
            </a:r>
            <a:r>
              <a:rPr sz="1400" baseline="-250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r</a:t>
            </a:r>
            <a:r>
              <a:rPr sz="1400" spc="-1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4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= </a:t>
            </a:r>
            <a:r>
              <a:rPr sz="1400" spc="-37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4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0.5;</a:t>
            </a:r>
            <a:r>
              <a:rPr sz="1400" spc="-3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4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(c)</a:t>
            </a:r>
            <a:r>
              <a:rPr sz="1400" spc="-2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lang="en-IN" spc="-2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C</a:t>
            </a:r>
            <a:r>
              <a:rPr sz="1400" baseline="-250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r</a:t>
            </a:r>
            <a:r>
              <a:rPr sz="1400" spc="-2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4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=</a:t>
            </a:r>
            <a:r>
              <a:rPr sz="1400" spc="-1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4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0.9.</a:t>
            </a:r>
          </a:p>
        </p:txBody>
      </p:sp>
    </p:spTree>
    <p:extLst>
      <p:ext uri="{BB962C8B-B14F-4D97-AF65-F5344CB8AC3E}">
        <p14:creationId xmlns:p14="http://schemas.microsoft.com/office/powerpoint/2010/main" val="1251173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118648" y="-64748"/>
            <a:ext cx="6112702" cy="10897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just" rtl="0">
              <a:spcBef>
                <a:spcPts val="60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6. Comparison of new model with different  other model and experimental values</a:t>
            </a:r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cxnSpLocks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FD6B69-F79B-4D30-8D07-0D33CFC0144C}"/>
              </a:ext>
            </a:extLst>
          </p:cNvPr>
          <p:cNvCxnSpPr>
            <a:cxnSpLocks/>
          </p:cNvCxnSpPr>
          <p:nvPr/>
        </p:nvCxnSpPr>
        <p:spPr>
          <a:xfrm>
            <a:off x="4572000" y="2008855"/>
            <a:ext cx="0" cy="2101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A58E158-A4D5-49F0-9CBA-22648AC93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625" y="1892158"/>
            <a:ext cx="3398815" cy="2130993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8CB26DD-B4B5-4FD7-B8EB-F9D7F7F3F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50" y="2096485"/>
            <a:ext cx="3711226" cy="1926666"/>
          </a:xfrm>
          <a:prstGeom prst="rect">
            <a:avLst/>
          </a:prstGeom>
        </p:spPr>
      </p:pic>
      <p:sp>
        <p:nvSpPr>
          <p:cNvPr id="16" name="object 4">
            <a:extLst>
              <a:ext uri="{FF2B5EF4-FFF2-40B4-BE49-F238E27FC236}">
                <a16:creationId xmlns:a16="http://schemas.microsoft.com/office/drawing/2014/main" id="{C4DFDC67-AC76-4C67-A8C3-3CFA064268AA}"/>
              </a:ext>
            </a:extLst>
          </p:cNvPr>
          <p:cNvSpPr txBox="1"/>
          <p:nvPr/>
        </p:nvSpPr>
        <p:spPr>
          <a:xfrm>
            <a:off x="544650" y="1448194"/>
            <a:ext cx="581558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i="1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Application Case :  Slider crank mechanism</a:t>
            </a:r>
            <a:endParaRPr lang="en-IN" sz="1800" spc="-15" dirty="0">
              <a:latin typeface="Roboto Slab" panose="020B0604020202020204" charset="0"/>
              <a:ea typeface="Roboto Slab" panose="020B0604020202020204" charset="0"/>
              <a:cs typeface="Arial MT"/>
            </a:endParaRPr>
          </a:p>
          <a:p>
            <a:pPr marL="12700">
              <a:lnSpc>
                <a:spcPct val="100000"/>
              </a:lnSpc>
            </a:pPr>
            <a:endParaRPr lang="en-IN" sz="1800" spc="-5" dirty="0">
              <a:latin typeface="Roboto Slab" panose="020B0604020202020204" charset="0"/>
              <a:ea typeface="Roboto Slab" panose="020B0604020202020204" charset="0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078583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118648" y="-64748"/>
            <a:ext cx="6112702" cy="10897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just" rtl="0">
              <a:spcBef>
                <a:spcPts val="60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6. Comparison of new model with different  other model and experimental values</a:t>
            </a:r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cxnSpLocks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ADC48FEF-9DE8-41BD-94FC-003516112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78" y="1182125"/>
            <a:ext cx="4228122" cy="2989041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ED910BD-E6BD-41F5-9F39-3ABF1161F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482" y="1244412"/>
            <a:ext cx="4221634" cy="286446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FD6B69-F79B-4D30-8D07-0D33CFC0144C}"/>
              </a:ext>
            </a:extLst>
          </p:cNvPr>
          <p:cNvCxnSpPr>
            <a:cxnSpLocks/>
          </p:cNvCxnSpPr>
          <p:nvPr/>
        </p:nvCxnSpPr>
        <p:spPr>
          <a:xfrm>
            <a:off x="4572000" y="1313225"/>
            <a:ext cx="0" cy="2664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944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118648" y="-64748"/>
            <a:ext cx="6112702" cy="10897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just" rtl="0">
              <a:spcBef>
                <a:spcPts val="60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6. Comparison of new model with different  other model and experimental values</a:t>
            </a:r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cxnSpLocks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FC056C41-8DF9-49F1-8CC4-B3B6D839B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411" y="1182125"/>
            <a:ext cx="4750913" cy="343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01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cxnSpLocks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8" name="object 2">
            <a:extLst>
              <a:ext uri="{FF2B5EF4-FFF2-40B4-BE49-F238E27FC236}">
                <a16:creationId xmlns:a16="http://schemas.microsoft.com/office/drawing/2014/main" id="{ED0FDF30-7678-4A45-BEB2-ABE67AF32BF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08948" cy="2558796"/>
          </a:xfrm>
          <a:prstGeom prst="rect">
            <a:avLst/>
          </a:prstGeom>
        </p:spPr>
      </p:pic>
      <p:pic>
        <p:nvPicPr>
          <p:cNvPr id="10" name="object 4">
            <a:extLst>
              <a:ext uri="{FF2B5EF4-FFF2-40B4-BE49-F238E27FC236}">
                <a16:creationId xmlns:a16="http://schemas.microsoft.com/office/drawing/2014/main" id="{7DCA3FBA-10E8-4529-B891-530CAA4B9F2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761" y="2343816"/>
            <a:ext cx="9009239" cy="2320927"/>
          </a:xfrm>
          <a:prstGeom prst="rect">
            <a:avLst/>
          </a:prstGeom>
        </p:spPr>
      </p:pic>
      <p:sp>
        <p:nvSpPr>
          <p:cNvPr id="11" name="object 5">
            <a:extLst>
              <a:ext uri="{FF2B5EF4-FFF2-40B4-BE49-F238E27FC236}">
                <a16:creationId xmlns:a16="http://schemas.microsoft.com/office/drawing/2014/main" id="{03D3C35A-974E-4EA7-A3E5-FE3EB125A9EE}"/>
              </a:ext>
            </a:extLst>
          </p:cNvPr>
          <p:cNvSpPr txBox="1"/>
          <p:nvPr/>
        </p:nvSpPr>
        <p:spPr>
          <a:xfrm>
            <a:off x="752201" y="4630091"/>
            <a:ext cx="7514977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Fig</a:t>
            </a:r>
            <a:r>
              <a:rPr lang="en-IN" sz="14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.</a:t>
            </a:r>
            <a:r>
              <a:rPr sz="1400" spc="-1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4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Slider</a:t>
            </a:r>
            <a:r>
              <a:rPr sz="1400" spc="-1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4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accelerations</a:t>
            </a:r>
            <a:r>
              <a:rPr sz="1400" spc="-3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4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with</a:t>
            </a:r>
            <a:r>
              <a:rPr sz="1400" spc="1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4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clearance</a:t>
            </a:r>
            <a:r>
              <a:rPr sz="1400" spc="-4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4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size</a:t>
            </a:r>
            <a:r>
              <a:rPr sz="1400" spc="-1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4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c</a:t>
            </a:r>
            <a:r>
              <a:rPr sz="14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4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=</a:t>
            </a:r>
            <a:r>
              <a:rPr sz="14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4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0.1</a:t>
            </a:r>
            <a:r>
              <a:rPr lang="en-IN" sz="14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mm (top) and c = 0.25 mm (bottom)</a:t>
            </a:r>
            <a:r>
              <a:rPr sz="1400" spc="-1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4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from</a:t>
            </a:r>
            <a:r>
              <a:rPr sz="1400" spc="-2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4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(a)</a:t>
            </a:r>
            <a:r>
              <a:rPr sz="1400" spc="-1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4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simulation;</a:t>
            </a:r>
            <a:r>
              <a:rPr sz="1400" spc="-4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4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(b)</a:t>
            </a:r>
            <a:r>
              <a:rPr sz="1400" spc="-1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4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experiment</a:t>
            </a:r>
            <a:r>
              <a:rPr sz="1400" spc="-2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endParaRPr sz="1400" dirty="0">
              <a:latin typeface="Roboto Slab" panose="020B0604020202020204" charset="0"/>
              <a:ea typeface="Roboto Slab" panose="020B0604020202020204" charset="0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538772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cxnSpLocks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03D3C35A-974E-4EA7-A3E5-FE3EB125A9EE}"/>
              </a:ext>
            </a:extLst>
          </p:cNvPr>
          <p:cNvSpPr txBox="1"/>
          <p:nvPr/>
        </p:nvSpPr>
        <p:spPr>
          <a:xfrm>
            <a:off x="752201" y="4630091"/>
            <a:ext cx="7036749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Fig</a:t>
            </a:r>
            <a:r>
              <a:rPr lang="en-IN" sz="14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.</a:t>
            </a:r>
            <a:r>
              <a:rPr sz="1400" spc="-1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4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Slider</a:t>
            </a:r>
            <a:r>
              <a:rPr sz="1400" spc="-1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4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accelerations</a:t>
            </a:r>
            <a:r>
              <a:rPr sz="1400" spc="-3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4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with</a:t>
            </a:r>
            <a:r>
              <a:rPr sz="1400" spc="1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4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clearance</a:t>
            </a:r>
            <a:r>
              <a:rPr sz="1400" spc="-4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4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size</a:t>
            </a:r>
            <a:r>
              <a:rPr sz="1400" spc="-1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4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c</a:t>
            </a:r>
            <a:r>
              <a:rPr sz="14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4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=</a:t>
            </a:r>
            <a:r>
              <a:rPr sz="14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4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0.</a:t>
            </a:r>
            <a:r>
              <a:rPr lang="en-IN" sz="14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5 mm (top) and c = </a:t>
            </a:r>
            <a:r>
              <a:rPr lang="en-IN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1 mm</a:t>
            </a:r>
            <a:r>
              <a:rPr lang="en-IN" sz="14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(bottom)</a:t>
            </a:r>
            <a:r>
              <a:rPr sz="1400" spc="-1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4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mm </a:t>
            </a:r>
            <a:r>
              <a:rPr sz="14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from</a:t>
            </a:r>
            <a:r>
              <a:rPr sz="1400" spc="-2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4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(a)</a:t>
            </a:r>
            <a:r>
              <a:rPr sz="1400" spc="-1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4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simulation;</a:t>
            </a:r>
            <a:r>
              <a:rPr sz="1400" spc="-4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4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(b)</a:t>
            </a:r>
            <a:r>
              <a:rPr sz="1400" spc="-1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4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experiment</a:t>
            </a:r>
            <a:r>
              <a:rPr sz="1400" spc="-2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endParaRPr sz="1400" dirty="0">
              <a:latin typeface="Roboto Slab" panose="020B0604020202020204" charset="0"/>
              <a:ea typeface="Roboto Slab" panose="020B0604020202020204" charset="0"/>
              <a:cs typeface="Arial MT"/>
            </a:endParaRPr>
          </a:p>
        </p:txBody>
      </p:sp>
      <p:pic>
        <p:nvPicPr>
          <p:cNvPr id="9" name="object 2">
            <a:extLst>
              <a:ext uri="{FF2B5EF4-FFF2-40B4-BE49-F238E27FC236}">
                <a16:creationId xmlns:a16="http://schemas.microsoft.com/office/drawing/2014/main" id="{04E82192-702D-4C68-A585-DED140238A2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8395" y="0"/>
            <a:ext cx="8857071" cy="2571750"/>
          </a:xfrm>
          <a:prstGeom prst="rect">
            <a:avLst/>
          </a:prstGeom>
        </p:spPr>
      </p:pic>
      <p:pic>
        <p:nvPicPr>
          <p:cNvPr id="12" name="object 5">
            <a:extLst>
              <a:ext uri="{FF2B5EF4-FFF2-40B4-BE49-F238E27FC236}">
                <a16:creationId xmlns:a16="http://schemas.microsoft.com/office/drawing/2014/main" id="{23434048-726C-47F2-B0E9-C33AE0504A7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276" y="2115425"/>
            <a:ext cx="8539074" cy="245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6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143700" y="-360263"/>
            <a:ext cx="6112702" cy="10897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just" rtl="0">
              <a:spcBef>
                <a:spcPts val="60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7. Conclusion</a:t>
            </a:r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cxnSpLocks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F28CF5-3562-4CAE-9C1D-3216B3F4005A}"/>
              </a:ext>
            </a:extLst>
          </p:cNvPr>
          <p:cNvSpPr txBox="1"/>
          <p:nvPr/>
        </p:nvSpPr>
        <p:spPr>
          <a:xfrm>
            <a:off x="244258" y="1308661"/>
            <a:ext cx="8498909" cy="1348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Roboto Slab" panose="020B0604020202020204" charset="0"/>
              </a:rPr>
              <a:t>The clearance size is assumed to be equal and without change during simulation 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Roboto Slab" panose="020B0604020202020204" charset="0"/>
              </a:rPr>
              <a:t>Small variations on restitution and friction coefficient during simulation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Roboto Slab" panose="020B0604020202020204" charset="0"/>
              </a:rPr>
              <a:t>the flexibility of links, and lubrication action and the plastic deformation in the clearance joint</a:t>
            </a:r>
          </a:p>
          <a:p>
            <a:pPr>
              <a:lnSpc>
                <a:spcPct val="150000"/>
              </a:lnSpc>
              <a:buClr>
                <a:srgbClr val="0070C0"/>
              </a:buClr>
            </a:pPr>
            <a:r>
              <a:rPr lang="en-US" dirty="0">
                <a:latin typeface="Roboto Slab" panose="020B0604020202020204" charset="0"/>
              </a:rPr>
              <a:t>Neglected in the numerical simulations which explains</a:t>
            </a:r>
            <a:endParaRPr lang="en-IN" dirty="0">
              <a:latin typeface="Roboto Slab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1C00D0-F726-4673-8CB9-9158CEEDDF99}"/>
              </a:ext>
            </a:extLst>
          </p:cNvPr>
          <p:cNvSpPr txBox="1"/>
          <p:nvPr/>
        </p:nvSpPr>
        <p:spPr>
          <a:xfrm>
            <a:off x="244258" y="2893893"/>
            <a:ext cx="7544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A</a:t>
            </a:r>
            <a:r>
              <a:rPr lang="en-US" sz="1400" b="1" spc="-11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lang="en-US" sz="1400" b="1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combination</a:t>
            </a:r>
            <a:r>
              <a:rPr lang="en-US" sz="1400" b="1" spc="3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lang="en-US" sz="1400" b="1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of</a:t>
            </a:r>
            <a:r>
              <a:rPr lang="en-US" sz="1400" b="1" spc="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lang="en-US" sz="1400" b="1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a </a:t>
            </a:r>
            <a:r>
              <a:rPr lang="en-US" sz="1400" b="1" spc="-1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nonlinear</a:t>
            </a:r>
            <a:r>
              <a:rPr lang="en-US" sz="1400" b="1" spc="3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lang="en-US" sz="1400" b="1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contact</a:t>
            </a:r>
            <a:r>
              <a:rPr lang="en-US" sz="1400" b="1" spc="1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lang="en-US" sz="1400" b="1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law</a:t>
            </a:r>
            <a:r>
              <a:rPr lang="en-US" sz="1400" b="1" spc="1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lang="en-US" sz="1400" b="1" spc="-1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with</a:t>
            </a:r>
            <a:r>
              <a:rPr lang="en-US" sz="1400" b="1" spc="3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lang="en-US" sz="1400" b="1" spc="-1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nonlinear</a:t>
            </a:r>
            <a:r>
              <a:rPr lang="en-US" sz="1400" b="1" spc="4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lang="en-US" sz="1400" b="1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contact</a:t>
            </a:r>
            <a:r>
              <a:rPr lang="en-US" sz="1400" b="1" spc="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lang="en-US" sz="1400" b="1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stiffness</a:t>
            </a:r>
            <a:endParaRPr lang="en-IN" b="1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C0C4E4-6CEA-4609-8961-99F07EF10A71}"/>
              </a:ext>
            </a:extLst>
          </p:cNvPr>
          <p:cNvSpPr txBox="1"/>
          <p:nvPr/>
        </p:nvSpPr>
        <p:spPr>
          <a:xfrm>
            <a:off x="303197" y="920515"/>
            <a:ext cx="63731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Roboto Slab" panose="020B0604020202020204" charset="0"/>
              </a:rPr>
              <a:t>Reasons for the small difference in experimental and new model values</a:t>
            </a:r>
            <a:endParaRPr lang="en-IN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F97A7B-BBF1-492A-8CE1-B8F68250D2D8}"/>
              </a:ext>
            </a:extLst>
          </p:cNvPr>
          <p:cNvSpPr txBox="1"/>
          <p:nvPr/>
        </p:nvSpPr>
        <p:spPr>
          <a:xfrm>
            <a:off x="244258" y="3289586"/>
            <a:ext cx="80173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>
              <a:lnSpc>
                <a:spcPct val="100000"/>
              </a:lnSpc>
              <a:tabLst>
                <a:tab pos="299085" algn="l"/>
                <a:tab pos="299720" algn="l"/>
              </a:tabLst>
            </a:pPr>
            <a:r>
              <a:rPr lang="en-US" sz="14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The</a:t>
            </a:r>
            <a:r>
              <a:rPr lang="en-US" sz="1400" spc="-1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lang="en-US" sz="1400" spc="-1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dynamic</a:t>
            </a:r>
            <a:r>
              <a:rPr lang="en-US" sz="1400" spc="3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lang="en-US" sz="14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response</a:t>
            </a:r>
            <a:r>
              <a:rPr lang="en-US" sz="1400" spc="1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lang="en-US" sz="14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of</a:t>
            </a:r>
            <a:r>
              <a:rPr lang="en-US" sz="1400" spc="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lang="en-US" sz="14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slider</a:t>
            </a:r>
            <a:r>
              <a:rPr lang="en-US" sz="1400" spc="1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lang="en-US" sz="14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acceleration</a:t>
            </a:r>
            <a:r>
              <a:rPr lang="en-US" sz="1400" spc="2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using new nonlinear contact force model </a:t>
            </a:r>
            <a:r>
              <a:rPr lang="en-US" sz="14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is</a:t>
            </a:r>
            <a:r>
              <a:rPr lang="en-US" sz="1400" spc="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lang="en-US" sz="14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similar</a:t>
            </a:r>
            <a:r>
              <a:rPr lang="en-US" sz="1400" spc="2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lang="en-US" sz="14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to</a:t>
            </a:r>
            <a:r>
              <a:rPr lang="en-US" sz="1400" spc="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lang="en-US" sz="14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the experimental</a:t>
            </a:r>
            <a:r>
              <a:rPr lang="en-US" sz="1400" spc="4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lang="en-US" sz="14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results</a:t>
            </a:r>
            <a:r>
              <a:rPr lang="en-US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lang="en-US" sz="1400" spc="-1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published and has least error for </a:t>
            </a:r>
            <a:r>
              <a:rPr lang="en-IN" spc="-2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C</a:t>
            </a:r>
            <a:r>
              <a:rPr lang="en-IN" sz="1400" baseline="-250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r </a:t>
            </a:r>
            <a:r>
              <a:rPr lang="en-IN" b="1" i="0" dirty="0">
                <a:solidFill>
                  <a:schemeClr val="tx1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≤ </a:t>
            </a:r>
            <a:r>
              <a:rPr lang="en-IN" sz="1400" spc="-1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lang="en-IN" spc="-1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1</a:t>
            </a:r>
            <a:r>
              <a:rPr lang="en-IN" sz="14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.</a:t>
            </a:r>
            <a:endParaRPr lang="en-US" sz="1400" dirty="0">
              <a:latin typeface="Roboto Slab" panose="020B0604020202020204" charset="0"/>
              <a:ea typeface="Roboto Slab" panose="020B0604020202020204" charset="0"/>
              <a:cs typeface="Arial MT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8E73E1-8237-4943-A915-7335356834B5}"/>
              </a:ext>
            </a:extLst>
          </p:cNvPr>
          <p:cNvCxnSpPr>
            <a:cxnSpLocks/>
          </p:cNvCxnSpPr>
          <p:nvPr/>
        </p:nvCxnSpPr>
        <p:spPr>
          <a:xfrm>
            <a:off x="244258" y="1239542"/>
            <a:ext cx="0" cy="2664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10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>
            <a:spLocks noGrp="1"/>
          </p:cNvSpPr>
          <p:nvPr>
            <p:ph type="ctrTitle" idx="4294967295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375" name="Google Shape;375;p35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question?</a:t>
            </a:r>
            <a:endParaRPr sz="3600" b="1" dirty="0"/>
          </a:p>
        </p:txBody>
      </p:sp>
      <p:sp>
        <p:nvSpPr>
          <p:cNvPr id="376" name="Google Shape;376;p35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can find me at: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213101001@iitb.ac.in</a:t>
            </a:r>
            <a:endParaRPr dirty="0"/>
          </a:p>
        </p:txBody>
      </p:sp>
      <p:sp>
        <p:nvSpPr>
          <p:cNvPr id="377" name="Google Shape;377;p3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584830-D1CE-47E7-8669-A3A05DD0D512}"/>
              </a:ext>
            </a:extLst>
          </p:cNvPr>
          <p:cNvSpPr txBox="1"/>
          <p:nvPr/>
        </p:nvSpPr>
        <p:spPr>
          <a:xfrm>
            <a:off x="685800" y="3945175"/>
            <a:ext cx="80173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>
              <a:tabLst>
                <a:tab pos="299085" algn="l"/>
                <a:tab pos="299720" algn="l"/>
              </a:tabLst>
            </a:pPr>
            <a:r>
              <a:rPr lang="en-IN" sz="14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All refer</a:t>
            </a:r>
            <a:r>
              <a:rPr lang="en-IN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ences from </a:t>
            </a:r>
            <a:r>
              <a:rPr lang="en-IN" dirty="0">
                <a:solidFill>
                  <a:srgbClr val="C00000"/>
                </a:solidFill>
                <a:latin typeface="Roboto Slab" panose="020B0604020202020204" charset="0"/>
                <a:ea typeface="Roboto Slab" panose="020B0604020202020204" charset="0"/>
              </a:rPr>
              <a:t>https://inis.iaea.org/search/search.aspx?orig_q=RN:47084707</a:t>
            </a:r>
          </a:p>
          <a:p>
            <a:pPr marL="12065">
              <a:lnSpc>
                <a:spcPct val="100000"/>
              </a:lnSpc>
              <a:tabLst>
                <a:tab pos="299085" algn="l"/>
                <a:tab pos="299720" algn="l"/>
              </a:tabLst>
            </a:pPr>
            <a:endParaRPr lang="en-US" sz="1400" dirty="0">
              <a:latin typeface="Roboto Slab" panose="020B0604020202020204" charset="0"/>
              <a:ea typeface="Roboto Slab" panose="020B0604020202020204" charset="0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/>
        </p:nvSpPr>
        <p:spPr>
          <a:xfrm>
            <a:off x="1011416" y="806027"/>
            <a:ext cx="7392968" cy="333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1600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Introduction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1600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Need for this model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1600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What’s considered and not considered (New Nonlinear Contact force model)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1600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Hertz Model And various development of contact law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1600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New nonlinear contact force model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1600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Comparison of new model with different other model and experimental values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1600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Conclusion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512CA8-3343-4779-AF3A-34D9466F8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312" y="186676"/>
            <a:ext cx="7571700" cy="702600"/>
          </a:xfrm>
        </p:spPr>
        <p:txBody>
          <a:bodyPr/>
          <a:lstStyle/>
          <a:p>
            <a:r>
              <a:rPr lang="en-IN" dirty="0"/>
              <a:t>Outlines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391EF5-1CDD-4E17-9368-DBF72CBF21D1}"/>
              </a:ext>
            </a:extLst>
          </p:cNvPr>
          <p:cNvCxnSpPr>
            <a:cxnSpLocks/>
          </p:cNvCxnSpPr>
          <p:nvPr/>
        </p:nvCxnSpPr>
        <p:spPr>
          <a:xfrm>
            <a:off x="879355" y="1012063"/>
            <a:ext cx="0" cy="3064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342919" y="740374"/>
            <a:ext cx="7910809" cy="6546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1. Introduction</a:t>
            </a:r>
            <a:endParaRPr sz="2400" b="1" dirty="0"/>
          </a:p>
        </p:txBody>
      </p:sp>
      <p:cxnSp>
        <p:nvCxnSpPr>
          <p:cNvPr id="89" name="Google Shape;89;p1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" name="Google Shape;85;p14">
            <a:extLst>
              <a:ext uri="{FF2B5EF4-FFF2-40B4-BE49-F238E27FC236}">
                <a16:creationId xmlns:a16="http://schemas.microsoft.com/office/drawing/2014/main" id="{3064384F-689B-492D-9922-272EF378A7DA}"/>
              </a:ext>
            </a:extLst>
          </p:cNvPr>
          <p:cNvSpPr txBox="1">
            <a:spLocks/>
          </p:cNvSpPr>
          <p:nvPr/>
        </p:nvSpPr>
        <p:spPr>
          <a:xfrm>
            <a:off x="1324184" y="4361066"/>
            <a:ext cx="6276791" cy="39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just"/>
            <a:r>
              <a:rPr lang="en-US" sz="1600" b="1" dirty="0">
                <a:solidFill>
                  <a:schemeClr val="accent5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Mechanical systems consist of Kinematic joints with</a:t>
            </a:r>
          </a:p>
          <a:p>
            <a:pPr algn="just"/>
            <a:r>
              <a:rPr lang="en-US" sz="1600" b="1" dirty="0">
                <a:solidFill>
                  <a:schemeClr val="accent5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inevitable clearances.</a:t>
            </a:r>
          </a:p>
          <a:p>
            <a:pPr algn="just"/>
            <a:endParaRPr lang="en-US" sz="1600" b="1" dirty="0">
              <a:solidFill>
                <a:schemeClr val="accent5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600" b="1" dirty="0">
                <a:solidFill>
                  <a:schemeClr val="accent5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the demand of relative motions, clearance</a:t>
            </a:r>
          </a:p>
          <a:p>
            <a:pPr algn="just"/>
            <a:r>
              <a:rPr lang="en-US" sz="1600" b="1" dirty="0">
                <a:solidFill>
                  <a:schemeClr val="accent5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joints have many effects on mechanical </a:t>
            </a:r>
          </a:p>
          <a:p>
            <a:pPr algn="just"/>
            <a:r>
              <a:rPr lang="en-US" sz="1600" b="1" dirty="0">
                <a:solidFill>
                  <a:schemeClr val="accent5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 such as vibration, wear and noise</a:t>
            </a:r>
          </a:p>
          <a:p>
            <a:pPr algn="just"/>
            <a:endParaRPr lang="en-US" sz="1600" b="1" dirty="0">
              <a:solidFill>
                <a:schemeClr val="accent5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600" b="1" dirty="0">
                <a:solidFill>
                  <a:schemeClr val="accent5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Reduces system reliability, kinematic accuracy and stability, even the life of mechanism</a:t>
            </a:r>
          </a:p>
          <a:p>
            <a:pPr algn="just"/>
            <a:endParaRPr lang="en-US" sz="1600" b="1" dirty="0">
              <a:solidFill>
                <a:schemeClr val="accent5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600" b="1" dirty="0">
                <a:solidFill>
                  <a:schemeClr val="accent5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Hence modelling of an accurate contact force model for dynamic simulation of  mechanical system with clearance joints is critical</a:t>
            </a:r>
          </a:p>
          <a:p>
            <a:pPr algn="just"/>
            <a:endParaRPr lang="en-US" sz="1600" b="1" dirty="0">
              <a:solidFill>
                <a:schemeClr val="accent5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659CDB61-D42E-49BF-99CF-638BA99A4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995" y="1194174"/>
            <a:ext cx="2690093" cy="191278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A358B-8061-4191-BD34-A683DA41C3D8}"/>
              </a:ext>
            </a:extLst>
          </p:cNvPr>
          <p:cNvCxnSpPr>
            <a:cxnSpLocks/>
          </p:cNvCxnSpPr>
          <p:nvPr/>
        </p:nvCxnSpPr>
        <p:spPr>
          <a:xfrm>
            <a:off x="1314238" y="1531257"/>
            <a:ext cx="0" cy="2890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" name="Google Shape;85;p14">
            <a:extLst>
              <a:ext uri="{FF2B5EF4-FFF2-40B4-BE49-F238E27FC236}">
                <a16:creationId xmlns:a16="http://schemas.microsoft.com/office/drawing/2014/main" id="{6AE69A92-E525-4866-B302-E637CCBB65EB}"/>
              </a:ext>
            </a:extLst>
          </p:cNvPr>
          <p:cNvSpPr txBox="1">
            <a:spLocks/>
          </p:cNvSpPr>
          <p:nvPr/>
        </p:nvSpPr>
        <p:spPr>
          <a:xfrm>
            <a:off x="1379785" y="931673"/>
            <a:ext cx="7910809" cy="654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IN" sz="2400" b="1" dirty="0"/>
              <a:t>2. Need for this model</a:t>
            </a:r>
          </a:p>
        </p:txBody>
      </p:sp>
      <p:sp>
        <p:nvSpPr>
          <p:cNvPr id="5" name="Google Shape;85;p14">
            <a:extLst>
              <a:ext uri="{FF2B5EF4-FFF2-40B4-BE49-F238E27FC236}">
                <a16:creationId xmlns:a16="http://schemas.microsoft.com/office/drawing/2014/main" id="{A850C276-FA9E-447A-BAED-A75B2BA0069B}"/>
              </a:ext>
            </a:extLst>
          </p:cNvPr>
          <p:cNvSpPr txBox="1">
            <a:spLocks/>
          </p:cNvSpPr>
          <p:nvPr/>
        </p:nvSpPr>
        <p:spPr>
          <a:xfrm>
            <a:off x="1379785" y="1251496"/>
            <a:ext cx="6539656" cy="2640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just"/>
            <a:r>
              <a:rPr lang="en-US" sz="1600" b="1" dirty="0">
                <a:solidFill>
                  <a:schemeClr val="accent5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Various contact force model proposed but all these models are purely elastic and do not consider the energy dissipation during contact process.</a:t>
            </a:r>
          </a:p>
          <a:p>
            <a:pPr algn="just"/>
            <a:endParaRPr lang="en-US" sz="1600" b="1" dirty="0">
              <a:solidFill>
                <a:schemeClr val="accent5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600" b="1" dirty="0">
                <a:solidFill>
                  <a:schemeClr val="accent5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drawback was solved using different models based on Hertz’s contact force models.</a:t>
            </a:r>
          </a:p>
          <a:p>
            <a:pPr algn="just"/>
            <a:endParaRPr lang="en-US" sz="1600" b="1" dirty="0">
              <a:solidFill>
                <a:schemeClr val="accent5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600" b="1" dirty="0">
                <a:solidFill>
                  <a:schemeClr val="accent5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 these modified models works well for larger coefficient of restitution</a:t>
            </a:r>
          </a:p>
          <a:p>
            <a:pPr algn="just"/>
            <a:r>
              <a:rPr lang="en-US" sz="1600" b="1" dirty="0">
                <a:solidFill>
                  <a:schemeClr val="accent5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C</a:t>
            </a:r>
            <a:r>
              <a:rPr lang="en-US" sz="1600" b="1" baseline="-25000" dirty="0">
                <a:solidFill>
                  <a:schemeClr val="accent5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</a:t>
            </a:r>
            <a:r>
              <a:rPr lang="en-IN" sz="16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≥ 1 ) </a:t>
            </a:r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47E6BD-93CE-4267-A866-FC56E8A2C2E7}"/>
              </a:ext>
            </a:extLst>
          </p:cNvPr>
          <p:cNvCxnSpPr>
            <a:cxnSpLocks/>
          </p:cNvCxnSpPr>
          <p:nvPr/>
        </p:nvCxnSpPr>
        <p:spPr>
          <a:xfrm>
            <a:off x="1307526" y="1745619"/>
            <a:ext cx="0" cy="2226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12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Google Shape;85;p14">
            <a:extLst>
              <a:ext uri="{FF2B5EF4-FFF2-40B4-BE49-F238E27FC236}">
                <a16:creationId xmlns:a16="http://schemas.microsoft.com/office/drawing/2014/main" id="{6AE69A92-E525-4866-B302-E637CCBB65EB}"/>
              </a:ext>
            </a:extLst>
          </p:cNvPr>
          <p:cNvSpPr txBox="1">
            <a:spLocks/>
          </p:cNvSpPr>
          <p:nvPr/>
        </p:nvSpPr>
        <p:spPr>
          <a:xfrm>
            <a:off x="1379785" y="931673"/>
            <a:ext cx="7910809" cy="654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IN" b="1" dirty="0"/>
              <a:t>3</a:t>
            </a:r>
            <a:r>
              <a:rPr lang="en-IN" sz="2400" b="1" dirty="0"/>
              <a:t>. </a:t>
            </a:r>
            <a:r>
              <a:rPr lang="en-US" sz="2400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What’s considered and not considered </a:t>
            </a:r>
            <a:endParaRPr lang="en-IN" sz="2400" b="1" dirty="0"/>
          </a:p>
        </p:txBody>
      </p:sp>
      <p:sp>
        <p:nvSpPr>
          <p:cNvPr id="5" name="Google Shape;85;p14">
            <a:extLst>
              <a:ext uri="{FF2B5EF4-FFF2-40B4-BE49-F238E27FC236}">
                <a16:creationId xmlns:a16="http://schemas.microsoft.com/office/drawing/2014/main" id="{A850C276-FA9E-447A-BAED-A75B2BA0069B}"/>
              </a:ext>
            </a:extLst>
          </p:cNvPr>
          <p:cNvSpPr txBox="1">
            <a:spLocks/>
          </p:cNvSpPr>
          <p:nvPr/>
        </p:nvSpPr>
        <p:spPr>
          <a:xfrm>
            <a:off x="1555090" y="1623699"/>
            <a:ext cx="2870607" cy="2640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2353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nonlinear contact law with nonlinear contact stiffness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1600" b="1" dirty="0">
              <a:solidFill>
                <a:srgbClr val="23532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2353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Frictional effect measured by modified Coulomb friction</a:t>
            </a:r>
          </a:p>
          <a:p>
            <a:pPr marL="342900" indent="-342900" algn="just">
              <a:buAutoNum type="arabicPeriod"/>
            </a:pPr>
            <a:endParaRPr lang="en-US" sz="1600" b="1" dirty="0">
              <a:solidFill>
                <a:srgbClr val="23532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AutoNum type="arabicPeriod"/>
            </a:pPr>
            <a:endParaRPr lang="en-US" sz="1600" b="1" dirty="0">
              <a:solidFill>
                <a:srgbClr val="23532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47E6BD-93CE-4267-A866-FC56E8A2C2E7}"/>
              </a:ext>
            </a:extLst>
          </p:cNvPr>
          <p:cNvCxnSpPr>
            <a:cxnSpLocks/>
          </p:cNvCxnSpPr>
          <p:nvPr/>
        </p:nvCxnSpPr>
        <p:spPr>
          <a:xfrm>
            <a:off x="4574982" y="1830846"/>
            <a:ext cx="0" cy="2226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85;p14">
            <a:extLst>
              <a:ext uri="{FF2B5EF4-FFF2-40B4-BE49-F238E27FC236}">
                <a16:creationId xmlns:a16="http://schemas.microsoft.com/office/drawing/2014/main" id="{29F06F55-DD2A-4315-B52F-B965086E3A72}"/>
              </a:ext>
            </a:extLst>
          </p:cNvPr>
          <p:cNvSpPr txBox="1">
            <a:spLocks/>
          </p:cNvSpPr>
          <p:nvPr/>
        </p:nvSpPr>
        <p:spPr>
          <a:xfrm>
            <a:off x="4718304" y="1416552"/>
            <a:ext cx="3377184" cy="2640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Flexibility of links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Lubrication action  in the clearance joint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Plastic deformation in the clearance joint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Google Shape;85;p14">
            <a:extLst>
              <a:ext uri="{FF2B5EF4-FFF2-40B4-BE49-F238E27FC236}">
                <a16:creationId xmlns:a16="http://schemas.microsoft.com/office/drawing/2014/main" id="{6AE69A92-E525-4866-B302-E637CCBB65EB}"/>
              </a:ext>
            </a:extLst>
          </p:cNvPr>
          <p:cNvSpPr txBox="1">
            <a:spLocks/>
          </p:cNvSpPr>
          <p:nvPr/>
        </p:nvSpPr>
        <p:spPr>
          <a:xfrm>
            <a:off x="2955935" y="175984"/>
            <a:ext cx="7910809" cy="654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IN" sz="2400" b="1" dirty="0"/>
              <a:t>4. </a:t>
            </a:r>
            <a:r>
              <a:rPr lang="en-US" sz="2400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Hertz Model </a:t>
            </a:r>
            <a:endParaRPr lang="en-IN" sz="2400" b="1" dirty="0"/>
          </a:p>
        </p:txBody>
      </p:sp>
      <p:pic>
        <p:nvPicPr>
          <p:cNvPr id="8" name="object 5">
            <a:extLst>
              <a:ext uri="{FF2B5EF4-FFF2-40B4-BE49-F238E27FC236}">
                <a16:creationId xmlns:a16="http://schemas.microsoft.com/office/drawing/2014/main" id="{874C2822-3314-4A9C-9C31-90457F2543B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426" y="2400008"/>
            <a:ext cx="2807208" cy="1242059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18919E8F-392B-47DD-8F4F-8C6284E1FBB6}"/>
              </a:ext>
            </a:extLst>
          </p:cNvPr>
          <p:cNvSpPr txBox="1"/>
          <p:nvPr/>
        </p:nvSpPr>
        <p:spPr>
          <a:xfrm>
            <a:off x="3230880" y="1860144"/>
            <a:ext cx="581558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-5" dirty="0">
                <a:latin typeface="Roboto Slab" panose="020B0604020202020204" charset="0"/>
                <a:ea typeface="Roboto Slab" panose="020B0604020202020204" charset="0"/>
              </a:rPr>
              <a:t>K</a:t>
            </a:r>
            <a:r>
              <a:rPr lang="en-IN" sz="1600" i="1" spc="-5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sz="16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-</a:t>
            </a:r>
            <a:r>
              <a:rPr sz="1600" spc="-1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6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Generalized</a:t>
            </a:r>
            <a:r>
              <a:rPr sz="16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6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stiffness</a:t>
            </a:r>
            <a:r>
              <a:rPr sz="1600" spc="-1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600" spc="-1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parameter,</a:t>
            </a:r>
            <a:endParaRPr sz="1600" dirty="0">
              <a:latin typeface="Roboto Slab" panose="020B0604020202020204" charset="0"/>
              <a:ea typeface="Roboto Slab" panose="020B0604020202020204" charset="0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lang="en-IN" sz="1600" i="1" spc="-5" dirty="0">
                <a:latin typeface="Roboto Slab" panose="020B0604020202020204" charset="0"/>
                <a:ea typeface="Roboto Slab" panose="020B0604020202020204" charset="0"/>
              </a:rPr>
              <a:t>n </a:t>
            </a:r>
            <a:r>
              <a:rPr sz="16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-</a:t>
            </a:r>
            <a:r>
              <a:rPr sz="1600" spc="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6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Nonlinear</a:t>
            </a:r>
            <a:r>
              <a:rPr sz="1600" spc="3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600" spc="-1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power</a:t>
            </a:r>
            <a:r>
              <a:rPr sz="1600" spc="5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600" spc="-1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exponent</a:t>
            </a:r>
            <a:r>
              <a:rPr sz="1600" spc="4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6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(1.5</a:t>
            </a:r>
            <a:r>
              <a:rPr sz="16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for</a:t>
            </a:r>
            <a:r>
              <a:rPr sz="1600" spc="-1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6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metallic</a:t>
            </a:r>
            <a:r>
              <a:rPr sz="1600" spc="1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6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contact)</a:t>
            </a:r>
            <a:endParaRPr sz="1600" dirty="0">
              <a:latin typeface="Roboto Slab" panose="020B0604020202020204" charset="0"/>
              <a:ea typeface="Roboto Slab" panose="020B0604020202020204" charset="0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i="1" dirty="0">
                <a:latin typeface="Roboto Slab" panose="020B0604020202020204" charset="0"/>
                <a:ea typeface="Roboto Slab" panose="020B0604020202020204" charset="0"/>
              </a:rPr>
              <a:t>Δ</a:t>
            </a:r>
            <a:r>
              <a:rPr lang="en-IN" sz="1600" i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sz="1600" i="1" dirty="0">
                <a:latin typeface="Roboto Slab" panose="020B0604020202020204" charset="0"/>
                <a:ea typeface="Roboto Slab" panose="020B0604020202020204" charset="0"/>
              </a:rPr>
              <a:t>-</a:t>
            </a:r>
            <a:r>
              <a:rPr sz="1600" i="1" spc="-1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sz="16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Relative deformation depth.</a:t>
            </a:r>
            <a:endParaRPr sz="1600" dirty="0">
              <a:latin typeface="Roboto Slab" panose="020B0604020202020204" charset="0"/>
              <a:ea typeface="Roboto Slab" panose="020B0604020202020204" charset="0"/>
              <a:cs typeface="Arial MT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8836CBB6-281D-414F-AEDB-ADB2EAD6C54E}"/>
              </a:ext>
            </a:extLst>
          </p:cNvPr>
          <p:cNvSpPr txBox="1"/>
          <p:nvPr/>
        </p:nvSpPr>
        <p:spPr>
          <a:xfrm>
            <a:off x="3230880" y="2811441"/>
            <a:ext cx="455980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-10" dirty="0">
                <a:latin typeface="Roboto Slab" panose="020B0604020202020204" charset="0"/>
                <a:ea typeface="Roboto Slab" panose="020B0604020202020204" charset="0"/>
              </a:rPr>
              <a:t>R</a:t>
            </a:r>
            <a:r>
              <a:rPr sz="1000" i="1" dirty="0">
                <a:latin typeface="Roboto Slab" panose="020B0604020202020204" charset="0"/>
                <a:ea typeface="Roboto Slab" panose="020B0604020202020204" charset="0"/>
              </a:rPr>
              <a:t>B</a:t>
            </a:r>
            <a:r>
              <a:rPr sz="700" i="1" spc="5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N" sz="700" i="1" spc="5" dirty="0">
                <a:latin typeface="Roboto Slab" panose="020B0604020202020204" charset="0"/>
                <a:ea typeface="Roboto Slab" panose="020B0604020202020204" charset="0"/>
              </a:rPr>
              <a:t>  </a:t>
            </a:r>
            <a:r>
              <a:rPr sz="1600" spc="-1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an</a:t>
            </a:r>
            <a:r>
              <a:rPr sz="16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d</a:t>
            </a:r>
            <a:r>
              <a:rPr sz="1600" spc="1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600" i="1" spc="-10" dirty="0">
                <a:latin typeface="Roboto Slab" panose="020B0604020202020204" charset="0"/>
                <a:ea typeface="Roboto Slab" panose="020B0604020202020204" charset="0"/>
              </a:rPr>
              <a:t>R</a:t>
            </a:r>
            <a:r>
              <a:rPr sz="700" i="1" dirty="0">
                <a:latin typeface="Roboto Slab" panose="020B0604020202020204" charset="0"/>
                <a:ea typeface="Roboto Slab" panose="020B0604020202020204" charset="0"/>
              </a:rPr>
              <a:t>J</a:t>
            </a:r>
            <a:r>
              <a:rPr sz="700" i="1" spc="-5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sz="16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- </a:t>
            </a:r>
            <a:r>
              <a:rPr sz="16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R</a:t>
            </a:r>
            <a:r>
              <a:rPr sz="1600" spc="-1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a</a:t>
            </a:r>
            <a:r>
              <a:rPr sz="16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d</a:t>
            </a:r>
            <a:r>
              <a:rPr sz="1600" spc="-1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i</a:t>
            </a:r>
            <a:r>
              <a:rPr sz="16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us</a:t>
            </a:r>
            <a:r>
              <a:rPr sz="1600" spc="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6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of </a:t>
            </a:r>
            <a:r>
              <a:rPr sz="16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b</a:t>
            </a:r>
            <a:r>
              <a:rPr sz="1600" spc="-1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e</a:t>
            </a:r>
            <a:r>
              <a:rPr sz="16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ar</a:t>
            </a:r>
            <a:r>
              <a:rPr sz="1600" spc="-1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i</a:t>
            </a:r>
            <a:r>
              <a:rPr sz="16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ng</a:t>
            </a:r>
            <a:r>
              <a:rPr sz="1600" spc="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6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a</a:t>
            </a:r>
            <a:r>
              <a:rPr sz="1600" spc="-1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n</a:t>
            </a:r>
            <a:r>
              <a:rPr sz="16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d</a:t>
            </a:r>
            <a:r>
              <a:rPr sz="1600" spc="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6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j</a:t>
            </a:r>
            <a:r>
              <a:rPr sz="1600" spc="-1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o</a:t>
            </a:r>
            <a:r>
              <a:rPr sz="16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ur</a:t>
            </a:r>
            <a:r>
              <a:rPr sz="1600" spc="-1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n</a:t>
            </a:r>
            <a:r>
              <a:rPr sz="16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al</a:t>
            </a:r>
            <a:endParaRPr sz="1600" dirty="0">
              <a:latin typeface="Roboto Slab" panose="020B0604020202020204" charset="0"/>
              <a:ea typeface="Roboto Slab" panose="020B0604020202020204" charset="0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i="1" spc="-10" dirty="0" err="1">
                <a:latin typeface="Roboto Slab" panose="020B0604020202020204" charset="0"/>
                <a:ea typeface="Roboto Slab" panose="020B0604020202020204" charset="0"/>
              </a:rPr>
              <a:t>σ</a:t>
            </a:r>
            <a:r>
              <a:rPr i="1" spc="-5" baseline="-25000" dirty="0" err="1">
                <a:latin typeface="Roboto Slab" panose="020B0604020202020204" charset="0"/>
                <a:ea typeface="Roboto Slab" panose="020B0604020202020204" charset="0"/>
              </a:rPr>
              <a:t>i</a:t>
            </a:r>
            <a:r>
              <a:rPr i="1" spc="-225" baseline="-250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N" i="1" spc="-225" baseline="-25000" dirty="0">
                <a:latin typeface="Roboto Slab" panose="020B0604020202020204" charset="0"/>
                <a:ea typeface="Roboto Slab" panose="020B0604020202020204" charset="0"/>
              </a:rPr>
              <a:t>  </a:t>
            </a:r>
            <a:r>
              <a:rPr sz="16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- Mat</a:t>
            </a:r>
            <a:r>
              <a:rPr sz="1600" spc="-1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e</a:t>
            </a:r>
            <a:r>
              <a:rPr sz="16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ri</a:t>
            </a:r>
            <a:r>
              <a:rPr sz="1600" spc="-1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a</a:t>
            </a:r>
            <a:r>
              <a:rPr sz="16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l</a:t>
            </a:r>
            <a:r>
              <a:rPr sz="1600" spc="1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6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p</a:t>
            </a:r>
            <a:r>
              <a:rPr sz="1600" spc="-1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a</a:t>
            </a:r>
            <a:r>
              <a:rPr sz="16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ram</a:t>
            </a:r>
            <a:r>
              <a:rPr sz="1600" spc="-1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e</a:t>
            </a:r>
            <a:r>
              <a:rPr sz="16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ter</a:t>
            </a:r>
          </a:p>
        </p:txBody>
      </p:sp>
      <p:pic>
        <p:nvPicPr>
          <p:cNvPr id="11" name="object 6">
            <a:extLst>
              <a:ext uri="{FF2B5EF4-FFF2-40B4-BE49-F238E27FC236}">
                <a16:creationId xmlns:a16="http://schemas.microsoft.com/office/drawing/2014/main" id="{F2CF3040-55D9-467F-A74C-F67AD369A4A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513975"/>
            <a:ext cx="2807208" cy="1004316"/>
          </a:xfrm>
          <a:prstGeom prst="rect">
            <a:avLst/>
          </a:prstGeom>
        </p:spPr>
      </p:pic>
      <p:sp>
        <p:nvSpPr>
          <p:cNvPr id="12" name="object 8">
            <a:extLst>
              <a:ext uri="{FF2B5EF4-FFF2-40B4-BE49-F238E27FC236}">
                <a16:creationId xmlns:a16="http://schemas.microsoft.com/office/drawing/2014/main" id="{189625F6-2D99-4B7F-93FF-0522DF0F3482}"/>
              </a:ext>
            </a:extLst>
          </p:cNvPr>
          <p:cNvSpPr txBox="1"/>
          <p:nvPr/>
        </p:nvSpPr>
        <p:spPr>
          <a:xfrm>
            <a:off x="115113" y="3770160"/>
            <a:ext cx="8404383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97860">
              <a:lnSpc>
                <a:spcPct val="100000"/>
              </a:lnSpc>
              <a:spcBef>
                <a:spcPts val="100"/>
              </a:spcBef>
            </a:pPr>
            <a:r>
              <a:rPr lang="el-GR" sz="1600" i="1" spc="-10" dirty="0">
                <a:latin typeface="Roboto Slab" panose="020B0604020202020204" charset="0"/>
                <a:ea typeface="Roboto Slab" panose="020B0604020202020204" charset="0"/>
              </a:rPr>
              <a:t>υ</a:t>
            </a:r>
            <a:r>
              <a:rPr sz="1600" i="1" baseline="-25000" dirty="0" err="1">
                <a:latin typeface="Roboto Slab" panose="020B0604020202020204" charset="0"/>
                <a:ea typeface="Roboto Slab" panose="020B0604020202020204" charset="0"/>
              </a:rPr>
              <a:t>i</a:t>
            </a:r>
            <a:r>
              <a:rPr lang="en-IN" sz="1600" i="1" baseline="-25000" dirty="0">
                <a:latin typeface="Roboto Slab" panose="020B0604020202020204" charset="0"/>
                <a:ea typeface="Roboto Slab" panose="020B0604020202020204" charset="0"/>
              </a:rPr>
              <a:t>  </a:t>
            </a:r>
            <a:r>
              <a:rPr sz="1600" i="1" spc="-280" baseline="-250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sz="16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- P</a:t>
            </a:r>
            <a:r>
              <a:rPr sz="1600" spc="-1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o</a:t>
            </a:r>
            <a:r>
              <a:rPr sz="16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iss</a:t>
            </a:r>
            <a:r>
              <a:rPr sz="1600" spc="-1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o</a:t>
            </a:r>
            <a:r>
              <a:rPr sz="16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n</a:t>
            </a:r>
            <a:r>
              <a:rPr sz="1600" spc="-5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’</a:t>
            </a:r>
            <a:r>
              <a:rPr sz="16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s</a:t>
            </a:r>
            <a:r>
              <a:rPr sz="1600" spc="2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6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ratio</a:t>
            </a:r>
            <a:endParaRPr lang="en-IN" sz="1600" dirty="0">
              <a:latin typeface="Roboto Slab" panose="020B0604020202020204" charset="0"/>
              <a:ea typeface="Roboto Slab" panose="020B0604020202020204" charset="0"/>
              <a:cs typeface="Arial MT"/>
            </a:endParaRPr>
          </a:p>
          <a:p>
            <a:pPr marL="3197860">
              <a:lnSpc>
                <a:spcPct val="100000"/>
              </a:lnSpc>
              <a:spcBef>
                <a:spcPts val="100"/>
              </a:spcBef>
            </a:pPr>
            <a:r>
              <a:rPr sz="1200" b="1" i="1" spc="-5" dirty="0">
                <a:latin typeface="Roboto Slab" panose="020B0604020202020204" charset="0"/>
                <a:ea typeface="Roboto Slab" panose="020B0604020202020204" charset="0"/>
              </a:rPr>
              <a:t>E</a:t>
            </a:r>
            <a:r>
              <a:rPr sz="1200" i="1" spc="-5" baseline="-25000" dirty="0">
                <a:latin typeface="Roboto Slab" panose="020B0604020202020204" charset="0"/>
                <a:ea typeface="Roboto Slab" panose="020B0604020202020204" charset="0"/>
              </a:rPr>
              <a:t>i</a:t>
            </a:r>
            <a:r>
              <a:rPr lang="en-IN" sz="1200" i="1" spc="-5" baseline="-25000" dirty="0">
                <a:latin typeface="Roboto Slab" panose="020B0604020202020204" charset="0"/>
                <a:ea typeface="Roboto Slab" panose="020B0604020202020204" charset="0"/>
              </a:rPr>
              <a:t>  </a:t>
            </a:r>
            <a:r>
              <a:rPr sz="1200" i="1" spc="-1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sz="16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-</a:t>
            </a:r>
            <a:r>
              <a:rPr sz="1600" spc="-4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600" spc="-3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Young’s</a:t>
            </a:r>
            <a:r>
              <a:rPr sz="1600" spc="2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6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modulus</a:t>
            </a:r>
            <a:r>
              <a:rPr sz="1600" spc="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6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associated</a:t>
            </a:r>
            <a:r>
              <a:rPr sz="1600" spc="1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600" spc="-1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with</a:t>
            </a:r>
            <a:r>
              <a:rPr sz="1600" spc="2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600" spc="-1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journal</a:t>
            </a:r>
            <a:r>
              <a:rPr sz="1600" spc="1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6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and </a:t>
            </a:r>
            <a:r>
              <a:rPr sz="1600" spc="-484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6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bearing</a:t>
            </a:r>
            <a:endParaRPr sz="2400" dirty="0">
              <a:latin typeface="Roboto Slab" panose="020B0604020202020204" charset="0"/>
              <a:ea typeface="Roboto Slab" panose="020B0604020202020204" charset="0"/>
              <a:cs typeface="Arial M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2DCE25-E4B3-4E6A-9CF0-91B5F562964B}"/>
              </a:ext>
            </a:extLst>
          </p:cNvPr>
          <p:cNvCxnSpPr>
            <a:cxnSpLocks/>
          </p:cNvCxnSpPr>
          <p:nvPr/>
        </p:nvCxnSpPr>
        <p:spPr>
          <a:xfrm>
            <a:off x="3097547" y="1860144"/>
            <a:ext cx="0" cy="75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object 3">
            <a:extLst>
              <a:ext uri="{FF2B5EF4-FFF2-40B4-BE49-F238E27FC236}">
                <a16:creationId xmlns:a16="http://schemas.microsoft.com/office/drawing/2014/main" id="{3773F54B-E7C2-46B2-B4E6-48A162A28B0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4159" y="1860144"/>
            <a:ext cx="2334768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AE6388-0F85-4B2E-96C0-7A1F58EEDD2A}"/>
              </a:ext>
            </a:extLst>
          </p:cNvPr>
          <p:cNvSpPr txBox="1"/>
          <p:nvPr/>
        </p:nvSpPr>
        <p:spPr>
          <a:xfrm>
            <a:off x="2708927" y="696882"/>
            <a:ext cx="6953250" cy="1025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1338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r>
              <a:rPr lang="en-US" sz="14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Hertz</a:t>
            </a:r>
            <a:r>
              <a:rPr lang="en-US" sz="1400" spc="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lang="en-US" sz="14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contact</a:t>
            </a:r>
            <a:r>
              <a:rPr lang="en-US" sz="14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lang="en-US" sz="14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law</a:t>
            </a:r>
            <a:r>
              <a:rPr lang="en-US" sz="1400" spc="1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lang="en-US" sz="14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is</a:t>
            </a:r>
            <a:r>
              <a:rPr lang="en-US" sz="14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lang="en-US" sz="14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a</a:t>
            </a:r>
            <a:r>
              <a:rPr lang="en-US" sz="14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lang="en-US" sz="14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purely</a:t>
            </a:r>
            <a:r>
              <a:rPr lang="en-US" sz="1400" spc="1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lang="en-US" sz="14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elastic</a:t>
            </a:r>
            <a:r>
              <a:rPr lang="en-US" sz="14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lang="en-US" sz="14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contact</a:t>
            </a:r>
            <a:r>
              <a:rPr lang="en-US" sz="1400" spc="1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lang="en-US" sz="14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force</a:t>
            </a:r>
          </a:p>
          <a:p>
            <a:pPr marL="541338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r>
              <a:rPr lang="en-US" sz="14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It</a:t>
            </a:r>
            <a:r>
              <a:rPr lang="en-US" sz="14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does</a:t>
            </a:r>
            <a:r>
              <a:rPr lang="en-US" sz="1400" spc="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lang="en-US" sz="14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not</a:t>
            </a:r>
            <a:r>
              <a:rPr lang="en-US" sz="1400" spc="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lang="en-US" sz="14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account</a:t>
            </a:r>
            <a:r>
              <a:rPr lang="en-US" sz="1400" spc="1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lang="en-US" sz="14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for the</a:t>
            </a:r>
            <a:r>
              <a:rPr lang="en-US" sz="1400" spc="-1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lang="en-US" sz="14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energy</a:t>
            </a:r>
            <a:r>
              <a:rPr lang="en-US" sz="1400" spc="1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lang="en-US" sz="14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dissipation</a:t>
            </a:r>
            <a:r>
              <a:rPr lang="en-US" sz="1400" spc="2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lang="en-US" sz="14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during</a:t>
            </a:r>
            <a:r>
              <a:rPr lang="en-US" sz="1400" spc="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</a:p>
          <a:p>
            <a:pPr marL="298450">
              <a:lnSpc>
                <a:spcPct val="150000"/>
              </a:lnSpc>
              <a:buClr>
                <a:srgbClr val="0070C0"/>
              </a:buClr>
              <a:tabLst>
                <a:tab pos="298450" algn="l"/>
                <a:tab pos="541338" algn="l"/>
              </a:tabLst>
            </a:pPr>
            <a:r>
              <a:rPr lang="en-US" spc="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	</a:t>
            </a:r>
            <a:r>
              <a:rPr lang="en-US" sz="14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the</a:t>
            </a:r>
            <a:r>
              <a:rPr lang="en-US" sz="1400" spc="-1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lang="en-US" sz="14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impact</a:t>
            </a:r>
            <a:r>
              <a:rPr lang="en-US" sz="1400" spc="2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lang="en-US" sz="14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process</a:t>
            </a:r>
            <a:endParaRPr lang="en-US" sz="1400" dirty="0">
              <a:latin typeface="Roboto Slab" panose="020B0604020202020204" charset="0"/>
              <a:ea typeface="Roboto Slab" panose="020B0604020202020204" charset="0"/>
              <a:cs typeface="Arial MT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53358-5295-4B1F-92FC-2F7CE9F28069}"/>
              </a:ext>
            </a:extLst>
          </p:cNvPr>
          <p:cNvCxnSpPr>
            <a:cxnSpLocks/>
          </p:cNvCxnSpPr>
          <p:nvPr/>
        </p:nvCxnSpPr>
        <p:spPr>
          <a:xfrm>
            <a:off x="3116614" y="2830185"/>
            <a:ext cx="0" cy="486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2A1EA9-4B1B-4D46-A698-B56C0414C495}"/>
              </a:ext>
            </a:extLst>
          </p:cNvPr>
          <p:cNvCxnSpPr>
            <a:cxnSpLocks/>
          </p:cNvCxnSpPr>
          <p:nvPr/>
        </p:nvCxnSpPr>
        <p:spPr>
          <a:xfrm flipH="1">
            <a:off x="3116614" y="3842731"/>
            <a:ext cx="19067" cy="56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335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-1857141" y="-564341"/>
            <a:ext cx="7754851" cy="11286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/>
              <a:t>4. Various development of contact law</a:t>
            </a:r>
            <a:endParaRPr sz="2400" b="1" dirty="0"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cxnSpLocks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1BE8A4-E3EC-481C-860F-E39A99FC3EED}"/>
              </a:ext>
            </a:extLst>
          </p:cNvPr>
          <p:cNvSpPr txBox="1"/>
          <p:nvPr/>
        </p:nvSpPr>
        <p:spPr>
          <a:xfrm>
            <a:off x="1551132" y="4140146"/>
            <a:ext cx="6458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accent5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*** T</a:t>
            </a:r>
            <a:r>
              <a:rPr lang="en-US" sz="1400" b="1" dirty="0">
                <a:solidFill>
                  <a:schemeClr val="accent5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hese modified models works well for larger coefficient of restitution ( C</a:t>
            </a:r>
            <a:r>
              <a:rPr lang="en-US" sz="1400" b="1" baseline="-25000" dirty="0">
                <a:solidFill>
                  <a:schemeClr val="accent5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</a:t>
            </a:r>
            <a:r>
              <a:rPr lang="en-IN" sz="1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≥ 1 ) </a:t>
            </a:r>
            <a:endParaRPr lang="en-US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2B1E606-1B66-4A5C-8326-7042B5DC2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522393"/>
              </p:ext>
            </p:extLst>
          </p:nvPr>
        </p:nvGraphicFramePr>
        <p:xfrm>
          <a:off x="267261" y="657871"/>
          <a:ext cx="8685823" cy="34268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6839">
                  <a:extLst>
                    <a:ext uri="{9D8B030D-6E8A-4147-A177-3AD203B41FA5}">
                      <a16:colId xmlns:a16="http://schemas.microsoft.com/office/drawing/2014/main" val="1330969849"/>
                    </a:ext>
                  </a:extLst>
                </a:gridCol>
                <a:gridCol w="6628984">
                  <a:extLst>
                    <a:ext uri="{9D8B030D-6E8A-4147-A177-3AD203B41FA5}">
                      <a16:colId xmlns:a16="http://schemas.microsoft.com/office/drawing/2014/main" val="1690662279"/>
                    </a:ext>
                  </a:extLst>
                </a:gridCol>
              </a:tblGrid>
              <a:tr h="494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rgbClr val="C00000"/>
                          </a:solidFill>
                        </a:rPr>
                        <a:t>MODEL</a:t>
                      </a:r>
                      <a:endParaRPr lang="en-IN" sz="1400" b="1" dirty="0">
                        <a:solidFill>
                          <a:srgbClr val="C00000"/>
                        </a:solidFill>
                        <a:latin typeface="Roboto Slab" panose="020B0604020202020204" charset="0"/>
                        <a:ea typeface="Roboto Slab" panose="020B0604020202020204" charset="0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rgbClr val="C00000"/>
                          </a:solidFill>
                        </a:rPr>
                        <a:t>CONTACT</a:t>
                      </a:r>
                      <a:r>
                        <a:rPr lang="en-IN" sz="1400" b="1" spc="-45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IN" sz="1400" b="1" dirty="0">
                          <a:solidFill>
                            <a:srgbClr val="C00000"/>
                          </a:solidFill>
                        </a:rPr>
                        <a:t>FORCE</a:t>
                      </a:r>
                      <a:r>
                        <a:rPr lang="en-IN" sz="1400" b="1" spc="-35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IN" sz="1400" b="1" spc="-5" dirty="0">
                          <a:solidFill>
                            <a:srgbClr val="C00000"/>
                          </a:solidFill>
                        </a:rPr>
                        <a:t>MODEL</a:t>
                      </a:r>
                      <a:endParaRPr lang="en-IN" sz="1400" b="1" dirty="0">
                        <a:solidFill>
                          <a:srgbClr val="C00000"/>
                        </a:solidFill>
                      </a:endParaRPr>
                    </a:p>
                    <a:p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177065"/>
                  </a:ext>
                </a:extLst>
              </a:tr>
              <a:tr h="56308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/>
                        <a:t>Hunt</a:t>
                      </a:r>
                      <a:r>
                        <a:rPr sz="1600" spc="-55" dirty="0"/>
                        <a:t> </a:t>
                      </a:r>
                      <a:r>
                        <a:rPr sz="1600" dirty="0"/>
                        <a:t>and</a:t>
                      </a: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dirty="0"/>
                        <a:t>Crossley</a:t>
                      </a:r>
                      <a:endParaRPr sz="1600" dirty="0">
                        <a:latin typeface="Roboto Slab" panose="020B0604020202020204" charset="0"/>
                        <a:ea typeface="Roboto Slab" panose="020B0604020202020204" charset="0"/>
                        <a:cs typeface="Times New Roman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/>
                        <a:t>Pure</a:t>
                      </a:r>
                      <a:r>
                        <a:rPr sz="1600" spc="-15" dirty="0"/>
                        <a:t> </a:t>
                      </a:r>
                      <a:r>
                        <a:rPr sz="1600" spc="-5" dirty="0"/>
                        <a:t>elastic</a:t>
                      </a:r>
                      <a:r>
                        <a:rPr sz="1600" spc="-20" dirty="0"/>
                        <a:t> </a:t>
                      </a:r>
                      <a:r>
                        <a:rPr sz="1600" spc="-5" dirty="0"/>
                        <a:t>Hertz's</a:t>
                      </a:r>
                      <a:r>
                        <a:rPr sz="1600" spc="5" dirty="0"/>
                        <a:t> </a:t>
                      </a:r>
                      <a:r>
                        <a:rPr sz="1600" spc="-35" dirty="0"/>
                        <a:t>law,</a:t>
                      </a:r>
                      <a:r>
                        <a:rPr sz="1600" spc="-5" dirty="0"/>
                        <a:t> combined</a:t>
                      </a:r>
                      <a:r>
                        <a:rPr sz="1600" spc="-10" dirty="0"/>
                        <a:t> </a:t>
                      </a:r>
                      <a:r>
                        <a:rPr sz="1600" dirty="0"/>
                        <a:t>with a</a:t>
                      </a:r>
                      <a:r>
                        <a:rPr sz="1600" spc="-5" dirty="0"/>
                        <a:t> </a:t>
                      </a:r>
                      <a:r>
                        <a:rPr sz="1600" dirty="0"/>
                        <a:t>nonlinear</a:t>
                      </a: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dirty="0"/>
                        <a:t>viscoelastic</a:t>
                      </a:r>
                      <a:r>
                        <a:rPr sz="1600" spc="-80" dirty="0"/>
                        <a:t> </a:t>
                      </a:r>
                      <a:r>
                        <a:rPr sz="1600" spc="-5" dirty="0"/>
                        <a:t>element</a:t>
                      </a:r>
                      <a:endParaRPr sz="1600" dirty="0">
                        <a:latin typeface="Roboto Slab" panose="020B0604020202020204" charset="0"/>
                        <a:ea typeface="Roboto Slab" panose="020B0604020202020204" charset="0"/>
                        <a:cs typeface="Times New Roman"/>
                      </a:endParaRPr>
                    </a:p>
                  </a:txBody>
                  <a:tcPr marL="0" marR="0" marT="37465" marB="0"/>
                </a:tc>
                <a:extLst>
                  <a:ext uri="{0D108BD9-81ED-4DB2-BD59-A6C34878D82A}">
                    <a16:rowId xmlns:a16="http://schemas.microsoft.com/office/drawing/2014/main" val="1974532969"/>
                  </a:ext>
                </a:extLst>
              </a:tr>
              <a:tr h="76953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/>
                        <a:t>Lankarani</a:t>
                      </a: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dirty="0"/>
                        <a:t>and</a:t>
                      </a:r>
                      <a:r>
                        <a:rPr sz="1600" spc="-45" dirty="0"/>
                        <a:t> </a:t>
                      </a:r>
                      <a:r>
                        <a:rPr sz="1600" dirty="0"/>
                        <a:t>Nikravesh</a:t>
                      </a:r>
                      <a:endParaRPr sz="1600" dirty="0">
                        <a:latin typeface="Roboto Slab" panose="020B0604020202020204" charset="0"/>
                        <a:ea typeface="Roboto Slab" panose="020B0604020202020204" charset="0"/>
                        <a:cs typeface="Times New Roman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91440" marR="14414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/>
                        <a:t>Based</a:t>
                      </a:r>
                      <a:r>
                        <a:rPr sz="1600" dirty="0"/>
                        <a:t> on</a:t>
                      </a:r>
                      <a:r>
                        <a:rPr sz="1600" spc="-15" dirty="0"/>
                        <a:t> </a:t>
                      </a:r>
                      <a:r>
                        <a:rPr sz="1600" dirty="0"/>
                        <a:t>Hunt</a:t>
                      </a:r>
                      <a:r>
                        <a:rPr sz="1600" spc="-15" dirty="0"/>
                        <a:t> </a:t>
                      </a:r>
                      <a:r>
                        <a:rPr sz="1600" dirty="0"/>
                        <a:t>and</a:t>
                      </a:r>
                      <a:r>
                        <a:rPr sz="1600" spc="5" dirty="0"/>
                        <a:t> </a:t>
                      </a:r>
                      <a:r>
                        <a:rPr sz="1600" dirty="0"/>
                        <a:t>Crossley</a:t>
                      </a:r>
                      <a:r>
                        <a:rPr sz="1600" spc="-25" dirty="0"/>
                        <a:t> </a:t>
                      </a:r>
                      <a:r>
                        <a:rPr sz="1600" dirty="0"/>
                        <a:t>work,</a:t>
                      </a:r>
                      <a:r>
                        <a:rPr sz="1600" spc="-25" dirty="0"/>
                        <a:t> </a:t>
                      </a:r>
                      <a:endParaRPr lang="en-IN" sz="1600" spc="-25" dirty="0"/>
                    </a:p>
                    <a:p>
                      <a:pPr marL="91440" marR="14414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en-IN" sz="1600" dirty="0"/>
                        <a:t>F</a:t>
                      </a:r>
                      <a:r>
                        <a:rPr sz="1600" dirty="0"/>
                        <a:t>requently</a:t>
                      </a:r>
                      <a:r>
                        <a:rPr sz="1600" spc="-45" dirty="0"/>
                        <a:t> </a:t>
                      </a:r>
                      <a:r>
                        <a:rPr sz="1600" dirty="0"/>
                        <a:t>used</a:t>
                      </a:r>
                      <a:r>
                        <a:rPr sz="1600" spc="-15" dirty="0"/>
                        <a:t> </a:t>
                      </a:r>
                      <a:r>
                        <a:rPr sz="1600" dirty="0"/>
                        <a:t>contact</a:t>
                      </a:r>
                      <a:r>
                        <a:rPr sz="1600" spc="-25" dirty="0"/>
                        <a:t> </a:t>
                      </a:r>
                      <a:r>
                        <a:rPr sz="1600" dirty="0"/>
                        <a:t>force</a:t>
                      </a:r>
                      <a:r>
                        <a:rPr lang="en-IN" sz="1600" spc="-40" dirty="0"/>
                        <a:t> </a:t>
                      </a:r>
                      <a:r>
                        <a:rPr sz="1600" spc="-5" dirty="0"/>
                        <a:t>model</a:t>
                      </a:r>
                      <a:endParaRPr sz="1600" dirty="0">
                        <a:latin typeface="Roboto Slab" panose="020B0604020202020204" charset="0"/>
                        <a:ea typeface="Roboto Slab" panose="020B0604020202020204" charset="0"/>
                        <a:cs typeface="Times New Roman"/>
                      </a:endParaRPr>
                    </a:p>
                  </a:txBody>
                  <a:tcPr marL="0" marR="0" marT="37465" marB="0"/>
                </a:tc>
                <a:extLst>
                  <a:ext uri="{0D108BD9-81ED-4DB2-BD59-A6C34878D82A}">
                    <a16:rowId xmlns:a16="http://schemas.microsoft.com/office/drawing/2014/main" val="1851965792"/>
                  </a:ext>
                </a:extLst>
              </a:tr>
              <a:tr h="74163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/>
                        <a:t>Bai</a:t>
                      </a:r>
                      <a:r>
                        <a:rPr sz="1600" spc="-30" dirty="0"/>
                        <a:t> </a:t>
                      </a:r>
                      <a:r>
                        <a:rPr sz="1600" dirty="0"/>
                        <a:t>et</a:t>
                      </a:r>
                      <a:r>
                        <a:rPr sz="1600" spc="-40" dirty="0"/>
                        <a:t> </a:t>
                      </a:r>
                      <a:r>
                        <a:rPr sz="1600" spc="-5" dirty="0"/>
                        <a:t>al.</a:t>
                      </a:r>
                      <a:endParaRPr sz="1600" dirty="0">
                        <a:latin typeface="Roboto Slab" panose="020B0604020202020204" charset="0"/>
                        <a:ea typeface="Roboto Slab" panose="020B0604020202020204" charset="0"/>
                        <a:cs typeface="Times New Roman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91440" marR="50101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/>
                        <a:t>A new hybrid contact force </a:t>
                      </a:r>
                      <a:r>
                        <a:rPr sz="1600" spc="-5" dirty="0"/>
                        <a:t>model, </a:t>
                      </a:r>
                      <a:r>
                        <a:rPr lang="en-IN" sz="1600" dirty="0"/>
                        <a:t>b</a:t>
                      </a:r>
                      <a:r>
                        <a:rPr sz="1600" dirty="0"/>
                        <a:t>ased on the Lankarani- </a:t>
                      </a:r>
                      <a:r>
                        <a:rPr sz="1600" spc="5" dirty="0"/>
                        <a:t> </a:t>
                      </a:r>
                      <a:r>
                        <a:rPr sz="1600" dirty="0"/>
                        <a:t>Nikravesh</a:t>
                      </a:r>
                      <a:r>
                        <a:rPr sz="1600" spc="-35" dirty="0"/>
                        <a:t> </a:t>
                      </a:r>
                      <a:r>
                        <a:rPr sz="1600" spc="-5" dirty="0"/>
                        <a:t>model</a:t>
                      </a:r>
                      <a:r>
                        <a:rPr sz="1600" spc="-15" dirty="0"/>
                        <a:t> </a:t>
                      </a:r>
                      <a:r>
                        <a:rPr sz="1600" dirty="0"/>
                        <a:t>and the</a:t>
                      </a:r>
                      <a:r>
                        <a:rPr sz="1600" spc="-25" dirty="0"/>
                        <a:t> </a:t>
                      </a:r>
                      <a:r>
                        <a:rPr sz="1600" dirty="0"/>
                        <a:t>improved</a:t>
                      </a:r>
                      <a:r>
                        <a:rPr sz="1600" spc="-55" dirty="0"/>
                        <a:t> </a:t>
                      </a:r>
                      <a:r>
                        <a:rPr sz="1600" spc="-10" dirty="0"/>
                        <a:t>Winkler</a:t>
                      </a:r>
                      <a:r>
                        <a:rPr sz="1600" spc="-55" dirty="0"/>
                        <a:t> </a:t>
                      </a:r>
                      <a:r>
                        <a:rPr sz="1600" spc="-5" dirty="0"/>
                        <a:t>elastic</a:t>
                      </a:r>
                      <a:r>
                        <a:rPr sz="1600" spc="-15" dirty="0"/>
                        <a:t> </a:t>
                      </a:r>
                      <a:r>
                        <a:rPr sz="1600" dirty="0"/>
                        <a:t>foundation </a:t>
                      </a:r>
                      <a:r>
                        <a:rPr sz="1600" spc="-484" dirty="0"/>
                        <a:t> </a:t>
                      </a:r>
                      <a:r>
                        <a:rPr sz="1600" spc="-5" dirty="0"/>
                        <a:t>model</a:t>
                      </a:r>
                      <a:r>
                        <a:rPr lang="en-IN" sz="1600" spc="-5" dirty="0"/>
                        <a:t>,</a:t>
                      </a:r>
                      <a:endParaRPr sz="1600" dirty="0">
                        <a:latin typeface="Roboto Slab" panose="020B0604020202020204" charset="0"/>
                        <a:ea typeface="Roboto Slab" panose="020B0604020202020204" charset="0"/>
                        <a:cs typeface="Times New Roman"/>
                      </a:endParaRPr>
                    </a:p>
                  </a:txBody>
                  <a:tcPr marL="0" marR="0" marT="37465" marB="0"/>
                </a:tc>
                <a:extLst>
                  <a:ext uri="{0D108BD9-81ED-4DB2-BD59-A6C34878D82A}">
                    <a16:rowId xmlns:a16="http://schemas.microsoft.com/office/drawing/2014/main" val="2624950762"/>
                  </a:ext>
                </a:extLst>
              </a:tr>
              <a:tr h="563083">
                <a:tc>
                  <a:txBody>
                    <a:bodyPr/>
                    <a:lstStyle/>
                    <a:p>
                      <a:pPr marL="90488" marR="713105" indent="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145" dirty="0"/>
                        <a:t>W</a:t>
                      </a:r>
                      <a:r>
                        <a:rPr sz="1600" dirty="0"/>
                        <a:t>ang</a:t>
                      </a:r>
                      <a:r>
                        <a:rPr sz="1600" spc="-35" dirty="0"/>
                        <a:t> </a:t>
                      </a:r>
                      <a:r>
                        <a:rPr sz="1600" dirty="0"/>
                        <a:t>and Liu</a:t>
                      </a:r>
                      <a:endParaRPr sz="1600" dirty="0">
                        <a:latin typeface="Roboto Slab" panose="020B0604020202020204" charset="0"/>
                        <a:ea typeface="Roboto Slab" panose="020B0604020202020204" charset="0"/>
                        <a:cs typeface="Times New Roman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91440" marR="6140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/>
                        <a:t>Based</a:t>
                      </a:r>
                      <a:r>
                        <a:rPr sz="1600" dirty="0"/>
                        <a:t> on</a:t>
                      </a:r>
                      <a:r>
                        <a:rPr sz="1600" spc="-15" dirty="0"/>
                        <a:t> </a:t>
                      </a:r>
                      <a:r>
                        <a:rPr sz="1600" dirty="0"/>
                        <a:t>the</a:t>
                      </a:r>
                      <a:r>
                        <a:rPr sz="1600" spc="-10" dirty="0"/>
                        <a:t> </a:t>
                      </a:r>
                      <a:r>
                        <a:rPr sz="1600" dirty="0"/>
                        <a:t>contact</a:t>
                      </a:r>
                      <a:r>
                        <a:rPr sz="1600" spc="-20" dirty="0"/>
                        <a:t> </a:t>
                      </a:r>
                      <a:r>
                        <a:rPr sz="1600" dirty="0"/>
                        <a:t>force</a:t>
                      </a:r>
                      <a:r>
                        <a:rPr sz="1600" spc="-35" dirty="0"/>
                        <a:t> </a:t>
                      </a:r>
                      <a:r>
                        <a:rPr sz="1600" spc="-5" dirty="0"/>
                        <a:t>model </a:t>
                      </a:r>
                      <a:r>
                        <a:rPr sz="1600" dirty="0"/>
                        <a:t>of</a:t>
                      </a:r>
                      <a:r>
                        <a:rPr sz="1600" spc="-15" dirty="0"/>
                        <a:t> </a:t>
                      </a:r>
                      <a:r>
                        <a:rPr sz="1600" dirty="0"/>
                        <a:t>Liu</a:t>
                      </a:r>
                      <a:r>
                        <a:rPr sz="1600" spc="-5" dirty="0"/>
                        <a:t> </a:t>
                      </a:r>
                      <a:r>
                        <a:rPr sz="1600" dirty="0"/>
                        <a:t>et</a:t>
                      </a:r>
                      <a:r>
                        <a:rPr sz="1600" spc="-15" dirty="0"/>
                        <a:t> </a:t>
                      </a:r>
                      <a:r>
                        <a:rPr sz="1600" spc="-5" dirty="0"/>
                        <a:t>al.</a:t>
                      </a:r>
                      <a:r>
                        <a:rPr sz="1600" dirty="0"/>
                        <a:t> [7</a:t>
                      </a:r>
                      <a:r>
                        <a:rPr lang="en-IN" sz="1600" dirty="0"/>
                        <a:t>]</a:t>
                      </a:r>
                      <a:r>
                        <a:rPr sz="1600" spc="-15" dirty="0"/>
                        <a:t> </a:t>
                      </a:r>
                      <a:r>
                        <a:rPr sz="1600" dirty="0"/>
                        <a:t>and</a:t>
                      </a:r>
                      <a:r>
                        <a:rPr sz="1600" spc="-10" dirty="0"/>
                        <a:t> </a:t>
                      </a:r>
                      <a:r>
                        <a:rPr sz="1600" dirty="0"/>
                        <a:t>contact </a:t>
                      </a:r>
                      <a:r>
                        <a:rPr sz="1600" spc="-484" dirty="0"/>
                        <a:t> </a:t>
                      </a:r>
                      <a:r>
                        <a:rPr sz="1600" dirty="0"/>
                        <a:t>force</a:t>
                      </a:r>
                      <a:r>
                        <a:rPr sz="1600" spc="-40" dirty="0"/>
                        <a:t> </a:t>
                      </a:r>
                      <a:endParaRPr lang="en-IN" sz="1600" spc="-40" dirty="0"/>
                    </a:p>
                    <a:p>
                      <a:pPr marL="91440" marR="6140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/>
                        <a:t>model </a:t>
                      </a:r>
                      <a:r>
                        <a:rPr sz="1600" dirty="0"/>
                        <a:t>of</a:t>
                      </a:r>
                      <a:r>
                        <a:rPr sz="1600" spc="-5" dirty="0"/>
                        <a:t> </a:t>
                      </a:r>
                      <a:r>
                        <a:rPr sz="1600" dirty="0"/>
                        <a:t>Lankarani</a:t>
                      </a:r>
                      <a:r>
                        <a:rPr sz="1600" spc="-35" dirty="0"/>
                        <a:t> </a:t>
                      </a:r>
                      <a:r>
                        <a:rPr sz="1600" dirty="0"/>
                        <a:t>and</a:t>
                      </a:r>
                      <a:r>
                        <a:rPr sz="1600" spc="-10" dirty="0"/>
                        <a:t> </a:t>
                      </a:r>
                      <a:r>
                        <a:rPr sz="1600" dirty="0"/>
                        <a:t>Nikravesh</a:t>
                      </a:r>
                      <a:endParaRPr sz="1600" dirty="0">
                        <a:latin typeface="Roboto Slab" panose="020B0604020202020204" charset="0"/>
                        <a:ea typeface="Roboto Slab" panose="020B0604020202020204" charset="0"/>
                        <a:cs typeface="Times New Roman"/>
                      </a:endParaRPr>
                    </a:p>
                  </a:txBody>
                  <a:tcPr marL="0" marR="0" marT="37465" marB="0"/>
                </a:tc>
                <a:extLst>
                  <a:ext uri="{0D108BD9-81ED-4DB2-BD59-A6C34878D82A}">
                    <a16:rowId xmlns:a16="http://schemas.microsoft.com/office/drawing/2014/main" val="11522997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5">
            <a:extLst>
              <a:ext uri="{FF2B5EF4-FFF2-40B4-BE49-F238E27FC236}">
                <a16:creationId xmlns:a16="http://schemas.microsoft.com/office/drawing/2014/main" id="{D799EFDE-C5C3-4DA0-94DD-39E590C797F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94264" y="2315646"/>
            <a:ext cx="4849736" cy="1404584"/>
          </a:xfrm>
          <a:prstGeom prst="rect">
            <a:avLst/>
          </a:prstGeom>
        </p:spPr>
      </p:pic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Google Shape;85;p14">
            <a:extLst>
              <a:ext uri="{FF2B5EF4-FFF2-40B4-BE49-F238E27FC236}">
                <a16:creationId xmlns:a16="http://schemas.microsoft.com/office/drawing/2014/main" id="{6AE69A92-E525-4866-B302-E637CCBB65EB}"/>
              </a:ext>
            </a:extLst>
          </p:cNvPr>
          <p:cNvSpPr txBox="1">
            <a:spLocks/>
          </p:cNvSpPr>
          <p:nvPr/>
        </p:nvSpPr>
        <p:spPr>
          <a:xfrm>
            <a:off x="3333733" y="668784"/>
            <a:ext cx="7910809" cy="654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IN" sz="2400" b="1" dirty="0"/>
              <a:t>5. </a:t>
            </a:r>
            <a:r>
              <a:rPr lang="en-US" sz="2400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New nonlinear contact force model</a:t>
            </a:r>
          </a:p>
          <a:p>
            <a:endParaRPr lang="en-IN" sz="2400" b="1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18919E8F-392B-47DD-8F4F-8C6284E1FBB6}"/>
              </a:ext>
            </a:extLst>
          </p:cNvPr>
          <p:cNvSpPr txBox="1"/>
          <p:nvPr/>
        </p:nvSpPr>
        <p:spPr>
          <a:xfrm>
            <a:off x="3230880" y="1132078"/>
            <a:ext cx="581558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Roboto Slab" panose="020B0604020202020204" charset="0"/>
                <a:ea typeface="Roboto Slab" panose="020B0604020202020204" charset="0"/>
              </a:rPr>
              <a:t>K</a:t>
            </a:r>
            <a:r>
              <a:rPr lang="en-IN" sz="1800" i="1" spc="-5" baseline="-25000" dirty="0" err="1">
                <a:latin typeface="Roboto Slab" panose="020B0604020202020204" charset="0"/>
                <a:ea typeface="Roboto Slab" panose="020B0604020202020204" charset="0"/>
              </a:rPr>
              <a:t>i</a:t>
            </a:r>
            <a:r>
              <a:rPr lang="en-IN" sz="1800" i="1" spc="-5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sz="18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-</a:t>
            </a:r>
            <a:r>
              <a:rPr lang="en-IN" sz="1800" spc="-1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 Improved </a:t>
            </a:r>
            <a:r>
              <a:rPr lang="en-IN" sz="18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Generalized nonlinear </a:t>
            </a:r>
            <a:r>
              <a:rPr lang="en-IN" sz="18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lang="en-IN" sz="18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stiffness</a:t>
            </a:r>
            <a:r>
              <a:rPr lang="en-IN" sz="1800" spc="-1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coefficient</a:t>
            </a:r>
            <a:r>
              <a:rPr lang="en-IN" sz="1800" spc="-1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,</a:t>
            </a:r>
          </a:p>
          <a:p>
            <a:pPr marL="12700">
              <a:lnSpc>
                <a:spcPct val="100000"/>
              </a:lnSpc>
            </a:pPr>
            <a:endParaRPr lang="en-IN" sz="1800" spc="-5" dirty="0">
              <a:latin typeface="Roboto Slab" panose="020B0604020202020204" charset="0"/>
              <a:ea typeface="Roboto Slab" panose="020B0604020202020204" charset="0"/>
              <a:cs typeface="Arial MT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8836CBB6-281D-414F-AEDB-ADB2EAD6C54E}"/>
              </a:ext>
            </a:extLst>
          </p:cNvPr>
          <p:cNvSpPr txBox="1"/>
          <p:nvPr/>
        </p:nvSpPr>
        <p:spPr>
          <a:xfrm>
            <a:off x="3230880" y="2085614"/>
            <a:ext cx="4735667" cy="293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Improved damping coefficient </a:t>
            </a:r>
            <a:endParaRPr sz="1800" dirty="0">
              <a:latin typeface="Roboto Slab" panose="020B0604020202020204" charset="0"/>
              <a:ea typeface="Roboto Slab" panose="020B0604020202020204" charset="0"/>
              <a:cs typeface="Arial M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2DCE25-E4B3-4E6A-9CF0-91B5F562964B}"/>
              </a:ext>
            </a:extLst>
          </p:cNvPr>
          <p:cNvCxnSpPr>
            <a:cxnSpLocks/>
            <a:endCxn id="14" idx="3"/>
          </p:cNvCxnSpPr>
          <p:nvPr/>
        </p:nvCxnSpPr>
        <p:spPr>
          <a:xfrm>
            <a:off x="3128027" y="1177311"/>
            <a:ext cx="0" cy="454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ject 3">
            <a:extLst>
              <a:ext uri="{FF2B5EF4-FFF2-40B4-BE49-F238E27FC236}">
                <a16:creationId xmlns:a16="http://schemas.microsoft.com/office/drawing/2014/main" id="{B8F26121-084F-4D0F-993C-6B8363AA175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255" y="1177311"/>
            <a:ext cx="3072772" cy="908303"/>
          </a:xfrm>
          <a:prstGeom prst="rect">
            <a:avLst/>
          </a:prstGeom>
        </p:spPr>
      </p:pic>
      <p:pic>
        <p:nvPicPr>
          <p:cNvPr id="15" name="object 4">
            <a:extLst>
              <a:ext uri="{FF2B5EF4-FFF2-40B4-BE49-F238E27FC236}">
                <a16:creationId xmlns:a16="http://schemas.microsoft.com/office/drawing/2014/main" id="{91950D03-E1C5-4C46-9C01-853215EF55DB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1966429"/>
            <a:ext cx="2910062" cy="672084"/>
          </a:xfrm>
          <a:prstGeom prst="rect">
            <a:avLst/>
          </a:prstGeom>
        </p:spPr>
      </p:pic>
      <p:sp>
        <p:nvSpPr>
          <p:cNvPr id="17" name="object 7">
            <a:extLst>
              <a:ext uri="{FF2B5EF4-FFF2-40B4-BE49-F238E27FC236}">
                <a16:creationId xmlns:a16="http://schemas.microsoft.com/office/drawing/2014/main" id="{4FBDBF9E-3FEC-4697-9AD6-55F31606AE01}"/>
              </a:ext>
            </a:extLst>
          </p:cNvPr>
          <p:cNvSpPr txBox="1"/>
          <p:nvPr/>
        </p:nvSpPr>
        <p:spPr>
          <a:xfrm>
            <a:off x="241603" y="2701436"/>
            <a:ext cx="473566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Improved nonlinear contact force model </a:t>
            </a:r>
            <a:endParaRPr sz="1800" dirty="0">
              <a:latin typeface="Roboto Slab" panose="020B0604020202020204" charset="0"/>
              <a:ea typeface="Roboto Slab" panose="020B0604020202020204" charset="0"/>
              <a:cs typeface="Arial MT"/>
            </a:endParaRPr>
          </a:p>
        </p:txBody>
      </p:sp>
      <p:sp>
        <p:nvSpPr>
          <p:cNvPr id="19" name="object 10">
            <a:extLst>
              <a:ext uri="{FF2B5EF4-FFF2-40B4-BE49-F238E27FC236}">
                <a16:creationId xmlns:a16="http://schemas.microsoft.com/office/drawing/2014/main" id="{8C262947-DF97-4C55-918F-D5127D006358}"/>
              </a:ext>
            </a:extLst>
          </p:cNvPr>
          <p:cNvSpPr txBox="1"/>
          <p:nvPr/>
        </p:nvSpPr>
        <p:spPr>
          <a:xfrm>
            <a:off x="241602" y="3328429"/>
            <a:ext cx="451865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M</a:t>
            </a:r>
            <a:r>
              <a:rPr sz="18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odified</a:t>
            </a:r>
            <a:r>
              <a:rPr sz="1800" spc="2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8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Coulomb</a:t>
            </a:r>
            <a:r>
              <a:rPr sz="1800" spc="1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8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friction</a:t>
            </a:r>
            <a:r>
              <a:rPr sz="1800" spc="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8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force</a:t>
            </a:r>
            <a:r>
              <a:rPr sz="18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model </a:t>
            </a:r>
            <a:r>
              <a:rPr sz="18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to </a:t>
            </a:r>
            <a:r>
              <a:rPr sz="18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depict</a:t>
            </a:r>
            <a:r>
              <a:rPr sz="1800" spc="1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8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the</a:t>
            </a:r>
            <a:r>
              <a:rPr sz="18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friction </a:t>
            </a:r>
            <a:r>
              <a:rPr sz="1800" spc="-1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effect</a:t>
            </a:r>
            <a:r>
              <a:rPr sz="1800" spc="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8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in</a:t>
            </a:r>
            <a:r>
              <a:rPr sz="18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clearance</a:t>
            </a:r>
            <a:r>
              <a:rPr lang="en-IN" sz="18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sz="18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joint</a:t>
            </a:r>
            <a:endParaRPr sz="1800" dirty="0">
              <a:latin typeface="Roboto Slab" panose="020B0604020202020204" charset="0"/>
              <a:ea typeface="Roboto Slab" panose="020B0604020202020204" charset="0"/>
              <a:cs typeface="Arial M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7A5CC7-87C1-4007-B0A9-6C462E3DFDE4}"/>
              </a:ext>
            </a:extLst>
          </p:cNvPr>
          <p:cNvSpPr txBox="1"/>
          <p:nvPr/>
        </p:nvSpPr>
        <p:spPr>
          <a:xfrm>
            <a:off x="-3520234" y="3944230"/>
            <a:ext cx="768030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733800">
              <a:lnSpc>
                <a:spcPct val="100000"/>
              </a:lnSpc>
              <a:spcBef>
                <a:spcPts val="1115"/>
              </a:spcBef>
            </a:pPr>
            <a:r>
              <a:rPr lang="en-IN" sz="1600" i="1" dirty="0" err="1">
                <a:latin typeface="Roboto Slab" panose="020B0604020202020204" charset="0"/>
                <a:ea typeface="Roboto Slab" panose="020B0604020202020204" charset="0"/>
              </a:rPr>
              <a:t>c</a:t>
            </a:r>
            <a:r>
              <a:rPr lang="en-IN" sz="1600" i="1" baseline="-25000" dirty="0" err="1">
                <a:latin typeface="Roboto Slab" panose="020B0604020202020204" charset="0"/>
                <a:ea typeface="Roboto Slab" panose="020B0604020202020204" charset="0"/>
              </a:rPr>
              <a:t>f</a:t>
            </a:r>
            <a:r>
              <a:rPr lang="en-IN" sz="1600" i="1" spc="215" baseline="-250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N" sz="16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- </a:t>
            </a:r>
            <a:r>
              <a:rPr lang="en-IN" sz="16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friction</a:t>
            </a:r>
            <a:r>
              <a:rPr lang="en-IN" sz="1600" spc="-1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coefficient</a:t>
            </a:r>
            <a:endParaRPr lang="en-IN" sz="1600" dirty="0">
              <a:latin typeface="Roboto Slab" panose="020B0604020202020204" charset="0"/>
              <a:ea typeface="Roboto Slab" panose="020B0604020202020204" charset="0"/>
              <a:cs typeface="Arial MT"/>
            </a:endParaRPr>
          </a:p>
          <a:p>
            <a:pPr marL="3733800">
              <a:lnSpc>
                <a:spcPct val="100000"/>
              </a:lnSpc>
            </a:pPr>
            <a:r>
              <a:rPr lang="en-IN" sz="1600" i="1" dirty="0">
                <a:latin typeface="Roboto Slab" panose="020B0604020202020204" charset="0"/>
                <a:ea typeface="Roboto Slab" panose="020B0604020202020204" charset="0"/>
              </a:rPr>
              <a:t>F</a:t>
            </a:r>
            <a:r>
              <a:rPr lang="en-IN" sz="700" i="1" dirty="0">
                <a:latin typeface="Roboto Slab" panose="020B0604020202020204" charset="0"/>
                <a:ea typeface="Roboto Slab" panose="020B0604020202020204" charset="0"/>
              </a:rPr>
              <a:t>N  </a:t>
            </a:r>
            <a:r>
              <a:rPr lang="en-IN" sz="700" i="1" spc="45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N" sz="16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- </a:t>
            </a:r>
            <a:r>
              <a:rPr lang="en-IN" sz="16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N</a:t>
            </a:r>
            <a:r>
              <a:rPr lang="en-IN" sz="1600" spc="-1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o</a:t>
            </a:r>
            <a:r>
              <a:rPr lang="en-IN" sz="16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rmal</a:t>
            </a:r>
            <a:r>
              <a:rPr lang="en-IN" sz="1600" spc="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lang="en-IN" sz="16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force</a:t>
            </a:r>
          </a:p>
          <a:p>
            <a:pPr marL="3733800">
              <a:lnSpc>
                <a:spcPct val="100000"/>
              </a:lnSpc>
            </a:pPr>
            <a:r>
              <a:rPr lang="en-IN" sz="1600" i="1" spc="-5" dirty="0">
                <a:latin typeface="Roboto Slab" panose="020B0604020202020204" charset="0"/>
                <a:ea typeface="Roboto Slab" panose="020B0604020202020204" charset="0"/>
              </a:rPr>
              <a:t>V</a:t>
            </a:r>
            <a:r>
              <a:rPr lang="en-IN" sz="700" i="1" dirty="0">
                <a:latin typeface="Roboto Slab" panose="020B0604020202020204" charset="0"/>
                <a:ea typeface="Roboto Slab" panose="020B0604020202020204" charset="0"/>
              </a:rPr>
              <a:t>T  </a:t>
            </a:r>
            <a:r>
              <a:rPr lang="en-IN" sz="16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- </a:t>
            </a:r>
            <a:r>
              <a:rPr lang="en-IN" sz="16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R</a:t>
            </a:r>
            <a:r>
              <a:rPr lang="en-IN" sz="1600" spc="-1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e</a:t>
            </a:r>
            <a:r>
              <a:rPr lang="en-IN" sz="16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l</a:t>
            </a:r>
            <a:r>
              <a:rPr lang="en-IN" sz="1600" spc="-1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a</a:t>
            </a:r>
            <a:r>
              <a:rPr lang="en-IN" sz="16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tive</a:t>
            </a:r>
            <a:r>
              <a:rPr lang="en-IN" sz="1600" spc="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lang="en-IN" sz="16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ta</a:t>
            </a:r>
            <a:r>
              <a:rPr lang="en-IN" sz="1600" spc="-1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n</a:t>
            </a:r>
            <a:r>
              <a:rPr lang="en-IN" sz="16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g</a:t>
            </a:r>
            <a:r>
              <a:rPr lang="en-IN" sz="1600" spc="-1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e</a:t>
            </a:r>
            <a:r>
              <a:rPr lang="en-IN" sz="16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nti</a:t>
            </a:r>
            <a:r>
              <a:rPr lang="en-IN" sz="1600" spc="-1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a</a:t>
            </a:r>
            <a:r>
              <a:rPr lang="en-IN" sz="16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l</a:t>
            </a:r>
            <a:r>
              <a:rPr lang="en-IN" sz="1600" spc="2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lang="en-IN" sz="16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ve</a:t>
            </a:r>
            <a:r>
              <a:rPr lang="en-IN" sz="1600" spc="-1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l</a:t>
            </a:r>
            <a:r>
              <a:rPr lang="en-IN" sz="16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oc</a:t>
            </a:r>
            <a:r>
              <a:rPr lang="en-IN" sz="1600" spc="-1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i</a:t>
            </a:r>
            <a:r>
              <a:rPr lang="en-IN" sz="160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ty</a:t>
            </a:r>
          </a:p>
          <a:p>
            <a:pPr marL="3733800">
              <a:lnSpc>
                <a:spcPct val="100000"/>
              </a:lnSpc>
              <a:tabLst>
                <a:tab pos="4102735" algn="l"/>
              </a:tabLst>
            </a:pPr>
            <a:r>
              <a:rPr lang="en-IN" sz="1600" i="1" spc="-5" dirty="0">
                <a:latin typeface="Roboto Slab" panose="020B0604020202020204" charset="0"/>
                <a:ea typeface="Roboto Slab" panose="020B0604020202020204" charset="0"/>
              </a:rPr>
              <a:t>c</a:t>
            </a:r>
            <a:r>
              <a:rPr lang="en-IN" sz="1600" i="1" spc="-5" baseline="-25000" dirty="0">
                <a:latin typeface="Roboto Slab" panose="020B0604020202020204" charset="0"/>
                <a:ea typeface="Roboto Slab" panose="020B0604020202020204" charset="0"/>
              </a:rPr>
              <a:t>d</a:t>
            </a:r>
            <a:r>
              <a:rPr lang="en-IN" sz="1600" i="1" spc="-5" dirty="0">
                <a:latin typeface="Roboto Slab" panose="020B0604020202020204" charset="0"/>
                <a:ea typeface="Roboto Slab" panose="020B0604020202020204" charset="0"/>
              </a:rPr>
              <a:t>	</a:t>
            </a:r>
            <a:r>
              <a:rPr lang="en-IN" sz="1600" spc="-1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-Dynamic</a:t>
            </a:r>
            <a:r>
              <a:rPr lang="en-IN" sz="1600" spc="4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lang="en-IN" sz="1600" spc="-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correction</a:t>
            </a:r>
            <a:r>
              <a:rPr lang="en-IN" sz="1600" spc="15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 </a:t>
            </a:r>
            <a:r>
              <a:rPr lang="en-IN" sz="1600" spc="-10" dirty="0">
                <a:latin typeface="Roboto Slab" panose="020B0604020202020204" charset="0"/>
                <a:ea typeface="Roboto Slab" panose="020B0604020202020204" charset="0"/>
                <a:cs typeface="Arial MT"/>
              </a:rPr>
              <a:t>coefficient</a:t>
            </a:r>
            <a:endParaRPr lang="en-IN" sz="1600" dirty="0">
              <a:latin typeface="Roboto Slab" panose="020B0604020202020204" charset="0"/>
              <a:ea typeface="Roboto Slab" panose="020B0604020202020204" charset="0"/>
              <a:cs typeface="Arial MT"/>
            </a:endParaRPr>
          </a:p>
        </p:txBody>
      </p:sp>
      <p:pic>
        <p:nvPicPr>
          <p:cNvPr id="22" name="object 9">
            <a:extLst>
              <a:ext uri="{FF2B5EF4-FFF2-40B4-BE49-F238E27FC236}">
                <a16:creationId xmlns:a16="http://schemas.microsoft.com/office/drawing/2014/main" id="{E50C92D0-1507-4AC6-9CD5-EA8082F33F35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22149" y="3895251"/>
            <a:ext cx="3048000" cy="1153668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EAF6F44-1970-4E07-922E-238BB4D8AAFF}"/>
              </a:ext>
            </a:extLst>
          </p:cNvPr>
          <p:cNvCxnSpPr>
            <a:cxnSpLocks/>
          </p:cNvCxnSpPr>
          <p:nvPr/>
        </p:nvCxnSpPr>
        <p:spPr>
          <a:xfrm>
            <a:off x="4858707" y="2571750"/>
            <a:ext cx="0" cy="756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5A47576-7555-47EF-B048-802F5827689A}"/>
              </a:ext>
            </a:extLst>
          </p:cNvPr>
          <p:cNvCxnSpPr>
            <a:cxnSpLocks/>
          </p:cNvCxnSpPr>
          <p:nvPr/>
        </p:nvCxnSpPr>
        <p:spPr>
          <a:xfrm>
            <a:off x="3822845" y="4089487"/>
            <a:ext cx="0" cy="756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5405C0-550D-4B46-B7CC-3B76EB18C267}"/>
              </a:ext>
            </a:extLst>
          </p:cNvPr>
          <p:cNvCxnSpPr>
            <a:cxnSpLocks/>
          </p:cNvCxnSpPr>
          <p:nvPr/>
        </p:nvCxnSpPr>
        <p:spPr>
          <a:xfrm>
            <a:off x="3097547" y="2085614"/>
            <a:ext cx="0" cy="293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671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" name="Google Shape;85;p14">
            <a:extLst>
              <a:ext uri="{FF2B5EF4-FFF2-40B4-BE49-F238E27FC236}">
                <a16:creationId xmlns:a16="http://schemas.microsoft.com/office/drawing/2014/main" id="{6AE69A92-E525-4866-B302-E637CCBB65EB}"/>
              </a:ext>
            </a:extLst>
          </p:cNvPr>
          <p:cNvSpPr txBox="1">
            <a:spLocks/>
          </p:cNvSpPr>
          <p:nvPr/>
        </p:nvSpPr>
        <p:spPr>
          <a:xfrm>
            <a:off x="1398253" y="1042164"/>
            <a:ext cx="7910809" cy="654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IN" sz="2400" b="1" dirty="0"/>
              <a:t>5. </a:t>
            </a:r>
            <a:r>
              <a:rPr lang="en-US" sz="2400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New nonlinear contact force model</a:t>
            </a:r>
          </a:p>
          <a:p>
            <a:endParaRPr lang="en-IN" sz="2400" b="1" dirty="0"/>
          </a:p>
        </p:txBody>
      </p:sp>
      <p:pic>
        <p:nvPicPr>
          <p:cNvPr id="16" name="object 2">
            <a:extLst>
              <a:ext uri="{FF2B5EF4-FFF2-40B4-BE49-F238E27FC236}">
                <a16:creationId xmlns:a16="http://schemas.microsoft.com/office/drawing/2014/main" id="{B1A3555E-542C-4967-9EB4-A5F49EEFE8C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8280" y="1214001"/>
            <a:ext cx="5611659" cy="375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16934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97F43E82EF4547A0BE6A7DE3A515F6" ma:contentTypeVersion="11" ma:contentTypeDescription="Create a new document." ma:contentTypeScope="" ma:versionID="7937df37a8568482c992ffdbfa3974a5">
  <xsd:schema xmlns:xsd="http://www.w3.org/2001/XMLSchema" xmlns:xs="http://www.w3.org/2001/XMLSchema" xmlns:p="http://schemas.microsoft.com/office/2006/metadata/properties" xmlns:ns3="781d4495-cc06-4498-8f71-8b2f10fbd3fd" xmlns:ns4="e819fa19-b432-441b-abe8-8c63b08deb3d" targetNamespace="http://schemas.microsoft.com/office/2006/metadata/properties" ma:root="true" ma:fieldsID="c40dfb3076103d86b0037c522fc28bb5" ns3:_="" ns4:_="">
    <xsd:import namespace="781d4495-cc06-4498-8f71-8b2f10fbd3fd"/>
    <xsd:import namespace="e819fa19-b432-441b-abe8-8c63b08deb3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1d4495-cc06-4498-8f71-8b2f10fbd3f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19fa19-b432-441b-abe8-8c63b08deb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F21C2D-D16B-4ADE-AA69-09DF7A3E8A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1d4495-cc06-4498-8f71-8b2f10fbd3fd"/>
    <ds:schemaRef ds:uri="e819fa19-b432-441b-abe8-8c63b08deb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880AF0-2C53-4892-B371-973DAA07CD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955D60-2485-4B93-94CE-382548668F7B}">
  <ds:schemaRefs>
    <ds:schemaRef ds:uri="http://schemas.microsoft.com/office/infopath/2007/PartnerControls"/>
    <ds:schemaRef ds:uri="http://purl.org/dc/elements/1.1/"/>
    <ds:schemaRef ds:uri="http://purl.org/dc/dcmitype/"/>
    <ds:schemaRef ds:uri="781d4495-cc06-4498-8f71-8b2f10fbd3fd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e819fa19-b432-441b-abe8-8c63b08deb3d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899</Words>
  <Application>Microsoft Office PowerPoint</Application>
  <PresentationFormat>On-screen Show (16:9)</PresentationFormat>
  <Paragraphs>118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Source Sans Pro</vt:lpstr>
      <vt:lpstr>Arial</vt:lpstr>
      <vt:lpstr>Roboto Slab</vt:lpstr>
      <vt:lpstr>Wingdings</vt:lpstr>
      <vt:lpstr>Calibri</vt:lpstr>
      <vt:lpstr>Cordelia template</vt:lpstr>
      <vt:lpstr>Dynamic analysis of planar mechanical system with clearance joints using a new nonlinear contact force model Xupeng Wang, Geng Liu and Shangjun Ma  Journal of Mechanical Science and Technology 30 (4) (2016) 1537~1545</vt:lpstr>
      <vt:lpstr>Outlines</vt:lpstr>
      <vt:lpstr>1. Introduction</vt:lpstr>
      <vt:lpstr>PowerPoint Presentation</vt:lpstr>
      <vt:lpstr>PowerPoint Presentation</vt:lpstr>
      <vt:lpstr>PowerPoint Presentation</vt:lpstr>
      <vt:lpstr>4. Various development of contact law</vt:lpstr>
      <vt:lpstr>PowerPoint Presentation</vt:lpstr>
      <vt:lpstr>PowerPoint Presentation</vt:lpstr>
      <vt:lpstr>6. Comparison of new model with different  other model and experimental values</vt:lpstr>
      <vt:lpstr>6. Comparison of new model with different  other model and experimental values</vt:lpstr>
      <vt:lpstr>6. Comparison of new model with different  other model and experimental values</vt:lpstr>
      <vt:lpstr>6. Comparison of new model with different  other model and experimental values</vt:lpstr>
      <vt:lpstr>6. Comparison of new model with different  other model and experimental values</vt:lpstr>
      <vt:lpstr>PowerPoint Presentation</vt:lpstr>
      <vt:lpstr>PowerPoint Presentation</vt:lpstr>
      <vt:lpstr>7. 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Based Approaches in Reliability Engineering  Assignment 1 : ME 773 Reliability Modelling and Analysis of Engineering system</dc:title>
  <dc:creator>Deepak Kumar Thakur</dc:creator>
  <cp:lastModifiedBy>Deepak Kumar Thakur</cp:lastModifiedBy>
  <cp:revision>34</cp:revision>
  <dcterms:modified xsi:type="dcterms:W3CDTF">2022-03-20T05:50:12Z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0x010100B597F43E82EF4547A0BE6A7DE3A515F6</vt:lpwstr>
  </property>
</Properties>
</file>