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60" r:id="rId3"/>
    <p:sldId id="262" r:id="rId4"/>
    <p:sldId id="265" r:id="rId5"/>
    <p:sldId id="267" r:id="rId6"/>
    <p:sldId id="269" r:id="rId7"/>
    <p:sldId id="271" r:id="rId8"/>
    <p:sldId id="273" r:id="rId9"/>
    <p:sldId id="274" r:id="rId10"/>
    <p:sldId id="276" r:id="rId11"/>
    <p:sldId id="279" r:id="rId12"/>
    <p:sldId id="280" r:id="rId13"/>
    <p:sldId id="308" r:id="rId1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233EC-82C4-415C-8973-824F261E35BB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4DFCC-5EB2-4E3A-BCCE-0DDE4BE9C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4DFCC-5EB2-4E3A-BCCE-0DDE4BE9CB9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7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3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3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48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6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9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23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83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93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0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659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1752600"/>
            <a:ext cx="5257800" cy="93615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735" algn="l"/>
              </a:tabLst>
            </a:pPr>
            <a:r>
              <a:rPr lang="en-US" sz="6000" b="1" spc="-5" dirty="0">
                <a:latin typeface="Impact" panose="020B0806030902050204" pitchFamily="34" charset="0"/>
                <a:cs typeface="Arial"/>
              </a:rPr>
              <a:t>DFS</a:t>
            </a:r>
            <a:r>
              <a:rPr sz="6000" b="1" spc="-5" dirty="0">
                <a:latin typeface="Impact" panose="020B0806030902050204" pitchFamily="34" charset="0"/>
                <a:cs typeface="Arial"/>
              </a:rPr>
              <a:t>	</a:t>
            </a:r>
            <a:r>
              <a:rPr lang="en-IN" sz="6000" b="1" spc="-5" dirty="0">
                <a:latin typeface="Impact" panose="020B0806030902050204" pitchFamily="34" charset="0"/>
                <a:cs typeface="Arial"/>
              </a:rPr>
              <a:t>Trave</a:t>
            </a:r>
            <a:r>
              <a:rPr sz="6000" b="1" spc="-5" dirty="0">
                <a:latin typeface="Impact" panose="020B0806030902050204" pitchFamily="34" charset="0"/>
                <a:cs typeface="Arial"/>
              </a:rPr>
              <a:t>rsal</a:t>
            </a:r>
            <a:endParaRPr sz="6000" b="1" dirty="0">
              <a:latin typeface="Impact" panose="020B0806030902050204" pitchFamily="34" charset="0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EC190-FD46-42B3-AF53-1E2B5A04B134}"/>
              </a:ext>
            </a:extLst>
          </p:cNvPr>
          <p:cNvSpPr txBox="1"/>
          <p:nvPr/>
        </p:nvSpPr>
        <p:spPr>
          <a:xfrm>
            <a:off x="7010400" y="54102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2"/>
                </a:solidFill>
              </a:rPr>
              <a:t>      Name:  Deepak Jaiswal</a:t>
            </a:r>
            <a:endParaRPr lang="en-IN" sz="2000" i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3BD1FE-D042-4463-AB28-9F039DEFF702}"/>
              </a:ext>
            </a:extLst>
          </p:cNvPr>
          <p:cNvSpPr txBox="1"/>
          <p:nvPr/>
        </p:nvSpPr>
        <p:spPr>
          <a:xfrm>
            <a:off x="7543800" y="60198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2"/>
                </a:solidFill>
              </a:rPr>
              <a:t>Usn:  1VA18CS010 </a:t>
            </a:r>
            <a:endParaRPr lang="en-IN" sz="20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92489"/>
            <a:ext cx="685800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55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884919" y="1608566"/>
            <a:ext cx="254000" cy="3421449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</a:p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</a:p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15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88900">
              <a:spcBef>
                <a:spcPts val="15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1" y="5700748"/>
            <a:ext cx="16859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  <a:tab pos="154559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15891"/>
            <a:ext cx="19132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/Mark/Visit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E66B3FAA-5801-4A26-86E3-5E1BD4182E21}"/>
              </a:ext>
            </a:extLst>
          </p:cNvPr>
          <p:cNvSpPr/>
          <p:nvPr/>
        </p:nvSpPr>
        <p:spPr>
          <a:xfrm>
            <a:off x="4114800" y="5072380"/>
            <a:ext cx="1128394" cy="143510"/>
          </a:xfrm>
          <a:prstGeom prst="leftArrow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72F1DE-05E8-4712-B5E8-2D33C89325C7}"/>
              </a:ext>
            </a:extLst>
          </p:cNvPr>
          <p:cNvSpPr txBox="1"/>
          <p:nvPr/>
        </p:nvSpPr>
        <p:spPr>
          <a:xfrm>
            <a:off x="1852932" y="5029200"/>
            <a:ext cx="2198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adj. un-visited </a:t>
            </a:r>
          </a:p>
          <a:p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available, pop till will get un-visited adj. node.</a:t>
            </a:r>
            <a:endParaRPr lang="en-I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120" y="759189"/>
            <a:ext cx="686562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229601" y="5215891"/>
            <a:ext cx="194182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Now, No item yet to visit. So, pop all.</a:t>
            </a:r>
            <a:endParaRPr sz="16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30470" y="5700748"/>
            <a:ext cx="19418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  <a:tab pos="1545590" algn="l"/>
                <a:tab pos="180149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	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96D5CD9-622F-4A07-8A61-9E52DC1EC13E}"/>
              </a:ext>
            </a:extLst>
          </p:cNvPr>
          <p:cNvSpPr/>
          <p:nvPr/>
        </p:nvSpPr>
        <p:spPr>
          <a:xfrm>
            <a:off x="8821421" y="2051700"/>
            <a:ext cx="433069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>
              <a:spcBef>
                <a:spcPts val="1600"/>
              </a:spcBef>
            </a:pP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0800">
              <a:spcBef>
                <a:spcPts val="1600"/>
              </a:spcBef>
            </a:pP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0800">
              <a:spcBef>
                <a:spcPts val="1600"/>
              </a:spcBef>
            </a:pP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0800">
              <a:spcBef>
                <a:spcPts val="1600"/>
              </a:spcBef>
            </a:pPr>
            <a:r>
              <a:rPr lang="en-US" dirty="0">
                <a:latin typeface="Times New Roman"/>
                <a:cs typeface="Times New Roman"/>
              </a:rPr>
              <a:t>4</a:t>
            </a:r>
          </a:p>
          <a:p>
            <a:pPr marL="12700">
              <a:spcBef>
                <a:spcPts val="1500"/>
              </a:spcBef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lang="en-US" dirty="0">
              <a:latin typeface="Times New Roman"/>
              <a:cs typeface="Times New Roman"/>
            </a:endParaRPr>
          </a:p>
          <a:p>
            <a:pPr marL="88900">
              <a:spcBef>
                <a:spcPts val="1500"/>
              </a:spcBef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59189"/>
            <a:ext cx="693674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656320" y="5215890"/>
            <a:ext cx="592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95600" y="5699570"/>
            <a:ext cx="51816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  <a:tab pos="1545590" algn="l"/>
                <a:tab pos="1801495" algn="l"/>
              </a:tabLst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  DFS Traversal: 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	4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002B3-33D1-4810-9D0E-AF95690F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1" y="3200401"/>
            <a:ext cx="4260215" cy="135421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6C2E0-B420-48FB-8EB9-DBD5A76B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88392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409712"/>
            <a:ext cx="5486399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5" dirty="0">
                <a:highlight>
                  <a:srgbClr val="800000"/>
                </a:highlight>
              </a:rPr>
              <a:t>Depth-First</a:t>
            </a:r>
            <a:r>
              <a:rPr lang="en-US" sz="4000" b="1" i="1" spc="-55" dirty="0">
                <a:highlight>
                  <a:srgbClr val="800000"/>
                </a:highlight>
              </a:rPr>
              <a:t> </a:t>
            </a:r>
            <a:r>
              <a:rPr sz="4000" b="1" i="1" spc="-5" dirty="0">
                <a:highlight>
                  <a:srgbClr val="800000"/>
                </a:highlight>
              </a:rPr>
              <a:t>Search</a:t>
            </a:r>
            <a:r>
              <a:rPr lang="en-US" sz="4000" b="1" i="1" spc="-5" dirty="0">
                <a:highlight>
                  <a:srgbClr val="800000"/>
                </a:highlight>
              </a:rPr>
              <a:t> Algo:</a:t>
            </a:r>
            <a:endParaRPr sz="4000" b="1" i="1" spc="-5" dirty="0">
              <a:highlight>
                <a:srgbClr val="8000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3469" y="1507491"/>
            <a:ext cx="3981450" cy="466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//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epth-first search  </a:t>
            </a:r>
            <a:endParaRPr lang="en-US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104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void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dfs (Node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v)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350520" marR="2729865" indent="-168910">
              <a:lnSpc>
                <a:spcPct val="1104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(v ==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null)  return;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81610"/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push(v);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 print();</a:t>
            </a:r>
            <a:endParaRPr sz="1600" dirty="0">
              <a:latin typeface="Arial"/>
              <a:cs typeface="Arial"/>
            </a:endParaRPr>
          </a:p>
          <a:p>
            <a:pPr marL="350520" marR="1391285" indent="-168910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while (stack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not empty)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{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pop(v);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  <a:p>
            <a:pPr marL="520700" marR="1040765" indent="-170180">
              <a:lnSpc>
                <a:spcPct val="1104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(v has not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yet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been visited)  mark&amp;visit(v);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0520"/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for (each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adjacent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v)</a:t>
            </a:r>
            <a:endParaRPr sz="1600" dirty="0">
              <a:latin typeface="Arial"/>
              <a:cs typeface="Arial"/>
            </a:endParaRPr>
          </a:p>
          <a:p>
            <a:pPr marL="689610" marR="828040" indent="-168910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(w has not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yet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been visited)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push(w);</a:t>
            </a: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 print();</a:t>
            </a:r>
            <a:endParaRPr sz="1600" dirty="0">
              <a:latin typeface="Arial"/>
              <a:cs typeface="Arial"/>
            </a:endParaRPr>
          </a:p>
          <a:p>
            <a:pPr marL="181610">
              <a:spcBef>
                <a:spcPts val="2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} //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spc="-20" dirty="0">
                <a:solidFill>
                  <a:srgbClr val="FFFFFF"/>
                </a:solidFill>
                <a:latin typeface="Arial"/>
                <a:cs typeface="Arial"/>
              </a:rPr>
              <a:t>end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} //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spc="-25" dirty="0">
                <a:solidFill>
                  <a:srgbClr val="FFFFFF"/>
                </a:solidFill>
                <a:latin typeface="Arial"/>
                <a:cs typeface="Arial"/>
              </a:rPr>
              <a:t>end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dfs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320" y="479790"/>
            <a:ext cx="7548880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highlight>
                  <a:srgbClr val="008080"/>
                </a:highlight>
                <a:latin typeface="Arial"/>
                <a:cs typeface="Arial"/>
              </a:rPr>
              <a:t>E</a:t>
            </a:r>
            <a:r>
              <a:rPr sz="4000" spc="-20" dirty="0">
                <a:highlight>
                  <a:srgbClr val="008080"/>
                </a:highlight>
                <a:latin typeface="Arial"/>
                <a:cs typeface="Arial"/>
              </a:rPr>
              <a:t>x</a:t>
            </a:r>
            <a:r>
              <a:rPr sz="4000" spc="-5" dirty="0">
                <a:highlight>
                  <a:srgbClr val="008080"/>
                </a:highlight>
                <a:latin typeface="Arial"/>
                <a:cs typeface="Arial"/>
              </a:rPr>
              <a:t>a</a:t>
            </a:r>
            <a:r>
              <a:rPr sz="4000" dirty="0">
                <a:highlight>
                  <a:srgbClr val="008080"/>
                </a:highlight>
                <a:latin typeface="Arial"/>
                <a:cs typeface="Arial"/>
              </a:rPr>
              <a:t>m</a:t>
            </a:r>
            <a:r>
              <a:rPr sz="4000" spc="-5" dirty="0">
                <a:highlight>
                  <a:srgbClr val="008080"/>
                </a:highlight>
                <a:latin typeface="Arial"/>
                <a:cs typeface="Arial"/>
              </a:rPr>
              <a:t>ple</a:t>
            </a:r>
            <a:r>
              <a:rPr lang="en-US" sz="4000" spc="-5" dirty="0">
                <a:highlight>
                  <a:srgbClr val="008080"/>
                </a:highlight>
                <a:latin typeface="Arial"/>
                <a:cs typeface="Arial"/>
              </a:rPr>
              <a:t>: </a:t>
            </a:r>
            <a:r>
              <a:rPr lang="en-IN" spc="-5" dirty="0">
                <a:highlight>
                  <a:srgbClr val="008080"/>
                </a:highlight>
              </a:rPr>
              <a:t>Starts with Node</a:t>
            </a:r>
            <a:r>
              <a:rPr lang="en-IN" spc="-60" dirty="0">
                <a:highlight>
                  <a:srgbClr val="008080"/>
                </a:highlight>
              </a:rPr>
              <a:t> </a:t>
            </a:r>
            <a:r>
              <a:rPr lang="en-IN" b="1" dirty="0">
                <a:highlight>
                  <a:srgbClr val="008080"/>
                </a:highlight>
              </a:rPr>
              <a:t>5</a:t>
            </a:r>
            <a:endParaRPr sz="4000" b="1" dirty="0">
              <a:highlight>
                <a:srgbClr val="008080"/>
              </a:highlight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11539"/>
            <a:ext cx="686435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b="1"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937501" y="5215891"/>
            <a:ext cx="19132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30470" y="5700748"/>
            <a:ext cx="1524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2FC5C0-AA95-4463-828B-253888E29569}"/>
              </a:ext>
            </a:extLst>
          </p:cNvPr>
          <p:cNvSpPr/>
          <p:nvPr/>
        </p:nvSpPr>
        <p:spPr>
          <a:xfrm>
            <a:off x="8839200" y="4267201"/>
            <a:ext cx="609592" cy="6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20428"/>
            <a:ext cx="685800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915400" y="4038600"/>
            <a:ext cx="380989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  <a:p>
            <a:pPr marL="12700">
              <a:spcBef>
                <a:spcPts val="1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43548"/>
            <a:ext cx="191325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0" y="5700748"/>
            <a:ext cx="4076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378189"/>
            <a:ext cx="6858002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902700" y="3265170"/>
            <a:ext cx="254000" cy="150554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15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1" y="5700748"/>
            <a:ext cx="66357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15891"/>
            <a:ext cx="19132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720" y="463278"/>
            <a:ext cx="685800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55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902700" y="2708909"/>
            <a:ext cx="254000" cy="225044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spcBef>
                <a:spcPts val="15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15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88900">
              <a:spcBef>
                <a:spcPts val="15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43548"/>
            <a:ext cx="191325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0" y="5700748"/>
            <a:ext cx="9194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5669"/>
            <a:ext cx="700532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55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902700" y="2164346"/>
            <a:ext cx="254000" cy="2834109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</a:p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spcBef>
                <a:spcPts val="15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15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88900">
              <a:spcBef>
                <a:spcPts val="15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0" y="5700748"/>
            <a:ext cx="117475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15891"/>
            <a:ext cx="19132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/Mark/Visit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3" name="Arrow: Bent 72">
            <a:extLst>
              <a:ext uri="{FF2B5EF4-FFF2-40B4-BE49-F238E27FC236}">
                <a16:creationId xmlns:a16="http://schemas.microsoft.com/office/drawing/2014/main" id="{7906A9BF-DF06-4BCC-9981-CE58E14BC45C}"/>
              </a:ext>
            </a:extLst>
          </p:cNvPr>
          <p:cNvSpPr/>
          <p:nvPr/>
        </p:nvSpPr>
        <p:spPr>
          <a:xfrm>
            <a:off x="7005321" y="1458458"/>
            <a:ext cx="468000" cy="90000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0E7B59-49AA-4275-BB34-7BEBBA3F9905}"/>
              </a:ext>
            </a:extLst>
          </p:cNvPr>
          <p:cNvSpPr txBox="1"/>
          <p:nvPr/>
        </p:nvSpPr>
        <p:spPr>
          <a:xfrm>
            <a:off x="7538720" y="1341156"/>
            <a:ext cx="3053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out degree un-visited node available, pop till will get un-visited adjacent node.</a:t>
            </a:r>
            <a:endParaRPr lang="en-I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0" y="497569"/>
            <a:ext cx="686308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55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884919" y="2571922"/>
            <a:ext cx="254000" cy="2272417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</a:p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15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88900">
              <a:spcBef>
                <a:spcPts val="15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43548"/>
            <a:ext cx="191325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/Mark/Visit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1" y="5700748"/>
            <a:ext cx="143065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D5487D36-20B9-4AF8-9845-4EE893DA08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88</TotalTime>
  <Words>446</Words>
  <Application>Microsoft Office PowerPoint</Application>
  <PresentationFormat>Widescreen</PresentationFormat>
  <Paragraphs>161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Times New Roman</vt:lpstr>
      <vt:lpstr>Metropolitan</vt:lpstr>
      <vt:lpstr>DFS Traversal</vt:lpstr>
      <vt:lpstr>Depth-First Search Algo:</vt:lpstr>
      <vt:lpstr>Example: Starts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Traversals</dc:title>
  <dc:creator>DEEPAK JAISWAL</dc:creator>
  <cp:lastModifiedBy>DEEPAK JAISWAL</cp:lastModifiedBy>
  <cp:revision>11</cp:revision>
  <dcterms:created xsi:type="dcterms:W3CDTF">2020-05-30T13:04:48Z</dcterms:created>
  <dcterms:modified xsi:type="dcterms:W3CDTF">2020-05-30T14:34:56Z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2020-05-30T00:00:00Z</vt:filetime>
  </property>
</Properties>
</file>