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5"/>
  </p:notesMasterIdLst>
  <p:sldIdLst>
    <p:sldId id="256" r:id="rId2"/>
    <p:sldId id="260" r:id="rId3"/>
    <p:sldId id="262" r:id="rId4"/>
    <p:sldId id="265" r:id="rId5"/>
    <p:sldId id="267" r:id="rId6"/>
    <p:sldId id="269" r:id="rId7"/>
    <p:sldId id="271" r:id="rId8"/>
    <p:sldId id="273" r:id="rId9"/>
    <p:sldId id="274" r:id="rId10"/>
    <p:sldId id="276" r:id="rId11"/>
    <p:sldId id="279" r:id="rId12"/>
    <p:sldId id="280" r:id="rId13"/>
    <p:sldId id="308" r:id="rId14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60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233EC-82C4-415C-8973-824F261E35BB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4DFCC-5EB2-4E3A-BCCE-0DDE4BE9C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70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4DFCC-5EB2-4E3A-BCCE-0DDE4BE9CB9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270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037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93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48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96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39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23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1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83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938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tx2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30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659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1752600"/>
            <a:ext cx="5257800" cy="936154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62735" algn="l"/>
              </a:tabLst>
            </a:pPr>
            <a:r>
              <a:rPr lang="en-US" sz="6000" b="1" spc="-5" dirty="0">
                <a:latin typeface="Impact" panose="020B0806030902050204" pitchFamily="34" charset="0"/>
                <a:cs typeface="Arial"/>
              </a:rPr>
              <a:t>DFS</a:t>
            </a:r>
            <a:r>
              <a:rPr sz="6000" b="1" spc="-5" dirty="0">
                <a:latin typeface="Impact" panose="020B0806030902050204" pitchFamily="34" charset="0"/>
                <a:cs typeface="Arial"/>
              </a:rPr>
              <a:t>	</a:t>
            </a:r>
            <a:r>
              <a:rPr lang="en-IN" sz="6000" b="1" spc="-5" dirty="0">
                <a:latin typeface="Impact" panose="020B0806030902050204" pitchFamily="34" charset="0"/>
                <a:cs typeface="Arial"/>
              </a:rPr>
              <a:t>Trave</a:t>
            </a:r>
            <a:r>
              <a:rPr sz="6000" b="1" spc="-5" dirty="0">
                <a:latin typeface="Impact" panose="020B0806030902050204" pitchFamily="34" charset="0"/>
                <a:cs typeface="Arial"/>
              </a:rPr>
              <a:t>rsal</a:t>
            </a:r>
            <a:endParaRPr sz="6000" b="1" dirty="0">
              <a:latin typeface="Impact" panose="020B0806030902050204" pitchFamily="34" charset="0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DEC190-FD46-42B3-AF53-1E2B5A04B134}"/>
              </a:ext>
            </a:extLst>
          </p:cNvPr>
          <p:cNvSpPr txBox="1"/>
          <p:nvPr/>
        </p:nvSpPr>
        <p:spPr>
          <a:xfrm>
            <a:off x="7010400" y="541020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tx2"/>
                </a:solidFill>
              </a:rPr>
              <a:t>      Name:  Deepak Jaiswal</a:t>
            </a:r>
            <a:endParaRPr lang="en-IN" sz="2000" i="1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3BD1FE-D042-4463-AB28-9F039DEFF702}"/>
              </a:ext>
            </a:extLst>
          </p:cNvPr>
          <p:cNvSpPr txBox="1"/>
          <p:nvPr/>
        </p:nvSpPr>
        <p:spPr>
          <a:xfrm>
            <a:off x="7543800" y="60198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tx2"/>
                </a:solidFill>
              </a:rPr>
              <a:t>Usn:  1VA18CS010 </a:t>
            </a:r>
            <a:endParaRPr lang="en-IN" sz="2000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492489"/>
            <a:ext cx="6858001" cy="84382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highlight>
                  <a:srgbClr val="008080"/>
                </a:highlight>
              </a:rPr>
              <a:t>DFS: Start</a:t>
            </a:r>
            <a:r>
              <a:rPr lang="en-US" spc="-5" dirty="0">
                <a:highlight>
                  <a:srgbClr val="008080"/>
                </a:highlight>
              </a:rPr>
              <a:t>ed</a:t>
            </a:r>
            <a:r>
              <a:rPr spc="-5" dirty="0">
                <a:highlight>
                  <a:srgbClr val="008080"/>
                </a:highlight>
              </a:rPr>
              <a:t> with Node</a:t>
            </a:r>
            <a:r>
              <a:rPr spc="-55" dirty="0">
                <a:highlight>
                  <a:srgbClr val="008080"/>
                </a:highlight>
              </a:rPr>
              <a:t> </a:t>
            </a:r>
            <a:r>
              <a:rPr dirty="0">
                <a:highlight>
                  <a:srgbClr val="008080"/>
                </a:highlight>
              </a:rPr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6019800" y="2795270"/>
            <a:ext cx="866140" cy="938530"/>
          </a:xfrm>
          <a:custGeom>
            <a:avLst/>
            <a:gdLst/>
            <a:ahLst/>
            <a:cxnLst/>
            <a:rect l="l" t="t" r="r" b="b"/>
            <a:pathLst>
              <a:path w="866139" h="938529">
                <a:moveTo>
                  <a:pt x="0" y="938529"/>
                </a:moveTo>
                <a:lnTo>
                  <a:pt x="86613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5459" y="2743200"/>
            <a:ext cx="78740" cy="81280"/>
          </a:xfrm>
          <a:custGeom>
            <a:avLst/>
            <a:gdLst/>
            <a:ahLst/>
            <a:cxnLst/>
            <a:rect l="l" t="t" r="r" b="b"/>
            <a:pathLst>
              <a:path w="78739" h="81280">
                <a:moveTo>
                  <a:pt x="78739" y="0"/>
                </a:moveTo>
                <a:lnTo>
                  <a:pt x="0" y="30479"/>
                </a:lnTo>
                <a:lnTo>
                  <a:pt x="54610" y="81279"/>
                </a:lnTo>
                <a:lnTo>
                  <a:pt x="78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38800" y="2590801"/>
            <a:ext cx="213360" cy="922019"/>
          </a:xfrm>
          <a:custGeom>
            <a:avLst/>
            <a:gdLst/>
            <a:ahLst/>
            <a:cxnLst/>
            <a:rect l="l" t="t" r="r" b="b"/>
            <a:pathLst>
              <a:path w="213360" h="922020">
                <a:moveTo>
                  <a:pt x="0" y="0"/>
                </a:moveTo>
                <a:lnTo>
                  <a:pt x="213360" y="92202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12790" y="3498850"/>
            <a:ext cx="74930" cy="82550"/>
          </a:xfrm>
          <a:custGeom>
            <a:avLst/>
            <a:gdLst/>
            <a:ahLst/>
            <a:cxnLst/>
            <a:rect l="l" t="t" r="r" b="b"/>
            <a:pathLst>
              <a:path w="74929" h="82550">
                <a:moveTo>
                  <a:pt x="74930" y="0"/>
                </a:moveTo>
                <a:lnTo>
                  <a:pt x="0" y="17779"/>
                </a:lnTo>
                <a:lnTo>
                  <a:pt x="54610" y="82550"/>
                </a:lnTo>
                <a:lnTo>
                  <a:pt x="74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1000" y="3903979"/>
            <a:ext cx="1455420" cy="363220"/>
          </a:xfrm>
          <a:custGeom>
            <a:avLst/>
            <a:gdLst/>
            <a:ahLst/>
            <a:cxnLst/>
            <a:rect l="l" t="t" r="r" b="b"/>
            <a:pathLst>
              <a:path w="1455420" h="363220">
                <a:moveTo>
                  <a:pt x="0" y="363220"/>
                </a:moveTo>
                <a:lnTo>
                  <a:pt x="145542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32450" y="3868420"/>
            <a:ext cx="82550" cy="72390"/>
          </a:xfrm>
          <a:custGeom>
            <a:avLst/>
            <a:gdLst/>
            <a:ahLst/>
            <a:cxnLst/>
            <a:rect l="l" t="t" r="r" b="b"/>
            <a:pathLst>
              <a:path w="82550" h="72389">
                <a:moveTo>
                  <a:pt x="0" y="0"/>
                </a:moveTo>
                <a:lnTo>
                  <a:pt x="19050" y="72389"/>
                </a:lnTo>
                <a:lnTo>
                  <a:pt x="82550" y="17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14800" y="4419601"/>
            <a:ext cx="1154430" cy="505459"/>
          </a:xfrm>
          <a:custGeom>
            <a:avLst/>
            <a:gdLst/>
            <a:ahLst/>
            <a:cxnLst/>
            <a:rect l="l" t="t" r="r" b="b"/>
            <a:pathLst>
              <a:path w="1154429" h="505460">
                <a:moveTo>
                  <a:pt x="0" y="0"/>
                </a:moveTo>
                <a:lnTo>
                  <a:pt x="1154429" y="5054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0179" y="4888229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29210" y="0"/>
                </a:moveTo>
                <a:lnTo>
                  <a:pt x="0" y="68580"/>
                </a:lnTo>
                <a:lnTo>
                  <a:pt x="83820" y="64770"/>
                </a:lnTo>
                <a:lnTo>
                  <a:pt x="29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26229" y="3124200"/>
            <a:ext cx="140970" cy="844550"/>
          </a:xfrm>
          <a:custGeom>
            <a:avLst/>
            <a:gdLst/>
            <a:ahLst/>
            <a:cxnLst/>
            <a:rect l="l" t="t" r="r" b="b"/>
            <a:pathLst>
              <a:path w="140969" h="844550">
                <a:moveTo>
                  <a:pt x="140969" y="0"/>
                </a:moveTo>
                <a:lnTo>
                  <a:pt x="0" y="84455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89400" y="3957320"/>
            <a:ext cx="74930" cy="81280"/>
          </a:xfrm>
          <a:custGeom>
            <a:avLst/>
            <a:gdLst/>
            <a:ahLst/>
            <a:cxnLst/>
            <a:rect l="l" t="t" r="r" b="b"/>
            <a:pathLst>
              <a:path w="74930" h="81279">
                <a:moveTo>
                  <a:pt x="0" y="0"/>
                </a:moveTo>
                <a:lnTo>
                  <a:pt x="25400" y="81279"/>
                </a:lnTo>
                <a:lnTo>
                  <a:pt x="7493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19801" y="3962400"/>
            <a:ext cx="934719" cy="718820"/>
          </a:xfrm>
          <a:custGeom>
            <a:avLst/>
            <a:gdLst/>
            <a:ahLst/>
            <a:cxnLst/>
            <a:rect l="l" t="t" r="r" b="b"/>
            <a:pathLst>
              <a:path w="934720" h="718820">
                <a:moveTo>
                  <a:pt x="0" y="0"/>
                </a:moveTo>
                <a:lnTo>
                  <a:pt x="934720" y="718819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27850" y="4648200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45720" y="0"/>
                </a:moveTo>
                <a:lnTo>
                  <a:pt x="0" y="59689"/>
                </a:lnTo>
                <a:lnTo>
                  <a:pt x="8255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15200" y="4173220"/>
            <a:ext cx="417830" cy="627380"/>
          </a:xfrm>
          <a:custGeom>
            <a:avLst/>
            <a:gdLst/>
            <a:ahLst/>
            <a:cxnLst/>
            <a:rect l="l" t="t" r="r" b="b"/>
            <a:pathLst>
              <a:path w="417829" h="627379">
                <a:moveTo>
                  <a:pt x="0" y="627379"/>
                </a:moveTo>
                <a:lnTo>
                  <a:pt x="41782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98740" y="4114800"/>
            <a:ext cx="73660" cy="83820"/>
          </a:xfrm>
          <a:custGeom>
            <a:avLst/>
            <a:gdLst/>
            <a:ahLst/>
            <a:cxnLst/>
            <a:rect l="l" t="t" r="r" b="b"/>
            <a:pathLst>
              <a:path w="73660" h="83820">
                <a:moveTo>
                  <a:pt x="73660" y="0"/>
                </a:moveTo>
                <a:lnTo>
                  <a:pt x="0" y="41910"/>
                </a:lnTo>
                <a:lnTo>
                  <a:pt x="63500" y="83819"/>
                </a:lnTo>
                <a:lnTo>
                  <a:pt x="73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74559" y="2804160"/>
            <a:ext cx="497840" cy="853440"/>
          </a:xfrm>
          <a:custGeom>
            <a:avLst/>
            <a:gdLst/>
            <a:ahLst/>
            <a:cxnLst/>
            <a:rect l="l" t="t" r="r" b="b"/>
            <a:pathLst>
              <a:path w="497839" h="853439">
                <a:moveTo>
                  <a:pt x="497839" y="85343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39000" y="2743200"/>
            <a:ext cx="71120" cy="83820"/>
          </a:xfrm>
          <a:custGeom>
            <a:avLst/>
            <a:gdLst/>
            <a:ahLst/>
            <a:cxnLst/>
            <a:rect l="l" t="t" r="r" b="b"/>
            <a:pathLst>
              <a:path w="71120" h="83819">
                <a:moveTo>
                  <a:pt x="0" y="0"/>
                </a:moveTo>
                <a:lnTo>
                  <a:pt x="5079" y="83820"/>
                </a:lnTo>
                <a:lnTo>
                  <a:pt x="7112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15000" y="2362200"/>
            <a:ext cx="1073150" cy="143510"/>
          </a:xfrm>
          <a:custGeom>
            <a:avLst/>
            <a:gdLst/>
            <a:ahLst/>
            <a:cxnLst/>
            <a:rect l="l" t="t" r="r" b="b"/>
            <a:pathLst>
              <a:path w="1073150" h="143510">
                <a:moveTo>
                  <a:pt x="0" y="0"/>
                </a:moveTo>
                <a:lnTo>
                  <a:pt x="1073150" y="14351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77990" y="2467610"/>
            <a:ext cx="80010" cy="74930"/>
          </a:xfrm>
          <a:custGeom>
            <a:avLst/>
            <a:gdLst/>
            <a:ahLst/>
            <a:cxnLst/>
            <a:rect l="l" t="t" r="r" b="b"/>
            <a:pathLst>
              <a:path w="80010" h="74930">
                <a:moveTo>
                  <a:pt x="10160" y="0"/>
                </a:moveTo>
                <a:lnTo>
                  <a:pt x="0" y="74929"/>
                </a:lnTo>
                <a:lnTo>
                  <a:pt x="80010" y="46989"/>
                </a:lnTo>
                <a:lnTo>
                  <a:pt x="10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19600" y="2543810"/>
            <a:ext cx="927100" cy="427990"/>
          </a:xfrm>
          <a:custGeom>
            <a:avLst/>
            <a:gdLst/>
            <a:ahLst/>
            <a:cxnLst/>
            <a:rect l="l" t="t" r="r" b="b"/>
            <a:pathLst>
              <a:path w="927100" h="427989">
                <a:moveTo>
                  <a:pt x="0" y="427989"/>
                </a:moveTo>
                <a:lnTo>
                  <a:pt x="9271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25109" y="2512060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89" h="68580">
                <a:moveTo>
                  <a:pt x="0" y="0"/>
                </a:moveTo>
                <a:lnTo>
                  <a:pt x="31750" y="68579"/>
                </a:lnTo>
                <a:lnTo>
                  <a:pt x="85089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9600" y="3124200"/>
            <a:ext cx="3130550" cy="596900"/>
          </a:xfrm>
          <a:custGeom>
            <a:avLst/>
            <a:gdLst/>
            <a:ahLst/>
            <a:cxnLst/>
            <a:rect l="l" t="t" r="r" b="b"/>
            <a:pathLst>
              <a:path w="3130550" h="596900">
                <a:moveTo>
                  <a:pt x="0" y="0"/>
                </a:moveTo>
                <a:lnTo>
                  <a:pt x="3130550" y="59690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38720" y="3683000"/>
            <a:ext cx="81280" cy="73660"/>
          </a:xfrm>
          <a:custGeom>
            <a:avLst/>
            <a:gdLst/>
            <a:ahLst/>
            <a:cxnLst/>
            <a:rect l="l" t="t" r="r" b="b"/>
            <a:pathLst>
              <a:path w="81279" h="73660">
                <a:moveTo>
                  <a:pt x="13969" y="0"/>
                </a:moveTo>
                <a:lnTo>
                  <a:pt x="0" y="73660"/>
                </a:lnTo>
                <a:lnTo>
                  <a:pt x="81279" y="50800"/>
                </a:lnTo>
                <a:lnTo>
                  <a:pt x="13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85639" y="3225800"/>
            <a:ext cx="1305560" cy="508000"/>
          </a:xfrm>
          <a:custGeom>
            <a:avLst/>
            <a:gdLst/>
            <a:ahLst/>
            <a:cxnLst/>
            <a:rect l="l" t="t" r="r" b="b"/>
            <a:pathLst>
              <a:path w="1305560" h="508000">
                <a:moveTo>
                  <a:pt x="1305560" y="508000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19600" y="3192779"/>
            <a:ext cx="83820" cy="69850"/>
          </a:xfrm>
          <a:custGeom>
            <a:avLst/>
            <a:gdLst/>
            <a:ahLst/>
            <a:cxnLst/>
            <a:rect l="l" t="t" r="r" b="b"/>
            <a:pathLst>
              <a:path w="83819" h="69850">
                <a:moveTo>
                  <a:pt x="83819" y="0"/>
                </a:moveTo>
                <a:lnTo>
                  <a:pt x="0" y="7620"/>
                </a:lnTo>
                <a:lnTo>
                  <a:pt x="57150" y="69850"/>
                </a:lnTo>
                <a:lnTo>
                  <a:pt x="83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86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95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178300" y="2776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100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67200" y="4495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949700" y="4071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15000" y="3581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722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854700" y="36144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340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91200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473700" y="22428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34200" y="4648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91400" y="510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073900" y="4681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20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7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759700" y="3690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58000" y="236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152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997700" y="2395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34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91200" y="525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473700" y="4833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6106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4488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610600" y="50292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8899477" y="2166620"/>
            <a:ext cx="254000" cy="262636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50800">
              <a:spcBef>
                <a:spcPts val="1600"/>
              </a:spcBef>
            </a:pP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50800">
              <a:spcBef>
                <a:spcPts val="1600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67015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030471" y="5700748"/>
            <a:ext cx="168592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  <a:tabLst>
                <a:tab pos="267335" algn="l"/>
                <a:tab pos="523240" algn="l"/>
                <a:tab pos="779145" algn="l"/>
                <a:tab pos="1034415" algn="l"/>
                <a:tab pos="1290320" algn="l"/>
                <a:tab pos="1545590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	1	0	3	2	7	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937501" y="5215891"/>
            <a:ext cx="191325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stack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/Mark/Visit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3" name="Arrow: Left 72">
            <a:extLst>
              <a:ext uri="{FF2B5EF4-FFF2-40B4-BE49-F238E27FC236}">
                <a16:creationId xmlns:a16="http://schemas.microsoft.com/office/drawing/2014/main" id="{E66B3FAA-5801-4A26-86E3-5E1BD4182E21}"/>
              </a:ext>
            </a:extLst>
          </p:cNvPr>
          <p:cNvSpPr/>
          <p:nvPr/>
        </p:nvSpPr>
        <p:spPr>
          <a:xfrm>
            <a:off x="4114800" y="5072380"/>
            <a:ext cx="1128394" cy="143510"/>
          </a:xfrm>
          <a:prstGeom prst="leftArrow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A72F1DE-05E8-4712-B5E8-2D33C89325C7}"/>
              </a:ext>
            </a:extLst>
          </p:cNvPr>
          <p:cNvSpPr txBox="1"/>
          <p:nvPr/>
        </p:nvSpPr>
        <p:spPr>
          <a:xfrm>
            <a:off x="1852932" y="5029200"/>
            <a:ext cx="21983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adj. un-visited </a:t>
            </a:r>
          </a:p>
          <a:p>
            <a:r>
              <a:rPr lang="en-US" sz="1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available, pop till will get un-visited adj. node.</a:t>
            </a:r>
            <a:endParaRPr lang="en-IN" sz="1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3120" y="759189"/>
            <a:ext cx="6865621" cy="84382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highlight>
                  <a:srgbClr val="008080"/>
                </a:highlight>
              </a:rPr>
              <a:t>DFS: Start</a:t>
            </a:r>
            <a:r>
              <a:rPr lang="en-US" spc="-5" dirty="0">
                <a:highlight>
                  <a:srgbClr val="008080"/>
                </a:highlight>
              </a:rPr>
              <a:t>ed</a:t>
            </a:r>
            <a:r>
              <a:rPr spc="-5" dirty="0">
                <a:highlight>
                  <a:srgbClr val="008080"/>
                </a:highlight>
              </a:rPr>
              <a:t> with Node</a:t>
            </a:r>
            <a:r>
              <a:rPr spc="-60" dirty="0">
                <a:highlight>
                  <a:srgbClr val="008080"/>
                </a:highlight>
              </a:rPr>
              <a:t> </a:t>
            </a:r>
            <a:r>
              <a:rPr dirty="0">
                <a:highlight>
                  <a:srgbClr val="008080"/>
                </a:highlight>
              </a:rPr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6019800" y="2795270"/>
            <a:ext cx="866140" cy="938530"/>
          </a:xfrm>
          <a:custGeom>
            <a:avLst/>
            <a:gdLst/>
            <a:ahLst/>
            <a:cxnLst/>
            <a:rect l="l" t="t" r="r" b="b"/>
            <a:pathLst>
              <a:path w="866139" h="938529">
                <a:moveTo>
                  <a:pt x="0" y="938529"/>
                </a:moveTo>
                <a:lnTo>
                  <a:pt x="86613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5459" y="2743200"/>
            <a:ext cx="78740" cy="81280"/>
          </a:xfrm>
          <a:custGeom>
            <a:avLst/>
            <a:gdLst/>
            <a:ahLst/>
            <a:cxnLst/>
            <a:rect l="l" t="t" r="r" b="b"/>
            <a:pathLst>
              <a:path w="78739" h="81280">
                <a:moveTo>
                  <a:pt x="78739" y="0"/>
                </a:moveTo>
                <a:lnTo>
                  <a:pt x="0" y="30479"/>
                </a:lnTo>
                <a:lnTo>
                  <a:pt x="54610" y="81279"/>
                </a:lnTo>
                <a:lnTo>
                  <a:pt x="78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38800" y="2590801"/>
            <a:ext cx="213360" cy="922019"/>
          </a:xfrm>
          <a:custGeom>
            <a:avLst/>
            <a:gdLst/>
            <a:ahLst/>
            <a:cxnLst/>
            <a:rect l="l" t="t" r="r" b="b"/>
            <a:pathLst>
              <a:path w="213360" h="922020">
                <a:moveTo>
                  <a:pt x="0" y="0"/>
                </a:moveTo>
                <a:lnTo>
                  <a:pt x="213360" y="92202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12790" y="3498850"/>
            <a:ext cx="74930" cy="82550"/>
          </a:xfrm>
          <a:custGeom>
            <a:avLst/>
            <a:gdLst/>
            <a:ahLst/>
            <a:cxnLst/>
            <a:rect l="l" t="t" r="r" b="b"/>
            <a:pathLst>
              <a:path w="74929" h="82550">
                <a:moveTo>
                  <a:pt x="74930" y="0"/>
                </a:moveTo>
                <a:lnTo>
                  <a:pt x="0" y="17779"/>
                </a:lnTo>
                <a:lnTo>
                  <a:pt x="54610" y="82550"/>
                </a:lnTo>
                <a:lnTo>
                  <a:pt x="74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1000" y="3903979"/>
            <a:ext cx="1455420" cy="363220"/>
          </a:xfrm>
          <a:custGeom>
            <a:avLst/>
            <a:gdLst/>
            <a:ahLst/>
            <a:cxnLst/>
            <a:rect l="l" t="t" r="r" b="b"/>
            <a:pathLst>
              <a:path w="1455420" h="363220">
                <a:moveTo>
                  <a:pt x="0" y="363220"/>
                </a:moveTo>
                <a:lnTo>
                  <a:pt x="145542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32450" y="3868420"/>
            <a:ext cx="82550" cy="72390"/>
          </a:xfrm>
          <a:custGeom>
            <a:avLst/>
            <a:gdLst/>
            <a:ahLst/>
            <a:cxnLst/>
            <a:rect l="l" t="t" r="r" b="b"/>
            <a:pathLst>
              <a:path w="82550" h="72389">
                <a:moveTo>
                  <a:pt x="0" y="0"/>
                </a:moveTo>
                <a:lnTo>
                  <a:pt x="19050" y="72389"/>
                </a:lnTo>
                <a:lnTo>
                  <a:pt x="82550" y="17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14800" y="4419601"/>
            <a:ext cx="1154430" cy="505459"/>
          </a:xfrm>
          <a:custGeom>
            <a:avLst/>
            <a:gdLst/>
            <a:ahLst/>
            <a:cxnLst/>
            <a:rect l="l" t="t" r="r" b="b"/>
            <a:pathLst>
              <a:path w="1154429" h="505460">
                <a:moveTo>
                  <a:pt x="0" y="0"/>
                </a:moveTo>
                <a:lnTo>
                  <a:pt x="1154429" y="5054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0179" y="4888229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29210" y="0"/>
                </a:moveTo>
                <a:lnTo>
                  <a:pt x="0" y="68580"/>
                </a:lnTo>
                <a:lnTo>
                  <a:pt x="83820" y="64770"/>
                </a:lnTo>
                <a:lnTo>
                  <a:pt x="29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26229" y="3124200"/>
            <a:ext cx="140970" cy="844550"/>
          </a:xfrm>
          <a:custGeom>
            <a:avLst/>
            <a:gdLst/>
            <a:ahLst/>
            <a:cxnLst/>
            <a:rect l="l" t="t" r="r" b="b"/>
            <a:pathLst>
              <a:path w="140969" h="844550">
                <a:moveTo>
                  <a:pt x="140969" y="0"/>
                </a:moveTo>
                <a:lnTo>
                  <a:pt x="0" y="84455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89400" y="3957320"/>
            <a:ext cx="74930" cy="81280"/>
          </a:xfrm>
          <a:custGeom>
            <a:avLst/>
            <a:gdLst/>
            <a:ahLst/>
            <a:cxnLst/>
            <a:rect l="l" t="t" r="r" b="b"/>
            <a:pathLst>
              <a:path w="74930" h="81279">
                <a:moveTo>
                  <a:pt x="0" y="0"/>
                </a:moveTo>
                <a:lnTo>
                  <a:pt x="25400" y="81279"/>
                </a:lnTo>
                <a:lnTo>
                  <a:pt x="7493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19801" y="3962400"/>
            <a:ext cx="934719" cy="718820"/>
          </a:xfrm>
          <a:custGeom>
            <a:avLst/>
            <a:gdLst/>
            <a:ahLst/>
            <a:cxnLst/>
            <a:rect l="l" t="t" r="r" b="b"/>
            <a:pathLst>
              <a:path w="934720" h="718820">
                <a:moveTo>
                  <a:pt x="0" y="0"/>
                </a:moveTo>
                <a:lnTo>
                  <a:pt x="934720" y="718819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27850" y="4648200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45720" y="0"/>
                </a:moveTo>
                <a:lnTo>
                  <a:pt x="0" y="59689"/>
                </a:lnTo>
                <a:lnTo>
                  <a:pt x="8255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15200" y="4173220"/>
            <a:ext cx="417830" cy="627380"/>
          </a:xfrm>
          <a:custGeom>
            <a:avLst/>
            <a:gdLst/>
            <a:ahLst/>
            <a:cxnLst/>
            <a:rect l="l" t="t" r="r" b="b"/>
            <a:pathLst>
              <a:path w="417829" h="627379">
                <a:moveTo>
                  <a:pt x="0" y="627379"/>
                </a:moveTo>
                <a:lnTo>
                  <a:pt x="41782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98740" y="4114800"/>
            <a:ext cx="73660" cy="83820"/>
          </a:xfrm>
          <a:custGeom>
            <a:avLst/>
            <a:gdLst/>
            <a:ahLst/>
            <a:cxnLst/>
            <a:rect l="l" t="t" r="r" b="b"/>
            <a:pathLst>
              <a:path w="73660" h="83820">
                <a:moveTo>
                  <a:pt x="73660" y="0"/>
                </a:moveTo>
                <a:lnTo>
                  <a:pt x="0" y="41910"/>
                </a:lnTo>
                <a:lnTo>
                  <a:pt x="63500" y="83819"/>
                </a:lnTo>
                <a:lnTo>
                  <a:pt x="73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74559" y="2804160"/>
            <a:ext cx="497840" cy="853440"/>
          </a:xfrm>
          <a:custGeom>
            <a:avLst/>
            <a:gdLst/>
            <a:ahLst/>
            <a:cxnLst/>
            <a:rect l="l" t="t" r="r" b="b"/>
            <a:pathLst>
              <a:path w="497839" h="853439">
                <a:moveTo>
                  <a:pt x="497839" y="85343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39000" y="2743200"/>
            <a:ext cx="71120" cy="83820"/>
          </a:xfrm>
          <a:custGeom>
            <a:avLst/>
            <a:gdLst/>
            <a:ahLst/>
            <a:cxnLst/>
            <a:rect l="l" t="t" r="r" b="b"/>
            <a:pathLst>
              <a:path w="71120" h="83819">
                <a:moveTo>
                  <a:pt x="0" y="0"/>
                </a:moveTo>
                <a:lnTo>
                  <a:pt x="5079" y="83820"/>
                </a:lnTo>
                <a:lnTo>
                  <a:pt x="7112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15000" y="2362200"/>
            <a:ext cx="1073150" cy="143510"/>
          </a:xfrm>
          <a:custGeom>
            <a:avLst/>
            <a:gdLst/>
            <a:ahLst/>
            <a:cxnLst/>
            <a:rect l="l" t="t" r="r" b="b"/>
            <a:pathLst>
              <a:path w="1073150" h="143510">
                <a:moveTo>
                  <a:pt x="0" y="0"/>
                </a:moveTo>
                <a:lnTo>
                  <a:pt x="1073150" y="14351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77990" y="2467610"/>
            <a:ext cx="80010" cy="74930"/>
          </a:xfrm>
          <a:custGeom>
            <a:avLst/>
            <a:gdLst/>
            <a:ahLst/>
            <a:cxnLst/>
            <a:rect l="l" t="t" r="r" b="b"/>
            <a:pathLst>
              <a:path w="80010" h="74930">
                <a:moveTo>
                  <a:pt x="10160" y="0"/>
                </a:moveTo>
                <a:lnTo>
                  <a:pt x="0" y="74929"/>
                </a:lnTo>
                <a:lnTo>
                  <a:pt x="80010" y="46989"/>
                </a:lnTo>
                <a:lnTo>
                  <a:pt x="10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19600" y="2543810"/>
            <a:ext cx="927100" cy="427990"/>
          </a:xfrm>
          <a:custGeom>
            <a:avLst/>
            <a:gdLst/>
            <a:ahLst/>
            <a:cxnLst/>
            <a:rect l="l" t="t" r="r" b="b"/>
            <a:pathLst>
              <a:path w="927100" h="427989">
                <a:moveTo>
                  <a:pt x="0" y="427989"/>
                </a:moveTo>
                <a:lnTo>
                  <a:pt x="9271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25109" y="2512060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89" h="68580">
                <a:moveTo>
                  <a:pt x="0" y="0"/>
                </a:moveTo>
                <a:lnTo>
                  <a:pt x="31750" y="68579"/>
                </a:lnTo>
                <a:lnTo>
                  <a:pt x="85089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9600" y="3124200"/>
            <a:ext cx="3130550" cy="596900"/>
          </a:xfrm>
          <a:custGeom>
            <a:avLst/>
            <a:gdLst/>
            <a:ahLst/>
            <a:cxnLst/>
            <a:rect l="l" t="t" r="r" b="b"/>
            <a:pathLst>
              <a:path w="3130550" h="596900">
                <a:moveTo>
                  <a:pt x="0" y="0"/>
                </a:moveTo>
                <a:lnTo>
                  <a:pt x="3130550" y="59690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38720" y="3683000"/>
            <a:ext cx="81280" cy="73660"/>
          </a:xfrm>
          <a:custGeom>
            <a:avLst/>
            <a:gdLst/>
            <a:ahLst/>
            <a:cxnLst/>
            <a:rect l="l" t="t" r="r" b="b"/>
            <a:pathLst>
              <a:path w="81279" h="73660">
                <a:moveTo>
                  <a:pt x="13969" y="0"/>
                </a:moveTo>
                <a:lnTo>
                  <a:pt x="0" y="73660"/>
                </a:lnTo>
                <a:lnTo>
                  <a:pt x="81279" y="50800"/>
                </a:lnTo>
                <a:lnTo>
                  <a:pt x="13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85639" y="3225800"/>
            <a:ext cx="1305560" cy="508000"/>
          </a:xfrm>
          <a:custGeom>
            <a:avLst/>
            <a:gdLst/>
            <a:ahLst/>
            <a:cxnLst/>
            <a:rect l="l" t="t" r="r" b="b"/>
            <a:pathLst>
              <a:path w="1305560" h="508000">
                <a:moveTo>
                  <a:pt x="1305560" y="508000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19600" y="3192779"/>
            <a:ext cx="83820" cy="69850"/>
          </a:xfrm>
          <a:custGeom>
            <a:avLst/>
            <a:gdLst/>
            <a:ahLst/>
            <a:cxnLst/>
            <a:rect l="l" t="t" r="r" b="b"/>
            <a:pathLst>
              <a:path w="83819" h="69850">
                <a:moveTo>
                  <a:pt x="83819" y="0"/>
                </a:moveTo>
                <a:lnTo>
                  <a:pt x="0" y="7620"/>
                </a:lnTo>
                <a:lnTo>
                  <a:pt x="57150" y="69850"/>
                </a:lnTo>
                <a:lnTo>
                  <a:pt x="83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86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95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178300" y="2776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100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67200" y="4495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949700" y="4071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15000" y="3581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722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854700" y="36144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340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91200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473700" y="22428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34200" y="4648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91400" y="510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073900" y="4681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20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7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759700" y="3690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58000" y="236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152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997700" y="2395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34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91200" y="525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473700" y="4833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6106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4488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610600" y="50292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8229601" y="5215891"/>
            <a:ext cx="194182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 dirty="0">
                <a:solidFill>
                  <a:srgbClr val="FFFF00"/>
                </a:solidFill>
                <a:latin typeface="Times New Roman"/>
                <a:cs typeface="Times New Roman"/>
              </a:rPr>
              <a:t>Now, No item yet to visit. So, pop all.</a:t>
            </a:r>
            <a:endParaRPr sz="1600" dirty="0">
              <a:solidFill>
                <a:srgbClr val="FFFF00"/>
              </a:solidFill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030470" y="5700748"/>
            <a:ext cx="194183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  <a:tabLst>
                <a:tab pos="267335" algn="l"/>
                <a:tab pos="523240" algn="l"/>
                <a:tab pos="779145" algn="l"/>
                <a:tab pos="1034415" algn="l"/>
                <a:tab pos="1290320" algn="l"/>
                <a:tab pos="1545590" algn="l"/>
                <a:tab pos="1801495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	1	0	3	2	7	6	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96D5CD9-622F-4A07-8A61-9E52DC1EC13E}"/>
              </a:ext>
            </a:extLst>
          </p:cNvPr>
          <p:cNvSpPr/>
          <p:nvPr/>
        </p:nvSpPr>
        <p:spPr>
          <a:xfrm>
            <a:off x="8821421" y="2051700"/>
            <a:ext cx="433069" cy="2759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">
              <a:spcBef>
                <a:spcPts val="1600"/>
              </a:spcBef>
            </a:pP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50800">
              <a:spcBef>
                <a:spcPts val="1600"/>
              </a:spcBef>
            </a:pP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50800">
              <a:spcBef>
                <a:spcPts val="1600"/>
              </a:spcBef>
            </a:pPr>
            <a:r>
              <a:rPr lang="en-US" sz="2400" dirty="0">
                <a:latin typeface="Times New Roman"/>
                <a:cs typeface="Times New Roman"/>
              </a:rPr>
              <a:t>4</a:t>
            </a:r>
          </a:p>
          <a:p>
            <a:pPr marL="50800">
              <a:spcBef>
                <a:spcPts val="1600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1  </a:t>
            </a:r>
          </a:p>
          <a:p>
            <a:pPr marL="50800">
              <a:spcBef>
                <a:spcPts val="1600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759189"/>
            <a:ext cx="6936741" cy="84382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highlight>
                  <a:srgbClr val="008080"/>
                </a:highlight>
              </a:rPr>
              <a:t>DFS: Start</a:t>
            </a:r>
            <a:r>
              <a:rPr lang="en-US" spc="-5" dirty="0">
                <a:highlight>
                  <a:srgbClr val="008080"/>
                </a:highlight>
              </a:rPr>
              <a:t>ed</a:t>
            </a:r>
            <a:r>
              <a:rPr spc="-5" dirty="0">
                <a:highlight>
                  <a:srgbClr val="008080"/>
                </a:highlight>
              </a:rPr>
              <a:t> with Node</a:t>
            </a:r>
            <a:r>
              <a:rPr spc="-60" dirty="0">
                <a:highlight>
                  <a:srgbClr val="008080"/>
                </a:highlight>
              </a:rPr>
              <a:t> </a:t>
            </a:r>
            <a:r>
              <a:rPr dirty="0">
                <a:highlight>
                  <a:srgbClr val="008080"/>
                </a:highlight>
              </a:rPr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6019800" y="2795270"/>
            <a:ext cx="866140" cy="938530"/>
          </a:xfrm>
          <a:custGeom>
            <a:avLst/>
            <a:gdLst/>
            <a:ahLst/>
            <a:cxnLst/>
            <a:rect l="l" t="t" r="r" b="b"/>
            <a:pathLst>
              <a:path w="866139" h="938529">
                <a:moveTo>
                  <a:pt x="0" y="938529"/>
                </a:moveTo>
                <a:lnTo>
                  <a:pt x="86613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5459" y="2743200"/>
            <a:ext cx="78740" cy="81280"/>
          </a:xfrm>
          <a:custGeom>
            <a:avLst/>
            <a:gdLst/>
            <a:ahLst/>
            <a:cxnLst/>
            <a:rect l="l" t="t" r="r" b="b"/>
            <a:pathLst>
              <a:path w="78739" h="81280">
                <a:moveTo>
                  <a:pt x="78739" y="0"/>
                </a:moveTo>
                <a:lnTo>
                  <a:pt x="0" y="30479"/>
                </a:lnTo>
                <a:lnTo>
                  <a:pt x="54610" y="81279"/>
                </a:lnTo>
                <a:lnTo>
                  <a:pt x="78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38800" y="2590801"/>
            <a:ext cx="213360" cy="922019"/>
          </a:xfrm>
          <a:custGeom>
            <a:avLst/>
            <a:gdLst/>
            <a:ahLst/>
            <a:cxnLst/>
            <a:rect l="l" t="t" r="r" b="b"/>
            <a:pathLst>
              <a:path w="213360" h="922020">
                <a:moveTo>
                  <a:pt x="0" y="0"/>
                </a:moveTo>
                <a:lnTo>
                  <a:pt x="213360" y="92202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12790" y="3498850"/>
            <a:ext cx="74930" cy="82550"/>
          </a:xfrm>
          <a:custGeom>
            <a:avLst/>
            <a:gdLst/>
            <a:ahLst/>
            <a:cxnLst/>
            <a:rect l="l" t="t" r="r" b="b"/>
            <a:pathLst>
              <a:path w="74929" h="82550">
                <a:moveTo>
                  <a:pt x="74930" y="0"/>
                </a:moveTo>
                <a:lnTo>
                  <a:pt x="0" y="17779"/>
                </a:lnTo>
                <a:lnTo>
                  <a:pt x="54610" y="82550"/>
                </a:lnTo>
                <a:lnTo>
                  <a:pt x="74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1000" y="3903979"/>
            <a:ext cx="1455420" cy="363220"/>
          </a:xfrm>
          <a:custGeom>
            <a:avLst/>
            <a:gdLst/>
            <a:ahLst/>
            <a:cxnLst/>
            <a:rect l="l" t="t" r="r" b="b"/>
            <a:pathLst>
              <a:path w="1455420" h="363220">
                <a:moveTo>
                  <a:pt x="0" y="363220"/>
                </a:moveTo>
                <a:lnTo>
                  <a:pt x="145542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32450" y="3868420"/>
            <a:ext cx="82550" cy="72390"/>
          </a:xfrm>
          <a:custGeom>
            <a:avLst/>
            <a:gdLst/>
            <a:ahLst/>
            <a:cxnLst/>
            <a:rect l="l" t="t" r="r" b="b"/>
            <a:pathLst>
              <a:path w="82550" h="72389">
                <a:moveTo>
                  <a:pt x="0" y="0"/>
                </a:moveTo>
                <a:lnTo>
                  <a:pt x="19050" y="72389"/>
                </a:lnTo>
                <a:lnTo>
                  <a:pt x="82550" y="17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14800" y="4419601"/>
            <a:ext cx="1154430" cy="505459"/>
          </a:xfrm>
          <a:custGeom>
            <a:avLst/>
            <a:gdLst/>
            <a:ahLst/>
            <a:cxnLst/>
            <a:rect l="l" t="t" r="r" b="b"/>
            <a:pathLst>
              <a:path w="1154429" h="505460">
                <a:moveTo>
                  <a:pt x="0" y="0"/>
                </a:moveTo>
                <a:lnTo>
                  <a:pt x="1154429" y="5054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0179" y="4888229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29210" y="0"/>
                </a:moveTo>
                <a:lnTo>
                  <a:pt x="0" y="68580"/>
                </a:lnTo>
                <a:lnTo>
                  <a:pt x="83820" y="64770"/>
                </a:lnTo>
                <a:lnTo>
                  <a:pt x="29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26229" y="3124200"/>
            <a:ext cx="140970" cy="844550"/>
          </a:xfrm>
          <a:custGeom>
            <a:avLst/>
            <a:gdLst/>
            <a:ahLst/>
            <a:cxnLst/>
            <a:rect l="l" t="t" r="r" b="b"/>
            <a:pathLst>
              <a:path w="140969" h="844550">
                <a:moveTo>
                  <a:pt x="140969" y="0"/>
                </a:moveTo>
                <a:lnTo>
                  <a:pt x="0" y="84455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89400" y="3957320"/>
            <a:ext cx="74930" cy="81280"/>
          </a:xfrm>
          <a:custGeom>
            <a:avLst/>
            <a:gdLst/>
            <a:ahLst/>
            <a:cxnLst/>
            <a:rect l="l" t="t" r="r" b="b"/>
            <a:pathLst>
              <a:path w="74930" h="81279">
                <a:moveTo>
                  <a:pt x="0" y="0"/>
                </a:moveTo>
                <a:lnTo>
                  <a:pt x="25400" y="81279"/>
                </a:lnTo>
                <a:lnTo>
                  <a:pt x="7493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19801" y="3962400"/>
            <a:ext cx="934719" cy="718820"/>
          </a:xfrm>
          <a:custGeom>
            <a:avLst/>
            <a:gdLst/>
            <a:ahLst/>
            <a:cxnLst/>
            <a:rect l="l" t="t" r="r" b="b"/>
            <a:pathLst>
              <a:path w="934720" h="718820">
                <a:moveTo>
                  <a:pt x="0" y="0"/>
                </a:moveTo>
                <a:lnTo>
                  <a:pt x="934720" y="718819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27850" y="4648200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45720" y="0"/>
                </a:moveTo>
                <a:lnTo>
                  <a:pt x="0" y="59689"/>
                </a:lnTo>
                <a:lnTo>
                  <a:pt x="8255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15200" y="4173220"/>
            <a:ext cx="417830" cy="627380"/>
          </a:xfrm>
          <a:custGeom>
            <a:avLst/>
            <a:gdLst/>
            <a:ahLst/>
            <a:cxnLst/>
            <a:rect l="l" t="t" r="r" b="b"/>
            <a:pathLst>
              <a:path w="417829" h="627379">
                <a:moveTo>
                  <a:pt x="0" y="627379"/>
                </a:moveTo>
                <a:lnTo>
                  <a:pt x="41782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98740" y="4114800"/>
            <a:ext cx="73660" cy="83820"/>
          </a:xfrm>
          <a:custGeom>
            <a:avLst/>
            <a:gdLst/>
            <a:ahLst/>
            <a:cxnLst/>
            <a:rect l="l" t="t" r="r" b="b"/>
            <a:pathLst>
              <a:path w="73660" h="83820">
                <a:moveTo>
                  <a:pt x="73660" y="0"/>
                </a:moveTo>
                <a:lnTo>
                  <a:pt x="0" y="41910"/>
                </a:lnTo>
                <a:lnTo>
                  <a:pt x="63500" y="83819"/>
                </a:lnTo>
                <a:lnTo>
                  <a:pt x="73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74559" y="2804160"/>
            <a:ext cx="497840" cy="853440"/>
          </a:xfrm>
          <a:custGeom>
            <a:avLst/>
            <a:gdLst/>
            <a:ahLst/>
            <a:cxnLst/>
            <a:rect l="l" t="t" r="r" b="b"/>
            <a:pathLst>
              <a:path w="497839" h="853439">
                <a:moveTo>
                  <a:pt x="497839" y="85343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39000" y="2743200"/>
            <a:ext cx="71120" cy="83820"/>
          </a:xfrm>
          <a:custGeom>
            <a:avLst/>
            <a:gdLst/>
            <a:ahLst/>
            <a:cxnLst/>
            <a:rect l="l" t="t" r="r" b="b"/>
            <a:pathLst>
              <a:path w="71120" h="83819">
                <a:moveTo>
                  <a:pt x="0" y="0"/>
                </a:moveTo>
                <a:lnTo>
                  <a:pt x="5079" y="83820"/>
                </a:lnTo>
                <a:lnTo>
                  <a:pt x="7112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15000" y="2362200"/>
            <a:ext cx="1073150" cy="143510"/>
          </a:xfrm>
          <a:custGeom>
            <a:avLst/>
            <a:gdLst/>
            <a:ahLst/>
            <a:cxnLst/>
            <a:rect l="l" t="t" r="r" b="b"/>
            <a:pathLst>
              <a:path w="1073150" h="143510">
                <a:moveTo>
                  <a:pt x="0" y="0"/>
                </a:moveTo>
                <a:lnTo>
                  <a:pt x="1073150" y="14351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77990" y="2467610"/>
            <a:ext cx="80010" cy="74930"/>
          </a:xfrm>
          <a:custGeom>
            <a:avLst/>
            <a:gdLst/>
            <a:ahLst/>
            <a:cxnLst/>
            <a:rect l="l" t="t" r="r" b="b"/>
            <a:pathLst>
              <a:path w="80010" h="74930">
                <a:moveTo>
                  <a:pt x="10160" y="0"/>
                </a:moveTo>
                <a:lnTo>
                  <a:pt x="0" y="74929"/>
                </a:lnTo>
                <a:lnTo>
                  <a:pt x="80010" y="46989"/>
                </a:lnTo>
                <a:lnTo>
                  <a:pt x="10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19600" y="2543810"/>
            <a:ext cx="927100" cy="427990"/>
          </a:xfrm>
          <a:custGeom>
            <a:avLst/>
            <a:gdLst/>
            <a:ahLst/>
            <a:cxnLst/>
            <a:rect l="l" t="t" r="r" b="b"/>
            <a:pathLst>
              <a:path w="927100" h="427989">
                <a:moveTo>
                  <a:pt x="0" y="427989"/>
                </a:moveTo>
                <a:lnTo>
                  <a:pt x="9271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25109" y="2512060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89" h="68580">
                <a:moveTo>
                  <a:pt x="0" y="0"/>
                </a:moveTo>
                <a:lnTo>
                  <a:pt x="31750" y="68579"/>
                </a:lnTo>
                <a:lnTo>
                  <a:pt x="85089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9600" y="3124200"/>
            <a:ext cx="3130550" cy="596900"/>
          </a:xfrm>
          <a:custGeom>
            <a:avLst/>
            <a:gdLst/>
            <a:ahLst/>
            <a:cxnLst/>
            <a:rect l="l" t="t" r="r" b="b"/>
            <a:pathLst>
              <a:path w="3130550" h="596900">
                <a:moveTo>
                  <a:pt x="0" y="0"/>
                </a:moveTo>
                <a:lnTo>
                  <a:pt x="3130550" y="59690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38720" y="3683000"/>
            <a:ext cx="81280" cy="73660"/>
          </a:xfrm>
          <a:custGeom>
            <a:avLst/>
            <a:gdLst/>
            <a:ahLst/>
            <a:cxnLst/>
            <a:rect l="l" t="t" r="r" b="b"/>
            <a:pathLst>
              <a:path w="81279" h="73660">
                <a:moveTo>
                  <a:pt x="13969" y="0"/>
                </a:moveTo>
                <a:lnTo>
                  <a:pt x="0" y="73660"/>
                </a:lnTo>
                <a:lnTo>
                  <a:pt x="81279" y="50800"/>
                </a:lnTo>
                <a:lnTo>
                  <a:pt x="13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85639" y="3225800"/>
            <a:ext cx="1305560" cy="508000"/>
          </a:xfrm>
          <a:custGeom>
            <a:avLst/>
            <a:gdLst/>
            <a:ahLst/>
            <a:cxnLst/>
            <a:rect l="l" t="t" r="r" b="b"/>
            <a:pathLst>
              <a:path w="1305560" h="508000">
                <a:moveTo>
                  <a:pt x="1305560" y="508000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19600" y="3192779"/>
            <a:ext cx="83820" cy="69850"/>
          </a:xfrm>
          <a:custGeom>
            <a:avLst/>
            <a:gdLst/>
            <a:ahLst/>
            <a:cxnLst/>
            <a:rect l="l" t="t" r="r" b="b"/>
            <a:pathLst>
              <a:path w="83819" h="69850">
                <a:moveTo>
                  <a:pt x="83819" y="0"/>
                </a:moveTo>
                <a:lnTo>
                  <a:pt x="0" y="7620"/>
                </a:lnTo>
                <a:lnTo>
                  <a:pt x="57150" y="69850"/>
                </a:lnTo>
                <a:lnTo>
                  <a:pt x="83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86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95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178300" y="2776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100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67200" y="4495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949700" y="4071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15000" y="3581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722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854700" y="36144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340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91200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473700" y="22428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34200" y="4648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91400" y="510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073900" y="4681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20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7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759700" y="3690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58000" y="236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152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997700" y="2395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34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91200" y="525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473700" y="4833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6106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4488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610600" y="50292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8656320" y="5215890"/>
            <a:ext cx="5924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0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895600" y="5699570"/>
            <a:ext cx="518160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  <a:tabLst>
                <a:tab pos="267335" algn="l"/>
                <a:tab pos="523240" algn="l"/>
                <a:tab pos="779145" algn="l"/>
                <a:tab pos="1034415" algn="l"/>
                <a:tab pos="1290320" algn="l"/>
                <a:tab pos="1545590" algn="l"/>
                <a:tab pos="1801495" algn="l"/>
              </a:tabLst>
            </a:pPr>
            <a:r>
              <a:rPr lang="en-US" sz="200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en-US" sz="2000" b="1" dirty="0">
                <a:solidFill>
                  <a:srgbClr val="00B0F0"/>
                </a:solidFill>
                <a:latin typeface="Times New Roman"/>
                <a:cs typeface="Times New Roman"/>
              </a:rPr>
              <a:t>DFS Traversal:</a:t>
            </a:r>
            <a:r>
              <a:rPr lang="en-US" sz="2000" dirty="0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	1	0	3	2	7	6	4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9002B3-33D1-4810-9D0E-AF95690F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1" y="3200401"/>
            <a:ext cx="4260215" cy="1354217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D6C2E0-B420-48FB-8EB9-DBD5A76B2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95400"/>
            <a:ext cx="8839200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1" y="409712"/>
            <a:ext cx="5486399" cy="62837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i="1" spc="-5" dirty="0">
                <a:highlight>
                  <a:srgbClr val="800000"/>
                </a:highlight>
              </a:rPr>
              <a:t>Depth-First</a:t>
            </a:r>
            <a:r>
              <a:rPr lang="en-US" sz="4000" b="1" i="1" spc="-55" dirty="0">
                <a:highlight>
                  <a:srgbClr val="800000"/>
                </a:highlight>
              </a:rPr>
              <a:t> </a:t>
            </a:r>
            <a:r>
              <a:rPr sz="4000" b="1" i="1" spc="-5" dirty="0">
                <a:highlight>
                  <a:srgbClr val="800000"/>
                </a:highlight>
              </a:rPr>
              <a:t>Search</a:t>
            </a:r>
            <a:r>
              <a:rPr lang="en-US" sz="4000" b="1" i="1" spc="-5" dirty="0">
                <a:highlight>
                  <a:srgbClr val="800000"/>
                </a:highlight>
              </a:rPr>
              <a:t> Algo:</a:t>
            </a:r>
            <a:endParaRPr sz="4000" b="1" i="1" spc="-5" dirty="0">
              <a:highlight>
                <a:srgbClr val="800000"/>
              </a:highligh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9729" y="1361799"/>
            <a:ext cx="7543799" cy="55189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400"/>
              </a:lnSpc>
              <a:spcBef>
                <a:spcPts val="100"/>
              </a:spcBef>
            </a:pPr>
            <a:r>
              <a:rPr lang="en-US" sz="1600" b="1" spc="-5" dirty="0">
                <a:solidFill>
                  <a:srgbClr val="FFFFFF"/>
                </a:solidFill>
                <a:latin typeface="Arial"/>
                <a:cs typeface="Arial"/>
              </a:rPr>
              <a:t>Depth First Search </a:t>
            </a:r>
            <a:r>
              <a:rPr lang="en-US" sz="1600" spc="-5" dirty="0">
                <a:solidFill>
                  <a:srgbClr val="FFFFFF"/>
                </a:solidFill>
                <a:latin typeface="Arial"/>
                <a:cs typeface="Arial"/>
              </a:rPr>
              <a:t>is a way of traversing graphs, which is closely related to preorder traversal of a tree. Below is the algorithm for preorder traversal:</a:t>
            </a:r>
          </a:p>
          <a:p>
            <a:pPr marL="12700" marR="5080">
              <a:lnSpc>
                <a:spcPct val="110400"/>
              </a:lnSpc>
              <a:spcBef>
                <a:spcPts val="100"/>
              </a:spcBef>
            </a:pPr>
            <a:endParaRPr lang="en-IN" sz="1600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5080">
              <a:lnSpc>
                <a:spcPct val="110400"/>
              </a:lnSpc>
              <a:spcBef>
                <a:spcPts val="100"/>
              </a:spcBef>
            </a:pPr>
            <a:endParaRPr lang="en-IN" sz="1600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5080">
              <a:lnSpc>
                <a:spcPct val="1104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//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600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epth-first search  </a:t>
            </a:r>
            <a:endParaRPr lang="en-US" sz="1600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5080">
              <a:lnSpc>
                <a:spcPct val="1104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void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dfs (Node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v)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600" dirty="0">
              <a:latin typeface="Arial"/>
              <a:cs typeface="Arial"/>
            </a:endParaRPr>
          </a:p>
          <a:p>
            <a:pPr marL="350520" marR="2729865" indent="-168910">
              <a:lnSpc>
                <a:spcPct val="110400"/>
              </a:lnSpc>
              <a:spcBef>
                <a:spcPts val="10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(v ==</a:t>
            </a:r>
            <a:r>
              <a:rPr sz="16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null)  return;</a:t>
            </a:r>
            <a:r>
              <a:rPr lang="en-US" sz="1600" spc="-5" dirty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</a:t>
            </a:r>
            <a:endParaRPr sz="1600" dirty="0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81610"/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push(v);</a:t>
            </a:r>
            <a:r>
              <a:rPr lang="en-US" sz="1600" spc="-5" dirty="0">
                <a:solidFill>
                  <a:srgbClr val="FFFFFF"/>
                </a:solidFill>
                <a:latin typeface="Arial"/>
                <a:cs typeface="Arial"/>
              </a:rPr>
              <a:t> print();</a:t>
            </a:r>
            <a:endParaRPr sz="1600" dirty="0">
              <a:latin typeface="Arial"/>
              <a:cs typeface="Arial"/>
            </a:endParaRPr>
          </a:p>
          <a:p>
            <a:pPr marL="350520" marR="1391285" indent="-168910">
              <a:lnSpc>
                <a:spcPct val="110400"/>
              </a:lnSpc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while (stack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not empty)</a:t>
            </a:r>
            <a:r>
              <a:rPr sz="16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{ </a:t>
            </a:r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350520" marR="1391285" indent="-168910">
              <a:lnSpc>
                <a:spcPct val="110400"/>
              </a:lnSpc>
            </a:pPr>
            <a:r>
              <a:rPr lang="en-IN" sz="1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pop(v);</a:t>
            </a:r>
            <a:r>
              <a:rPr lang="en-US" sz="1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600" dirty="0">
              <a:latin typeface="Arial"/>
              <a:cs typeface="Arial"/>
            </a:endParaRPr>
          </a:p>
          <a:p>
            <a:pPr marL="520700" marR="1040765" indent="-170180">
              <a:lnSpc>
                <a:spcPct val="110400"/>
              </a:lnSpc>
              <a:spcBef>
                <a:spcPts val="10"/>
              </a:spcBef>
            </a:pPr>
            <a:r>
              <a:rPr lang="en-US" sz="1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(v has not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yet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been visited)  </a:t>
            </a:r>
            <a:endParaRPr lang="en-US" sz="1600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520700" marR="1040765" indent="-170180">
              <a:lnSpc>
                <a:spcPct val="110400"/>
              </a:lnSpc>
              <a:spcBef>
                <a:spcPts val="10"/>
              </a:spcBef>
            </a:pPr>
            <a:r>
              <a:rPr lang="en-IN" sz="1600" spc="-5" dirty="0">
                <a:solidFill>
                  <a:srgbClr val="FFFFFF"/>
                </a:solidFill>
                <a:latin typeface="Arial"/>
                <a:cs typeface="Arial"/>
              </a:rPr>
              <a:t>		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mark&amp;visit(v);</a:t>
            </a:r>
            <a:endParaRPr sz="1600" dirty="0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350520"/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for (each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w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adjacent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6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v)</a:t>
            </a:r>
            <a:endParaRPr sz="1600" dirty="0">
              <a:latin typeface="Arial"/>
              <a:cs typeface="Arial"/>
            </a:endParaRPr>
          </a:p>
          <a:p>
            <a:pPr marL="689610" marR="828040" indent="-168910">
              <a:lnSpc>
                <a:spcPct val="110400"/>
              </a:lnSpc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(w has not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yet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been visited)  </a:t>
            </a:r>
            <a:endParaRPr lang="en-US" sz="1600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689610" marR="828040" indent="-168910">
              <a:lnSpc>
                <a:spcPct val="1104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push(w);</a:t>
            </a: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 print();</a:t>
            </a:r>
            <a:endParaRPr sz="1600" dirty="0">
              <a:latin typeface="Arial"/>
              <a:cs typeface="Arial"/>
            </a:endParaRPr>
          </a:p>
          <a:p>
            <a:pPr marL="181610">
              <a:spcBef>
                <a:spcPts val="200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} //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600" spc="-20" dirty="0">
                <a:solidFill>
                  <a:srgbClr val="FFFFFF"/>
                </a:solidFill>
                <a:latin typeface="Arial"/>
                <a:cs typeface="Arial"/>
              </a:rPr>
              <a:t>end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while</a:t>
            </a:r>
            <a:endParaRPr sz="1600" dirty="0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/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} //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600" spc="-25" dirty="0">
                <a:solidFill>
                  <a:srgbClr val="FFFFFF"/>
                </a:solidFill>
                <a:latin typeface="Arial"/>
                <a:cs typeface="Arial"/>
              </a:rPr>
              <a:t>end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dfs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1320" y="479790"/>
            <a:ext cx="7548880" cy="84382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highlight>
                  <a:srgbClr val="008080"/>
                </a:highlight>
                <a:latin typeface="Arial"/>
                <a:cs typeface="Arial"/>
              </a:rPr>
              <a:t>E</a:t>
            </a:r>
            <a:r>
              <a:rPr sz="4000" spc="-20" dirty="0">
                <a:highlight>
                  <a:srgbClr val="008080"/>
                </a:highlight>
                <a:latin typeface="Arial"/>
                <a:cs typeface="Arial"/>
              </a:rPr>
              <a:t>x</a:t>
            </a:r>
            <a:r>
              <a:rPr sz="4000" spc="-5" dirty="0">
                <a:highlight>
                  <a:srgbClr val="008080"/>
                </a:highlight>
                <a:latin typeface="Arial"/>
                <a:cs typeface="Arial"/>
              </a:rPr>
              <a:t>a</a:t>
            </a:r>
            <a:r>
              <a:rPr sz="4000" dirty="0">
                <a:highlight>
                  <a:srgbClr val="008080"/>
                </a:highlight>
                <a:latin typeface="Arial"/>
                <a:cs typeface="Arial"/>
              </a:rPr>
              <a:t>m</a:t>
            </a:r>
            <a:r>
              <a:rPr sz="4000" spc="-5" dirty="0">
                <a:highlight>
                  <a:srgbClr val="008080"/>
                </a:highlight>
                <a:latin typeface="Arial"/>
                <a:cs typeface="Arial"/>
              </a:rPr>
              <a:t>ple</a:t>
            </a:r>
            <a:r>
              <a:rPr lang="en-US" sz="4000" spc="-5" dirty="0">
                <a:highlight>
                  <a:srgbClr val="008080"/>
                </a:highlight>
                <a:latin typeface="Arial"/>
                <a:cs typeface="Arial"/>
              </a:rPr>
              <a:t>: </a:t>
            </a:r>
            <a:r>
              <a:rPr lang="en-IN" spc="-5" dirty="0">
                <a:highlight>
                  <a:srgbClr val="008080"/>
                </a:highlight>
              </a:rPr>
              <a:t>Starts with Node</a:t>
            </a:r>
            <a:r>
              <a:rPr lang="en-IN" spc="-60" dirty="0">
                <a:highlight>
                  <a:srgbClr val="008080"/>
                </a:highlight>
              </a:rPr>
              <a:t> </a:t>
            </a:r>
            <a:r>
              <a:rPr lang="en-IN" b="1" dirty="0">
                <a:highlight>
                  <a:srgbClr val="008080"/>
                </a:highlight>
              </a:rPr>
              <a:t>5</a:t>
            </a:r>
            <a:endParaRPr sz="4000" b="1" dirty="0">
              <a:highlight>
                <a:srgbClr val="008080"/>
              </a:highlight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19800" y="2795270"/>
            <a:ext cx="866140" cy="938530"/>
          </a:xfrm>
          <a:custGeom>
            <a:avLst/>
            <a:gdLst/>
            <a:ahLst/>
            <a:cxnLst/>
            <a:rect l="l" t="t" r="r" b="b"/>
            <a:pathLst>
              <a:path w="866139" h="938529">
                <a:moveTo>
                  <a:pt x="0" y="938529"/>
                </a:moveTo>
                <a:lnTo>
                  <a:pt x="86613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5459" y="2743200"/>
            <a:ext cx="78740" cy="81280"/>
          </a:xfrm>
          <a:custGeom>
            <a:avLst/>
            <a:gdLst/>
            <a:ahLst/>
            <a:cxnLst/>
            <a:rect l="l" t="t" r="r" b="b"/>
            <a:pathLst>
              <a:path w="78739" h="81280">
                <a:moveTo>
                  <a:pt x="78739" y="0"/>
                </a:moveTo>
                <a:lnTo>
                  <a:pt x="0" y="30479"/>
                </a:lnTo>
                <a:lnTo>
                  <a:pt x="54610" y="81279"/>
                </a:lnTo>
                <a:lnTo>
                  <a:pt x="78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38800" y="2590801"/>
            <a:ext cx="213360" cy="922019"/>
          </a:xfrm>
          <a:custGeom>
            <a:avLst/>
            <a:gdLst/>
            <a:ahLst/>
            <a:cxnLst/>
            <a:rect l="l" t="t" r="r" b="b"/>
            <a:pathLst>
              <a:path w="213360" h="922020">
                <a:moveTo>
                  <a:pt x="0" y="0"/>
                </a:moveTo>
                <a:lnTo>
                  <a:pt x="213360" y="92202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12790" y="3498850"/>
            <a:ext cx="74930" cy="82550"/>
          </a:xfrm>
          <a:custGeom>
            <a:avLst/>
            <a:gdLst/>
            <a:ahLst/>
            <a:cxnLst/>
            <a:rect l="l" t="t" r="r" b="b"/>
            <a:pathLst>
              <a:path w="74929" h="82550">
                <a:moveTo>
                  <a:pt x="74930" y="0"/>
                </a:moveTo>
                <a:lnTo>
                  <a:pt x="0" y="17779"/>
                </a:lnTo>
                <a:lnTo>
                  <a:pt x="54610" y="82550"/>
                </a:lnTo>
                <a:lnTo>
                  <a:pt x="74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1000" y="3903979"/>
            <a:ext cx="1455420" cy="363220"/>
          </a:xfrm>
          <a:custGeom>
            <a:avLst/>
            <a:gdLst/>
            <a:ahLst/>
            <a:cxnLst/>
            <a:rect l="l" t="t" r="r" b="b"/>
            <a:pathLst>
              <a:path w="1455420" h="363220">
                <a:moveTo>
                  <a:pt x="0" y="363220"/>
                </a:moveTo>
                <a:lnTo>
                  <a:pt x="145542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32450" y="3868420"/>
            <a:ext cx="82550" cy="72390"/>
          </a:xfrm>
          <a:custGeom>
            <a:avLst/>
            <a:gdLst/>
            <a:ahLst/>
            <a:cxnLst/>
            <a:rect l="l" t="t" r="r" b="b"/>
            <a:pathLst>
              <a:path w="82550" h="72389">
                <a:moveTo>
                  <a:pt x="0" y="0"/>
                </a:moveTo>
                <a:lnTo>
                  <a:pt x="19050" y="72389"/>
                </a:lnTo>
                <a:lnTo>
                  <a:pt x="82550" y="17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14800" y="4419601"/>
            <a:ext cx="1154430" cy="505459"/>
          </a:xfrm>
          <a:custGeom>
            <a:avLst/>
            <a:gdLst/>
            <a:ahLst/>
            <a:cxnLst/>
            <a:rect l="l" t="t" r="r" b="b"/>
            <a:pathLst>
              <a:path w="1154429" h="505460">
                <a:moveTo>
                  <a:pt x="0" y="0"/>
                </a:moveTo>
                <a:lnTo>
                  <a:pt x="1154429" y="5054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0179" y="4888229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29210" y="0"/>
                </a:moveTo>
                <a:lnTo>
                  <a:pt x="0" y="68580"/>
                </a:lnTo>
                <a:lnTo>
                  <a:pt x="83820" y="64770"/>
                </a:lnTo>
                <a:lnTo>
                  <a:pt x="29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26229" y="3124200"/>
            <a:ext cx="140970" cy="844550"/>
          </a:xfrm>
          <a:custGeom>
            <a:avLst/>
            <a:gdLst/>
            <a:ahLst/>
            <a:cxnLst/>
            <a:rect l="l" t="t" r="r" b="b"/>
            <a:pathLst>
              <a:path w="140969" h="844550">
                <a:moveTo>
                  <a:pt x="140969" y="0"/>
                </a:moveTo>
                <a:lnTo>
                  <a:pt x="0" y="84455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89400" y="3957320"/>
            <a:ext cx="74930" cy="81280"/>
          </a:xfrm>
          <a:custGeom>
            <a:avLst/>
            <a:gdLst/>
            <a:ahLst/>
            <a:cxnLst/>
            <a:rect l="l" t="t" r="r" b="b"/>
            <a:pathLst>
              <a:path w="74930" h="81279">
                <a:moveTo>
                  <a:pt x="0" y="0"/>
                </a:moveTo>
                <a:lnTo>
                  <a:pt x="25400" y="81279"/>
                </a:lnTo>
                <a:lnTo>
                  <a:pt x="7493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19801" y="3962400"/>
            <a:ext cx="934719" cy="718820"/>
          </a:xfrm>
          <a:custGeom>
            <a:avLst/>
            <a:gdLst/>
            <a:ahLst/>
            <a:cxnLst/>
            <a:rect l="l" t="t" r="r" b="b"/>
            <a:pathLst>
              <a:path w="934720" h="718820">
                <a:moveTo>
                  <a:pt x="0" y="0"/>
                </a:moveTo>
                <a:lnTo>
                  <a:pt x="934720" y="718819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27850" y="4648200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45720" y="0"/>
                </a:moveTo>
                <a:lnTo>
                  <a:pt x="0" y="59689"/>
                </a:lnTo>
                <a:lnTo>
                  <a:pt x="8255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15200" y="4173220"/>
            <a:ext cx="417830" cy="627380"/>
          </a:xfrm>
          <a:custGeom>
            <a:avLst/>
            <a:gdLst/>
            <a:ahLst/>
            <a:cxnLst/>
            <a:rect l="l" t="t" r="r" b="b"/>
            <a:pathLst>
              <a:path w="417829" h="627379">
                <a:moveTo>
                  <a:pt x="0" y="627379"/>
                </a:moveTo>
                <a:lnTo>
                  <a:pt x="41782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98740" y="4114800"/>
            <a:ext cx="73660" cy="83820"/>
          </a:xfrm>
          <a:custGeom>
            <a:avLst/>
            <a:gdLst/>
            <a:ahLst/>
            <a:cxnLst/>
            <a:rect l="l" t="t" r="r" b="b"/>
            <a:pathLst>
              <a:path w="73660" h="83820">
                <a:moveTo>
                  <a:pt x="73660" y="0"/>
                </a:moveTo>
                <a:lnTo>
                  <a:pt x="0" y="41910"/>
                </a:lnTo>
                <a:lnTo>
                  <a:pt x="63500" y="83819"/>
                </a:lnTo>
                <a:lnTo>
                  <a:pt x="73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74559" y="2804160"/>
            <a:ext cx="497840" cy="853440"/>
          </a:xfrm>
          <a:custGeom>
            <a:avLst/>
            <a:gdLst/>
            <a:ahLst/>
            <a:cxnLst/>
            <a:rect l="l" t="t" r="r" b="b"/>
            <a:pathLst>
              <a:path w="497839" h="853439">
                <a:moveTo>
                  <a:pt x="497839" y="85343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39000" y="2743200"/>
            <a:ext cx="71120" cy="83820"/>
          </a:xfrm>
          <a:custGeom>
            <a:avLst/>
            <a:gdLst/>
            <a:ahLst/>
            <a:cxnLst/>
            <a:rect l="l" t="t" r="r" b="b"/>
            <a:pathLst>
              <a:path w="71120" h="83819">
                <a:moveTo>
                  <a:pt x="0" y="0"/>
                </a:moveTo>
                <a:lnTo>
                  <a:pt x="5079" y="83820"/>
                </a:lnTo>
                <a:lnTo>
                  <a:pt x="7112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15000" y="2362200"/>
            <a:ext cx="1073150" cy="143510"/>
          </a:xfrm>
          <a:custGeom>
            <a:avLst/>
            <a:gdLst/>
            <a:ahLst/>
            <a:cxnLst/>
            <a:rect l="l" t="t" r="r" b="b"/>
            <a:pathLst>
              <a:path w="1073150" h="143510">
                <a:moveTo>
                  <a:pt x="0" y="0"/>
                </a:moveTo>
                <a:lnTo>
                  <a:pt x="1073150" y="14351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77990" y="2467610"/>
            <a:ext cx="80010" cy="74930"/>
          </a:xfrm>
          <a:custGeom>
            <a:avLst/>
            <a:gdLst/>
            <a:ahLst/>
            <a:cxnLst/>
            <a:rect l="l" t="t" r="r" b="b"/>
            <a:pathLst>
              <a:path w="80010" h="74930">
                <a:moveTo>
                  <a:pt x="10160" y="0"/>
                </a:moveTo>
                <a:lnTo>
                  <a:pt x="0" y="74929"/>
                </a:lnTo>
                <a:lnTo>
                  <a:pt x="80010" y="46989"/>
                </a:lnTo>
                <a:lnTo>
                  <a:pt x="10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19600" y="2543810"/>
            <a:ext cx="927100" cy="427990"/>
          </a:xfrm>
          <a:custGeom>
            <a:avLst/>
            <a:gdLst/>
            <a:ahLst/>
            <a:cxnLst/>
            <a:rect l="l" t="t" r="r" b="b"/>
            <a:pathLst>
              <a:path w="927100" h="427989">
                <a:moveTo>
                  <a:pt x="0" y="427989"/>
                </a:moveTo>
                <a:lnTo>
                  <a:pt x="9271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25109" y="2512060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89" h="68580">
                <a:moveTo>
                  <a:pt x="0" y="0"/>
                </a:moveTo>
                <a:lnTo>
                  <a:pt x="31750" y="68579"/>
                </a:lnTo>
                <a:lnTo>
                  <a:pt x="85089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9600" y="3124200"/>
            <a:ext cx="3130550" cy="596900"/>
          </a:xfrm>
          <a:custGeom>
            <a:avLst/>
            <a:gdLst/>
            <a:ahLst/>
            <a:cxnLst/>
            <a:rect l="l" t="t" r="r" b="b"/>
            <a:pathLst>
              <a:path w="3130550" h="596900">
                <a:moveTo>
                  <a:pt x="0" y="0"/>
                </a:moveTo>
                <a:lnTo>
                  <a:pt x="3130550" y="59690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38720" y="3683000"/>
            <a:ext cx="81280" cy="73660"/>
          </a:xfrm>
          <a:custGeom>
            <a:avLst/>
            <a:gdLst/>
            <a:ahLst/>
            <a:cxnLst/>
            <a:rect l="l" t="t" r="r" b="b"/>
            <a:pathLst>
              <a:path w="81279" h="73660">
                <a:moveTo>
                  <a:pt x="13969" y="0"/>
                </a:moveTo>
                <a:lnTo>
                  <a:pt x="0" y="73660"/>
                </a:lnTo>
                <a:lnTo>
                  <a:pt x="81279" y="50800"/>
                </a:lnTo>
                <a:lnTo>
                  <a:pt x="13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85639" y="3225800"/>
            <a:ext cx="1305560" cy="508000"/>
          </a:xfrm>
          <a:custGeom>
            <a:avLst/>
            <a:gdLst/>
            <a:ahLst/>
            <a:cxnLst/>
            <a:rect l="l" t="t" r="r" b="b"/>
            <a:pathLst>
              <a:path w="1305560" h="508000">
                <a:moveTo>
                  <a:pt x="1305560" y="508000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19600" y="3192779"/>
            <a:ext cx="83820" cy="69850"/>
          </a:xfrm>
          <a:custGeom>
            <a:avLst/>
            <a:gdLst/>
            <a:ahLst/>
            <a:cxnLst/>
            <a:rect l="l" t="t" r="r" b="b"/>
            <a:pathLst>
              <a:path w="83819" h="69850">
                <a:moveTo>
                  <a:pt x="83819" y="0"/>
                </a:moveTo>
                <a:lnTo>
                  <a:pt x="0" y="7620"/>
                </a:lnTo>
                <a:lnTo>
                  <a:pt x="57150" y="69850"/>
                </a:lnTo>
                <a:lnTo>
                  <a:pt x="83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86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95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178300" y="2776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100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67200" y="4495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949700" y="4071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15000" y="3581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722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854700" y="36144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340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91200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473700" y="22428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34200" y="4648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91400" y="510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073900" y="4681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20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7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759700" y="3690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58000" y="236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152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997700" y="2395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34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91200" y="525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473700" y="4833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511539"/>
            <a:ext cx="6864351" cy="84382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highlight>
                  <a:srgbClr val="008080"/>
                </a:highlight>
              </a:rPr>
              <a:t>DFS: Start</a:t>
            </a:r>
            <a:r>
              <a:rPr lang="en-US" spc="-5" dirty="0">
                <a:highlight>
                  <a:srgbClr val="008080"/>
                </a:highlight>
              </a:rPr>
              <a:t>ed</a:t>
            </a:r>
            <a:r>
              <a:rPr spc="-5" dirty="0">
                <a:highlight>
                  <a:srgbClr val="008080"/>
                </a:highlight>
              </a:rPr>
              <a:t> with Node</a:t>
            </a:r>
            <a:r>
              <a:rPr spc="-60" dirty="0">
                <a:highlight>
                  <a:srgbClr val="008080"/>
                </a:highlight>
              </a:rPr>
              <a:t> </a:t>
            </a:r>
            <a:r>
              <a:rPr b="1" dirty="0">
                <a:highlight>
                  <a:srgbClr val="008080"/>
                </a:highlight>
              </a:rPr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6019800" y="2795270"/>
            <a:ext cx="866140" cy="938530"/>
          </a:xfrm>
          <a:custGeom>
            <a:avLst/>
            <a:gdLst/>
            <a:ahLst/>
            <a:cxnLst/>
            <a:rect l="l" t="t" r="r" b="b"/>
            <a:pathLst>
              <a:path w="866139" h="938529">
                <a:moveTo>
                  <a:pt x="0" y="938529"/>
                </a:moveTo>
                <a:lnTo>
                  <a:pt x="86613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5459" y="2743200"/>
            <a:ext cx="78740" cy="81280"/>
          </a:xfrm>
          <a:custGeom>
            <a:avLst/>
            <a:gdLst/>
            <a:ahLst/>
            <a:cxnLst/>
            <a:rect l="l" t="t" r="r" b="b"/>
            <a:pathLst>
              <a:path w="78739" h="81280">
                <a:moveTo>
                  <a:pt x="78739" y="0"/>
                </a:moveTo>
                <a:lnTo>
                  <a:pt x="0" y="30479"/>
                </a:lnTo>
                <a:lnTo>
                  <a:pt x="54610" y="81279"/>
                </a:lnTo>
                <a:lnTo>
                  <a:pt x="78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38800" y="2590801"/>
            <a:ext cx="213360" cy="922019"/>
          </a:xfrm>
          <a:custGeom>
            <a:avLst/>
            <a:gdLst/>
            <a:ahLst/>
            <a:cxnLst/>
            <a:rect l="l" t="t" r="r" b="b"/>
            <a:pathLst>
              <a:path w="213360" h="922020">
                <a:moveTo>
                  <a:pt x="0" y="0"/>
                </a:moveTo>
                <a:lnTo>
                  <a:pt x="213360" y="92202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12790" y="3498850"/>
            <a:ext cx="74930" cy="82550"/>
          </a:xfrm>
          <a:custGeom>
            <a:avLst/>
            <a:gdLst/>
            <a:ahLst/>
            <a:cxnLst/>
            <a:rect l="l" t="t" r="r" b="b"/>
            <a:pathLst>
              <a:path w="74929" h="82550">
                <a:moveTo>
                  <a:pt x="74930" y="0"/>
                </a:moveTo>
                <a:lnTo>
                  <a:pt x="0" y="17779"/>
                </a:lnTo>
                <a:lnTo>
                  <a:pt x="54610" y="82550"/>
                </a:lnTo>
                <a:lnTo>
                  <a:pt x="74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1000" y="3903979"/>
            <a:ext cx="1455420" cy="363220"/>
          </a:xfrm>
          <a:custGeom>
            <a:avLst/>
            <a:gdLst/>
            <a:ahLst/>
            <a:cxnLst/>
            <a:rect l="l" t="t" r="r" b="b"/>
            <a:pathLst>
              <a:path w="1455420" h="363220">
                <a:moveTo>
                  <a:pt x="0" y="363220"/>
                </a:moveTo>
                <a:lnTo>
                  <a:pt x="145542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32450" y="3868420"/>
            <a:ext cx="82550" cy="72390"/>
          </a:xfrm>
          <a:custGeom>
            <a:avLst/>
            <a:gdLst/>
            <a:ahLst/>
            <a:cxnLst/>
            <a:rect l="l" t="t" r="r" b="b"/>
            <a:pathLst>
              <a:path w="82550" h="72389">
                <a:moveTo>
                  <a:pt x="0" y="0"/>
                </a:moveTo>
                <a:lnTo>
                  <a:pt x="19050" y="72389"/>
                </a:lnTo>
                <a:lnTo>
                  <a:pt x="82550" y="17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14800" y="4419601"/>
            <a:ext cx="1154430" cy="505459"/>
          </a:xfrm>
          <a:custGeom>
            <a:avLst/>
            <a:gdLst/>
            <a:ahLst/>
            <a:cxnLst/>
            <a:rect l="l" t="t" r="r" b="b"/>
            <a:pathLst>
              <a:path w="1154429" h="505460">
                <a:moveTo>
                  <a:pt x="0" y="0"/>
                </a:moveTo>
                <a:lnTo>
                  <a:pt x="1154429" y="5054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0179" y="4888229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29210" y="0"/>
                </a:moveTo>
                <a:lnTo>
                  <a:pt x="0" y="68580"/>
                </a:lnTo>
                <a:lnTo>
                  <a:pt x="83820" y="64770"/>
                </a:lnTo>
                <a:lnTo>
                  <a:pt x="29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26229" y="3124200"/>
            <a:ext cx="140970" cy="844550"/>
          </a:xfrm>
          <a:custGeom>
            <a:avLst/>
            <a:gdLst/>
            <a:ahLst/>
            <a:cxnLst/>
            <a:rect l="l" t="t" r="r" b="b"/>
            <a:pathLst>
              <a:path w="140969" h="844550">
                <a:moveTo>
                  <a:pt x="140969" y="0"/>
                </a:moveTo>
                <a:lnTo>
                  <a:pt x="0" y="84455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89400" y="3957320"/>
            <a:ext cx="74930" cy="81280"/>
          </a:xfrm>
          <a:custGeom>
            <a:avLst/>
            <a:gdLst/>
            <a:ahLst/>
            <a:cxnLst/>
            <a:rect l="l" t="t" r="r" b="b"/>
            <a:pathLst>
              <a:path w="74930" h="81279">
                <a:moveTo>
                  <a:pt x="0" y="0"/>
                </a:moveTo>
                <a:lnTo>
                  <a:pt x="25400" y="81279"/>
                </a:lnTo>
                <a:lnTo>
                  <a:pt x="7493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19801" y="3962400"/>
            <a:ext cx="934719" cy="718820"/>
          </a:xfrm>
          <a:custGeom>
            <a:avLst/>
            <a:gdLst/>
            <a:ahLst/>
            <a:cxnLst/>
            <a:rect l="l" t="t" r="r" b="b"/>
            <a:pathLst>
              <a:path w="934720" h="718820">
                <a:moveTo>
                  <a:pt x="0" y="0"/>
                </a:moveTo>
                <a:lnTo>
                  <a:pt x="934720" y="718819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27850" y="4648200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45720" y="0"/>
                </a:moveTo>
                <a:lnTo>
                  <a:pt x="0" y="59689"/>
                </a:lnTo>
                <a:lnTo>
                  <a:pt x="8255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15200" y="4173220"/>
            <a:ext cx="417830" cy="627380"/>
          </a:xfrm>
          <a:custGeom>
            <a:avLst/>
            <a:gdLst/>
            <a:ahLst/>
            <a:cxnLst/>
            <a:rect l="l" t="t" r="r" b="b"/>
            <a:pathLst>
              <a:path w="417829" h="627379">
                <a:moveTo>
                  <a:pt x="0" y="627379"/>
                </a:moveTo>
                <a:lnTo>
                  <a:pt x="41782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98740" y="4114800"/>
            <a:ext cx="73660" cy="83820"/>
          </a:xfrm>
          <a:custGeom>
            <a:avLst/>
            <a:gdLst/>
            <a:ahLst/>
            <a:cxnLst/>
            <a:rect l="l" t="t" r="r" b="b"/>
            <a:pathLst>
              <a:path w="73660" h="83820">
                <a:moveTo>
                  <a:pt x="73660" y="0"/>
                </a:moveTo>
                <a:lnTo>
                  <a:pt x="0" y="41910"/>
                </a:lnTo>
                <a:lnTo>
                  <a:pt x="63500" y="83819"/>
                </a:lnTo>
                <a:lnTo>
                  <a:pt x="73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74559" y="2804160"/>
            <a:ext cx="497840" cy="853440"/>
          </a:xfrm>
          <a:custGeom>
            <a:avLst/>
            <a:gdLst/>
            <a:ahLst/>
            <a:cxnLst/>
            <a:rect l="l" t="t" r="r" b="b"/>
            <a:pathLst>
              <a:path w="497839" h="853439">
                <a:moveTo>
                  <a:pt x="497839" y="85343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39000" y="2743200"/>
            <a:ext cx="71120" cy="83820"/>
          </a:xfrm>
          <a:custGeom>
            <a:avLst/>
            <a:gdLst/>
            <a:ahLst/>
            <a:cxnLst/>
            <a:rect l="l" t="t" r="r" b="b"/>
            <a:pathLst>
              <a:path w="71120" h="83819">
                <a:moveTo>
                  <a:pt x="0" y="0"/>
                </a:moveTo>
                <a:lnTo>
                  <a:pt x="5079" y="83820"/>
                </a:lnTo>
                <a:lnTo>
                  <a:pt x="7112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15000" y="2362200"/>
            <a:ext cx="1073150" cy="143510"/>
          </a:xfrm>
          <a:custGeom>
            <a:avLst/>
            <a:gdLst/>
            <a:ahLst/>
            <a:cxnLst/>
            <a:rect l="l" t="t" r="r" b="b"/>
            <a:pathLst>
              <a:path w="1073150" h="143510">
                <a:moveTo>
                  <a:pt x="0" y="0"/>
                </a:moveTo>
                <a:lnTo>
                  <a:pt x="1073150" y="14351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77990" y="2467610"/>
            <a:ext cx="80010" cy="74930"/>
          </a:xfrm>
          <a:custGeom>
            <a:avLst/>
            <a:gdLst/>
            <a:ahLst/>
            <a:cxnLst/>
            <a:rect l="l" t="t" r="r" b="b"/>
            <a:pathLst>
              <a:path w="80010" h="74930">
                <a:moveTo>
                  <a:pt x="10160" y="0"/>
                </a:moveTo>
                <a:lnTo>
                  <a:pt x="0" y="74929"/>
                </a:lnTo>
                <a:lnTo>
                  <a:pt x="80010" y="46989"/>
                </a:lnTo>
                <a:lnTo>
                  <a:pt x="10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19600" y="2543810"/>
            <a:ext cx="927100" cy="427990"/>
          </a:xfrm>
          <a:custGeom>
            <a:avLst/>
            <a:gdLst/>
            <a:ahLst/>
            <a:cxnLst/>
            <a:rect l="l" t="t" r="r" b="b"/>
            <a:pathLst>
              <a:path w="927100" h="427989">
                <a:moveTo>
                  <a:pt x="0" y="427989"/>
                </a:moveTo>
                <a:lnTo>
                  <a:pt x="9271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25109" y="2512060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89" h="68580">
                <a:moveTo>
                  <a:pt x="0" y="0"/>
                </a:moveTo>
                <a:lnTo>
                  <a:pt x="31750" y="68579"/>
                </a:lnTo>
                <a:lnTo>
                  <a:pt x="85089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9600" y="3124200"/>
            <a:ext cx="3130550" cy="596900"/>
          </a:xfrm>
          <a:custGeom>
            <a:avLst/>
            <a:gdLst/>
            <a:ahLst/>
            <a:cxnLst/>
            <a:rect l="l" t="t" r="r" b="b"/>
            <a:pathLst>
              <a:path w="3130550" h="596900">
                <a:moveTo>
                  <a:pt x="0" y="0"/>
                </a:moveTo>
                <a:lnTo>
                  <a:pt x="3130550" y="59690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38720" y="3683000"/>
            <a:ext cx="81280" cy="73660"/>
          </a:xfrm>
          <a:custGeom>
            <a:avLst/>
            <a:gdLst/>
            <a:ahLst/>
            <a:cxnLst/>
            <a:rect l="l" t="t" r="r" b="b"/>
            <a:pathLst>
              <a:path w="81279" h="73660">
                <a:moveTo>
                  <a:pt x="13969" y="0"/>
                </a:moveTo>
                <a:lnTo>
                  <a:pt x="0" y="73660"/>
                </a:lnTo>
                <a:lnTo>
                  <a:pt x="81279" y="50800"/>
                </a:lnTo>
                <a:lnTo>
                  <a:pt x="13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85639" y="3225800"/>
            <a:ext cx="1305560" cy="508000"/>
          </a:xfrm>
          <a:custGeom>
            <a:avLst/>
            <a:gdLst/>
            <a:ahLst/>
            <a:cxnLst/>
            <a:rect l="l" t="t" r="r" b="b"/>
            <a:pathLst>
              <a:path w="1305560" h="508000">
                <a:moveTo>
                  <a:pt x="1305560" y="508000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19600" y="3192779"/>
            <a:ext cx="83820" cy="69850"/>
          </a:xfrm>
          <a:custGeom>
            <a:avLst/>
            <a:gdLst/>
            <a:ahLst/>
            <a:cxnLst/>
            <a:rect l="l" t="t" r="r" b="b"/>
            <a:pathLst>
              <a:path w="83819" h="69850">
                <a:moveTo>
                  <a:pt x="83819" y="0"/>
                </a:moveTo>
                <a:lnTo>
                  <a:pt x="0" y="7620"/>
                </a:lnTo>
                <a:lnTo>
                  <a:pt x="57150" y="69850"/>
                </a:lnTo>
                <a:lnTo>
                  <a:pt x="83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86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95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178300" y="2776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100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67200" y="4495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949700" y="4071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15000" y="3581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722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854700" y="36144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340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91200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473700" y="22428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34200" y="4648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91400" y="510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073900" y="4681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20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7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759700" y="3690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58000" y="236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152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997700" y="2395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34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91200" y="525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473700" y="4833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6106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4488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610600" y="50292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937501" y="5215891"/>
            <a:ext cx="191325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stack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/Visit/Mark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030470" y="5700748"/>
            <a:ext cx="15240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E2FC5C0-AA95-4463-828B-253888E29569}"/>
              </a:ext>
            </a:extLst>
          </p:cNvPr>
          <p:cNvSpPr/>
          <p:nvPr/>
        </p:nvSpPr>
        <p:spPr>
          <a:xfrm>
            <a:off x="8839200" y="4267201"/>
            <a:ext cx="609592" cy="659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spcBef>
                <a:spcPts val="100"/>
              </a:spcBef>
            </a:pPr>
            <a:endParaRPr lang="en-US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00"/>
              </a:spcBef>
            </a:pPr>
            <a:r>
              <a:rPr lang="en-US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520428"/>
            <a:ext cx="6858001" cy="84382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highlight>
                  <a:srgbClr val="008080"/>
                </a:highlight>
              </a:rPr>
              <a:t>DFS: Start</a:t>
            </a:r>
            <a:r>
              <a:rPr lang="en-US" spc="-5" dirty="0">
                <a:highlight>
                  <a:srgbClr val="008080"/>
                </a:highlight>
              </a:rPr>
              <a:t>ed</a:t>
            </a:r>
            <a:r>
              <a:rPr spc="-5" dirty="0">
                <a:highlight>
                  <a:srgbClr val="008080"/>
                </a:highlight>
              </a:rPr>
              <a:t> with Node</a:t>
            </a:r>
            <a:r>
              <a:rPr spc="-60" dirty="0">
                <a:highlight>
                  <a:srgbClr val="008080"/>
                </a:highlight>
              </a:rPr>
              <a:t> </a:t>
            </a:r>
            <a:r>
              <a:rPr dirty="0">
                <a:highlight>
                  <a:srgbClr val="008080"/>
                </a:highlight>
              </a:rPr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6019800" y="2795270"/>
            <a:ext cx="866140" cy="938530"/>
          </a:xfrm>
          <a:custGeom>
            <a:avLst/>
            <a:gdLst/>
            <a:ahLst/>
            <a:cxnLst/>
            <a:rect l="l" t="t" r="r" b="b"/>
            <a:pathLst>
              <a:path w="866139" h="938529">
                <a:moveTo>
                  <a:pt x="0" y="938529"/>
                </a:moveTo>
                <a:lnTo>
                  <a:pt x="86613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5459" y="2743200"/>
            <a:ext cx="78740" cy="81280"/>
          </a:xfrm>
          <a:custGeom>
            <a:avLst/>
            <a:gdLst/>
            <a:ahLst/>
            <a:cxnLst/>
            <a:rect l="l" t="t" r="r" b="b"/>
            <a:pathLst>
              <a:path w="78739" h="81280">
                <a:moveTo>
                  <a:pt x="78739" y="0"/>
                </a:moveTo>
                <a:lnTo>
                  <a:pt x="0" y="30479"/>
                </a:lnTo>
                <a:lnTo>
                  <a:pt x="54610" y="81279"/>
                </a:lnTo>
                <a:lnTo>
                  <a:pt x="78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38800" y="2590801"/>
            <a:ext cx="213360" cy="922019"/>
          </a:xfrm>
          <a:custGeom>
            <a:avLst/>
            <a:gdLst/>
            <a:ahLst/>
            <a:cxnLst/>
            <a:rect l="l" t="t" r="r" b="b"/>
            <a:pathLst>
              <a:path w="213360" h="922020">
                <a:moveTo>
                  <a:pt x="0" y="0"/>
                </a:moveTo>
                <a:lnTo>
                  <a:pt x="213360" y="92202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12790" y="3498850"/>
            <a:ext cx="74930" cy="82550"/>
          </a:xfrm>
          <a:custGeom>
            <a:avLst/>
            <a:gdLst/>
            <a:ahLst/>
            <a:cxnLst/>
            <a:rect l="l" t="t" r="r" b="b"/>
            <a:pathLst>
              <a:path w="74929" h="82550">
                <a:moveTo>
                  <a:pt x="74930" y="0"/>
                </a:moveTo>
                <a:lnTo>
                  <a:pt x="0" y="17779"/>
                </a:lnTo>
                <a:lnTo>
                  <a:pt x="54610" y="82550"/>
                </a:lnTo>
                <a:lnTo>
                  <a:pt x="74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1000" y="3903979"/>
            <a:ext cx="1455420" cy="363220"/>
          </a:xfrm>
          <a:custGeom>
            <a:avLst/>
            <a:gdLst/>
            <a:ahLst/>
            <a:cxnLst/>
            <a:rect l="l" t="t" r="r" b="b"/>
            <a:pathLst>
              <a:path w="1455420" h="363220">
                <a:moveTo>
                  <a:pt x="0" y="363220"/>
                </a:moveTo>
                <a:lnTo>
                  <a:pt x="145542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32450" y="3868420"/>
            <a:ext cx="82550" cy="72390"/>
          </a:xfrm>
          <a:custGeom>
            <a:avLst/>
            <a:gdLst/>
            <a:ahLst/>
            <a:cxnLst/>
            <a:rect l="l" t="t" r="r" b="b"/>
            <a:pathLst>
              <a:path w="82550" h="72389">
                <a:moveTo>
                  <a:pt x="0" y="0"/>
                </a:moveTo>
                <a:lnTo>
                  <a:pt x="19050" y="72389"/>
                </a:lnTo>
                <a:lnTo>
                  <a:pt x="82550" y="17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14800" y="4419601"/>
            <a:ext cx="1154430" cy="505459"/>
          </a:xfrm>
          <a:custGeom>
            <a:avLst/>
            <a:gdLst/>
            <a:ahLst/>
            <a:cxnLst/>
            <a:rect l="l" t="t" r="r" b="b"/>
            <a:pathLst>
              <a:path w="1154429" h="505460">
                <a:moveTo>
                  <a:pt x="0" y="0"/>
                </a:moveTo>
                <a:lnTo>
                  <a:pt x="1154429" y="5054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0179" y="4888229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29210" y="0"/>
                </a:moveTo>
                <a:lnTo>
                  <a:pt x="0" y="68580"/>
                </a:lnTo>
                <a:lnTo>
                  <a:pt x="83820" y="64770"/>
                </a:lnTo>
                <a:lnTo>
                  <a:pt x="29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26229" y="3124200"/>
            <a:ext cx="140970" cy="844550"/>
          </a:xfrm>
          <a:custGeom>
            <a:avLst/>
            <a:gdLst/>
            <a:ahLst/>
            <a:cxnLst/>
            <a:rect l="l" t="t" r="r" b="b"/>
            <a:pathLst>
              <a:path w="140969" h="844550">
                <a:moveTo>
                  <a:pt x="140969" y="0"/>
                </a:moveTo>
                <a:lnTo>
                  <a:pt x="0" y="84455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89400" y="3957320"/>
            <a:ext cx="74930" cy="81280"/>
          </a:xfrm>
          <a:custGeom>
            <a:avLst/>
            <a:gdLst/>
            <a:ahLst/>
            <a:cxnLst/>
            <a:rect l="l" t="t" r="r" b="b"/>
            <a:pathLst>
              <a:path w="74930" h="81279">
                <a:moveTo>
                  <a:pt x="0" y="0"/>
                </a:moveTo>
                <a:lnTo>
                  <a:pt x="25400" y="81279"/>
                </a:lnTo>
                <a:lnTo>
                  <a:pt x="7493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19801" y="3962400"/>
            <a:ext cx="934719" cy="718820"/>
          </a:xfrm>
          <a:custGeom>
            <a:avLst/>
            <a:gdLst/>
            <a:ahLst/>
            <a:cxnLst/>
            <a:rect l="l" t="t" r="r" b="b"/>
            <a:pathLst>
              <a:path w="934720" h="718820">
                <a:moveTo>
                  <a:pt x="0" y="0"/>
                </a:moveTo>
                <a:lnTo>
                  <a:pt x="934720" y="718819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27850" y="4648200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45720" y="0"/>
                </a:moveTo>
                <a:lnTo>
                  <a:pt x="0" y="59689"/>
                </a:lnTo>
                <a:lnTo>
                  <a:pt x="8255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15200" y="4173220"/>
            <a:ext cx="417830" cy="627380"/>
          </a:xfrm>
          <a:custGeom>
            <a:avLst/>
            <a:gdLst/>
            <a:ahLst/>
            <a:cxnLst/>
            <a:rect l="l" t="t" r="r" b="b"/>
            <a:pathLst>
              <a:path w="417829" h="627379">
                <a:moveTo>
                  <a:pt x="0" y="627379"/>
                </a:moveTo>
                <a:lnTo>
                  <a:pt x="41782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98740" y="4114800"/>
            <a:ext cx="73660" cy="83820"/>
          </a:xfrm>
          <a:custGeom>
            <a:avLst/>
            <a:gdLst/>
            <a:ahLst/>
            <a:cxnLst/>
            <a:rect l="l" t="t" r="r" b="b"/>
            <a:pathLst>
              <a:path w="73660" h="83820">
                <a:moveTo>
                  <a:pt x="73660" y="0"/>
                </a:moveTo>
                <a:lnTo>
                  <a:pt x="0" y="41910"/>
                </a:lnTo>
                <a:lnTo>
                  <a:pt x="63500" y="83819"/>
                </a:lnTo>
                <a:lnTo>
                  <a:pt x="73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74559" y="2804160"/>
            <a:ext cx="497840" cy="853440"/>
          </a:xfrm>
          <a:custGeom>
            <a:avLst/>
            <a:gdLst/>
            <a:ahLst/>
            <a:cxnLst/>
            <a:rect l="l" t="t" r="r" b="b"/>
            <a:pathLst>
              <a:path w="497839" h="853439">
                <a:moveTo>
                  <a:pt x="497839" y="85343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39000" y="2743200"/>
            <a:ext cx="71120" cy="83820"/>
          </a:xfrm>
          <a:custGeom>
            <a:avLst/>
            <a:gdLst/>
            <a:ahLst/>
            <a:cxnLst/>
            <a:rect l="l" t="t" r="r" b="b"/>
            <a:pathLst>
              <a:path w="71120" h="83819">
                <a:moveTo>
                  <a:pt x="0" y="0"/>
                </a:moveTo>
                <a:lnTo>
                  <a:pt x="5079" y="83820"/>
                </a:lnTo>
                <a:lnTo>
                  <a:pt x="7112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15000" y="2362200"/>
            <a:ext cx="1073150" cy="143510"/>
          </a:xfrm>
          <a:custGeom>
            <a:avLst/>
            <a:gdLst/>
            <a:ahLst/>
            <a:cxnLst/>
            <a:rect l="l" t="t" r="r" b="b"/>
            <a:pathLst>
              <a:path w="1073150" h="143510">
                <a:moveTo>
                  <a:pt x="0" y="0"/>
                </a:moveTo>
                <a:lnTo>
                  <a:pt x="1073150" y="14351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77990" y="2467610"/>
            <a:ext cx="80010" cy="74930"/>
          </a:xfrm>
          <a:custGeom>
            <a:avLst/>
            <a:gdLst/>
            <a:ahLst/>
            <a:cxnLst/>
            <a:rect l="l" t="t" r="r" b="b"/>
            <a:pathLst>
              <a:path w="80010" h="74930">
                <a:moveTo>
                  <a:pt x="10160" y="0"/>
                </a:moveTo>
                <a:lnTo>
                  <a:pt x="0" y="74929"/>
                </a:lnTo>
                <a:lnTo>
                  <a:pt x="80010" y="46989"/>
                </a:lnTo>
                <a:lnTo>
                  <a:pt x="10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19600" y="2543810"/>
            <a:ext cx="927100" cy="427990"/>
          </a:xfrm>
          <a:custGeom>
            <a:avLst/>
            <a:gdLst/>
            <a:ahLst/>
            <a:cxnLst/>
            <a:rect l="l" t="t" r="r" b="b"/>
            <a:pathLst>
              <a:path w="927100" h="427989">
                <a:moveTo>
                  <a:pt x="0" y="427989"/>
                </a:moveTo>
                <a:lnTo>
                  <a:pt x="9271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25109" y="2512060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89" h="68580">
                <a:moveTo>
                  <a:pt x="0" y="0"/>
                </a:moveTo>
                <a:lnTo>
                  <a:pt x="31750" y="68579"/>
                </a:lnTo>
                <a:lnTo>
                  <a:pt x="85089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9600" y="3124200"/>
            <a:ext cx="3130550" cy="596900"/>
          </a:xfrm>
          <a:custGeom>
            <a:avLst/>
            <a:gdLst/>
            <a:ahLst/>
            <a:cxnLst/>
            <a:rect l="l" t="t" r="r" b="b"/>
            <a:pathLst>
              <a:path w="3130550" h="596900">
                <a:moveTo>
                  <a:pt x="0" y="0"/>
                </a:moveTo>
                <a:lnTo>
                  <a:pt x="3130550" y="59690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38720" y="3683000"/>
            <a:ext cx="81280" cy="73660"/>
          </a:xfrm>
          <a:custGeom>
            <a:avLst/>
            <a:gdLst/>
            <a:ahLst/>
            <a:cxnLst/>
            <a:rect l="l" t="t" r="r" b="b"/>
            <a:pathLst>
              <a:path w="81279" h="73660">
                <a:moveTo>
                  <a:pt x="13969" y="0"/>
                </a:moveTo>
                <a:lnTo>
                  <a:pt x="0" y="73660"/>
                </a:lnTo>
                <a:lnTo>
                  <a:pt x="81279" y="50800"/>
                </a:lnTo>
                <a:lnTo>
                  <a:pt x="13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85639" y="3225800"/>
            <a:ext cx="1305560" cy="508000"/>
          </a:xfrm>
          <a:custGeom>
            <a:avLst/>
            <a:gdLst/>
            <a:ahLst/>
            <a:cxnLst/>
            <a:rect l="l" t="t" r="r" b="b"/>
            <a:pathLst>
              <a:path w="1305560" h="508000">
                <a:moveTo>
                  <a:pt x="1305560" y="508000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19600" y="3192779"/>
            <a:ext cx="83820" cy="69850"/>
          </a:xfrm>
          <a:custGeom>
            <a:avLst/>
            <a:gdLst/>
            <a:ahLst/>
            <a:cxnLst/>
            <a:rect l="l" t="t" r="r" b="b"/>
            <a:pathLst>
              <a:path w="83819" h="69850">
                <a:moveTo>
                  <a:pt x="83819" y="0"/>
                </a:moveTo>
                <a:lnTo>
                  <a:pt x="0" y="7620"/>
                </a:lnTo>
                <a:lnTo>
                  <a:pt x="57150" y="69850"/>
                </a:lnTo>
                <a:lnTo>
                  <a:pt x="83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86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95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178300" y="2776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100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67200" y="4495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949700" y="4071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15000" y="3581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722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854700" y="36144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340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91200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473700" y="22428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34200" y="4648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91400" y="510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073900" y="4681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20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7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759700" y="3690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58000" y="236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152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997700" y="2395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34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91200" y="525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473700" y="4833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6106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4488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610600" y="50292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8915400" y="4038600"/>
            <a:ext cx="380989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</a:p>
          <a:p>
            <a:pPr marL="12700">
              <a:spcBef>
                <a:spcPts val="100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937501" y="5243548"/>
            <a:ext cx="1913254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lang="en-US"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stack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/Visit/Mark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030470" y="5700748"/>
            <a:ext cx="40767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  <a:tabLst>
                <a:tab pos="267335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	1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1" y="378189"/>
            <a:ext cx="6858002" cy="84382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highlight>
                  <a:srgbClr val="008080"/>
                </a:highlight>
              </a:rPr>
              <a:t>DFS: Start</a:t>
            </a:r>
            <a:r>
              <a:rPr lang="en-US" spc="-5" dirty="0">
                <a:highlight>
                  <a:srgbClr val="008080"/>
                </a:highlight>
              </a:rPr>
              <a:t>ed</a:t>
            </a:r>
            <a:r>
              <a:rPr spc="-5" dirty="0">
                <a:highlight>
                  <a:srgbClr val="008080"/>
                </a:highlight>
              </a:rPr>
              <a:t> with Node</a:t>
            </a:r>
            <a:r>
              <a:rPr spc="-60" dirty="0">
                <a:highlight>
                  <a:srgbClr val="008080"/>
                </a:highlight>
              </a:rPr>
              <a:t> </a:t>
            </a:r>
            <a:r>
              <a:rPr dirty="0">
                <a:highlight>
                  <a:srgbClr val="008080"/>
                </a:highlight>
              </a:rPr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6019800" y="2795270"/>
            <a:ext cx="866140" cy="938530"/>
          </a:xfrm>
          <a:custGeom>
            <a:avLst/>
            <a:gdLst/>
            <a:ahLst/>
            <a:cxnLst/>
            <a:rect l="l" t="t" r="r" b="b"/>
            <a:pathLst>
              <a:path w="866139" h="938529">
                <a:moveTo>
                  <a:pt x="0" y="938529"/>
                </a:moveTo>
                <a:lnTo>
                  <a:pt x="86613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5459" y="2743200"/>
            <a:ext cx="78740" cy="81280"/>
          </a:xfrm>
          <a:custGeom>
            <a:avLst/>
            <a:gdLst/>
            <a:ahLst/>
            <a:cxnLst/>
            <a:rect l="l" t="t" r="r" b="b"/>
            <a:pathLst>
              <a:path w="78739" h="81280">
                <a:moveTo>
                  <a:pt x="78739" y="0"/>
                </a:moveTo>
                <a:lnTo>
                  <a:pt x="0" y="30479"/>
                </a:lnTo>
                <a:lnTo>
                  <a:pt x="54610" y="81279"/>
                </a:lnTo>
                <a:lnTo>
                  <a:pt x="78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38800" y="2590801"/>
            <a:ext cx="213360" cy="922019"/>
          </a:xfrm>
          <a:custGeom>
            <a:avLst/>
            <a:gdLst/>
            <a:ahLst/>
            <a:cxnLst/>
            <a:rect l="l" t="t" r="r" b="b"/>
            <a:pathLst>
              <a:path w="213360" h="922020">
                <a:moveTo>
                  <a:pt x="0" y="0"/>
                </a:moveTo>
                <a:lnTo>
                  <a:pt x="213360" y="92202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12790" y="3498850"/>
            <a:ext cx="74930" cy="82550"/>
          </a:xfrm>
          <a:custGeom>
            <a:avLst/>
            <a:gdLst/>
            <a:ahLst/>
            <a:cxnLst/>
            <a:rect l="l" t="t" r="r" b="b"/>
            <a:pathLst>
              <a:path w="74929" h="82550">
                <a:moveTo>
                  <a:pt x="74930" y="0"/>
                </a:moveTo>
                <a:lnTo>
                  <a:pt x="0" y="17779"/>
                </a:lnTo>
                <a:lnTo>
                  <a:pt x="54610" y="82550"/>
                </a:lnTo>
                <a:lnTo>
                  <a:pt x="74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1000" y="3903979"/>
            <a:ext cx="1455420" cy="363220"/>
          </a:xfrm>
          <a:custGeom>
            <a:avLst/>
            <a:gdLst/>
            <a:ahLst/>
            <a:cxnLst/>
            <a:rect l="l" t="t" r="r" b="b"/>
            <a:pathLst>
              <a:path w="1455420" h="363220">
                <a:moveTo>
                  <a:pt x="0" y="363220"/>
                </a:moveTo>
                <a:lnTo>
                  <a:pt x="145542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32450" y="3868420"/>
            <a:ext cx="82550" cy="72390"/>
          </a:xfrm>
          <a:custGeom>
            <a:avLst/>
            <a:gdLst/>
            <a:ahLst/>
            <a:cxnLst/>
            <a:rect l="l" t="t" r="r" b="b"/>
            <a:pathLst>
              <a:path w="82550" h="72389">
                <a:moveTo>
                  <a:pt x="0" y="0"/>
                </a:moveTo>
                <a:lnTo>
                  <a:pt x="19050" y="72389"/>
                </a:lnTo>
                <a:lnTo>
                  <a:pt x="82550" y="17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14800" y="4419601"/>
            <a:ext cx="1154430" cy="505459"/>
          </a:xfrm>
          <a:custGeom>
            <a:avLst/>
            <a:gdLst/>
            <a:ahLst/>
            <a:cxnLst/>
            <a:rect l="l" t="t" r="r" b="b"/>
            <a:pathLst>
              <a:path w="1154429" h="505460">
                <a:moveTo>
                  <a:pt x="0" y="0"/>
                </a:moveTo>
                <a:lnTo>
                  <a:pt x="1154429" y="5054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0179" y="4888229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29210" y="0"/>
                </a:moveTo>
                <a:lnTo>
                  <a:pt x="0" y="68580"/>
                </a:lnTo>
                <a:lnTo>
                  <a:pt x="83820" y="64770"/>
                </a:lnTo>
                <a:lnTo>
                  <a:pt x="29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26229" y="3124200"/>
            <a:ext cx="140970" cy="844550"/>
          </a:xfrm>
          <a:custGeom>
            <a:avLst/>
            <a:gdLst/>
            <a:ahLst/>
            <a:cxnLst/>
            <a:rect l="l" t="t" r="r" b="b"/>
            <a:pathLst>
              <a:path w="140969" h="844550">
                <a:moveTo>
                  <a:pt x="140969" y="0"/>
                </a:moveTo>
                <a:lnTo>
                  <a:pt x="0" y="84455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89400" y="3957320"/>
            <a:ext cx="74930" cy="81280"/>
          </a:xfrm>
          <a:custGeom>
            <a:avLst/>
            <a:gdLst/>
            <a:ahLst/>
            <a:cxnLst/>
            <a:rect l="l" t="t" r="r" b="b"/>
            <a:pathLst>
              <a:path w="74930" h="81279">
                <a:moveTo>
                  <a:pt x="0" y="0"/>
                </a:moveTo>
                <a:lnTo>
                  <a:pt x="25400" y="81279"/>
                </a:lnTo>
                <a:lnTo>
                  <a:pt x="7493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19801" y="3962400"/>
            <a:ext cx="934719" cy="718820"/>
          </a:xfrm>
          <a:custGeom>
            <a:avLst/>
            <a:gdLst/>
            <a:ahLst/>
            <a:cxnLst/>
            <a:rect l="l" t="t" r="r" b="b"/>
            <a:pathLst>
              <a:path w="934720" h="718820">
                <a:moveTo>
                  <a:pt x="0" y="0"/>
                </a:moveTo>
                <a:lnTo>
                  <a:pt x="934720" y="718819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27850" y="4648200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45720" y="0"/>
                </a:moveTo>
                <a:lnTo>
                  <a:pt x="0" y="59689"/>
                </a:lnTo>
                <a:lnTo>
                  <a:pt x="8255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15200" y="4173220"/>
            <a:ext cx="417830" cy="627380"/>
          </a:xfrm>
          <a:custGeom>
            <a:avLst/>
            <a:gdLst/>
            <a:ahLst/>
            <a:cxnLst/>
            <a:rect l="l" t="t" r="r" b="b"/>
            <a:pathLst>
              <a:path w="417829" h="627379">
                <a:moveTo>
                  <a:pt x="0" y="627379"/>
                </a:moveTo>
                <a:lnTo>
                  <a:pt x="41782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98740" y="4114800"/>
            <a:ext cx="73660" cy="83820"/>
          </a:xfrm>
          <a:custGeom>
            <a:avLst/>
            <a:gdLst/>
            <a:ahLst/>
            <a:cxnLst/>
            <a:rect l="l" t="t" r="r" b="b"/>
            <a:pathLst>
              <a:path w="73660" h="83820">
                <a:moveTo>
                  <a:pt x="73660" y="0"/>
                </a:moveTo>
                <a:lnTo>
                  <a:pt x="0" y="41910"/>
                </a:lnTo>
                <a:lnTo>
                  <a:pt x="63500" y="83819"/>
                </a:lnTo>
                <a:lnTo>
                  <a:pt x="73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74559" y="2804160"/>
            <a:ext cx="497840" cy="853440"/>
          </a:xfrm>
          <a:custGeom>
            <a:avLst/>
            <a:gdLst/>
            <a:ahLst/>
            <a:cxnLst/>
            <a:rect l="l" t="t" r="r" b="b"/>
            <a:pathLst>
              <a:path w="497839" h="853439">
                <a:moveTo>
                  <a:pt x="497839" y="85343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39000" y="2743200"/>
            <a:ext cx="71120" cy="83820"/>
          </a:xfrm>
          <a:custGeom>
            <a:avLst/>
            <a:gdLst/>
            <a:ahLst/>
            <a:cxnLst/>
            <a:rect l="l" t="t" r="r" b="b"/>
            <a:pathLst>
              <a:path w="71120" h="83819">
                <a:moveTo>
                  <a:pt x="0" y="0"/>
                </a:moveTo>
                <a:lnTo>
                  <a:pt x="5079" y="83820"/>
                </a:lnTo>
                <a:lnTo>
                  <a:pt x="7112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15000" y="2362200"/>
            <a:ext cx="1073150" cy="143510"/>
          </a:xfrm>
          <a:custGeom>
            <a:avLst/>
            <a:gdLst/>
            <a:ahLst/>
            <a:cxnLst/>
            <a:rect l="l" t="t" r="r" b="b"/>
            <a:pathLst>
              <a:path w="1073150" h="143510">
                <a:moveTo>
                  <a:pt x="0" y="0"/>
                </a:moveTo>
                <a:lnTo>
                  <a:pt x="1073150" y="14351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77990" y="2467610"/>
            <a:ext cx="80010" cy="74930"/>
          </a:xfrm>
          <a:custGeom>
            <a:avLst/>
            <a:gdLst/>
            <a:ahLst/>
            <a:cxnLst/>
            <a:rect l="l" t="t" r="r" b="b"/>
            <a:pathLst>
              <a:path w="80010" h="74930">
                <a:moveTo>
                  <a:pt x="10160" y="0"/>
                </a:moveTo>
                <a:lnTo>
                  <a:pt x="0" y="74929"/>
                </a:lnTo>
                <a:lnTo>
                  <a:pt x="80010" y="46989"/>
                </a:lnTo>
                <a:lnTo>
                  <a:pt x="10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19600" y="2543810"/>
            <a:ext cx="927100" cy="427990"/>
          </a:xfrm>
          <a:custGeom>
            <a:avLst/>
            <a:gdLst/>
            <a:ahLst/>
            <a:cxnLst/>
            <a:rect l="l" t="t" r="r" b="b"/>
            <a:pathLst>
              <a:path w="927100" h="427989">
                <a:moveTo>
                  <a:pt x="0" y="427989"/>
                </a:moveTo>
                <a:lnTo>
                  <a:pt x="9271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25109" y="2512060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89" h="68580">
                <a:moveTo>
                  <a:pt x="0" y="0"/>
                </a:moveTo>
                <a:lnTo>
                  <a:pt x="31750" y="68579"/>
                </a:lnTo>
                <a:lnTo>
                  <a:pt x="85089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9600" y="3124200"/>
            <a:ext cx="3130550" cy="596900"/>
          </a:xfrm>
          <a:custGeom>
            <a:avLst/>
            <a:gdLst/>
            <a:ahLst/>
            <a:cxnLst/>
            <a:rect l="l" t="t" r="r" b="b"/>
            <a:pathLst>
              <a:path w="3130550" h="596900">
                <a:moveTo>
                  <a:pt x="0" y="0"/>
                </a:moveTo>
                <a:lnTo>
                  <a:pt x="3130550" y="59690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38720" y="3683000"/>
            <a:ext cx="81280" cy="73660"/>
          </a:xfrm>
          <a:custGeom>
            <a:avLst/>
            <a:gdLst/>
            <a:ahLst/>
            <a:cxnLst/>
            <a:rect l="l" t="t" r="r" b="b"/>
            <a:pathLst>
              <a:path w="81279" h="73660">
                <a:moveTo>
                  <a:pt x="13969" y="0"/>
                </a:moveTo>
                <a:lnTo>
                  <a:pt x="0" y="73660"/>
                </a:lnTo>
                <a:lnTo>
                  <a:pt x="81279" y="50800"/>
                </a:lnTo>
                <a:lnTo>
                  <a:pt x="13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85639" y="3225800"/>
            <a:ext cx="1305560" cy="508000"/>
          </a:xfrm>
          <a:custGeom>
            <a:avLst/>
            <a:gdLst/>
            <a:ahLst/>
            <a:cxnLst/>
            <a:rect l="l" t="t" r="r" b="b"/>
            <a:pathLst>
              <a:path w="1305560" h="508000">
                <a:moveTo>
                  <a:pt x="1305560" y="508000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19600" y="3192779"/>
            <a:ext cx="83820" cy="69850"/>
          </a:xfrm>
          <a:custGeom>
            <a:avLst/>
            <a:gdLst/>
            <a:ahLst/>
            <a:cxnLst/>
            <a:rect l="l" t="t" r="r" b="b"/>
            <a:pathLst>
              <a:path w="83819" h="69850">
                <a:moveTo>
                  <a:pt x="83819" y="0"/>
                </a:moveTo>
                <a:lnTo>
                  <a:pt x="0" y="7620"/>
                </a:lnTo>
                <a:lnTo>
                  <a:pt x="57150" y="69850"/>
                </a:lnTo>
                <a:lnTo>
                  <a:pt x="83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86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95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178300" y="2776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100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67200" y="4495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949700" y="4071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15000" y="3581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722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854700" y="36144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340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91200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473700" y="22428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34200" y="4648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91400" y="510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073900" y="4681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20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7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759700" y="3690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58000" y="236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152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997700" y="2395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34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91200" y="525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473700" y="4833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6106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4488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610600" y="50292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8915399" y="3429000"/>
            <a:ext cx="254000" cy="131318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50800">
              <a:spcBef>
                <a:spcPts val="1600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015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030471" y="5700748"/>
            <a:ext cx="66357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  <a:tabLst>
                <a:tab pos="267335" algn="l"/>
                <a:tab pos="523240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	1	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937501" y="5215891"/>
            <a:ext cx="191325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stack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/Visit/Mark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0720" y="463278"/>
            <a:ext cx="6858001" cy="84382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highlight>
                  <a:srgbClr val="008080"/>
                </a:highlight>
              </a:rPr>
              <a:t>DFS: Start</a:t>
            </a:r>
            <a:r>
              <a:rPr lang="en-US" spc="-5" dirty="0">
                <a:highlight>
                  <a:srgbClr val="008080"/>
                </a:highlight>
              </a:rPr>
              <a:t>ed</a:t>
            </a:r>
            <a:r>
              <a:rPr spc="-5" dirty="0">
                <a:highlight>
                  <a:srgbClr val="008080"/>
                </a:highlight>
              </a:rPr>
              <a:t> with Node</a:t>
            </a:r>
            <a:r>
              <a:rPr spc="-55" dirty="0">
                <a:highlight>
                  <a:srgbClr val="008080"/>
                </a:highlight>
              </a:rPr>
              <a:t> </a:t>
            </a:r>
            <a:r>
              <a:rPr dirty="0">
                <a:highlight>
                  <a:srgbClr val="008080"/>
                </a:highlight>
              </a:rPr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6019800" y="2795270"/>
            <a:ext cx="866140" cy="938530"/>
          </a:xfrm>
          <a:custGeom>
            <a:avLst/>
            <a:gdLst/>
            <a:ahLst/>
            <a:cxnLst/>
            <a:rect l="l" t="t" r="r" b="b"/>
            <a:pathLst>
              <a:path w="866139" h="938529">
                <a:moveTo>
                  <a:pt x="0" y="938529"/>
                </a:moveTo>
                <a:lnTo>
                  <a:pt x="86613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5459" y="2743200"/>
            <a:ext cx="78740" cy="81280"/>
          </a:xfrm>
          <a:custGeom>
            <a:avLst/>
            <a:gdLst/>
            <a:ahLst/>
            <a:cxnLst/>
            <a:rect l="l" t="t" r="r" b="b"/>
            <a:pathLst>
              <a:path w="78739" h="81280">
                <a:moveTo>
                  <a:pt x="78739" y="0"/>
                </a:moveTo>
                <a:lnTo>
                  <a:pt x="0" y="30479"/>
                </a:lnTo>
                <a:lnTo>
                  <a:pt x="54610" y="81279"/>
                </a:lnTo>
                <a:lnTo>
                  <a:pt x="78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38800" y="2590801"/>
            <a:ext cx="213360" cy="922019"/>
          </a:xfrm>
          <a:custGeom>
            <a:avLst/>
            <a:gdLst/>
            <a:ahLst/>
            <a:cxnLst/>
            <a:rect l="l" t="t" r="r" b="b"/>
            <a:pathLst>
              <a:path w="213360" h="922020">
                <a:moveTo>
                  <a:pt x="0" y="0"/>
                </a:moveTo>
                <a:lnTo>
                  <a:pt x="213360" y="92202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12790" y="3498850"/>
            <a:ext cx="74930" cy="82550"/>
          </a:xfrm>
          <a:custGeom>
            <a:avLst/>
            <a:gdLst/>
            <a:ahLst/>
            <a:cxnLst/>
            <a:rect l="l" t="t" r="r" b="b"/>
            <a:pathLst>
              <a:path w="74929" h="82550">
                <a:moveTo>
                  <a:pt x="74930" y="0"/>
                </a:moveTo>
                <a:lnTo>
                  <a:pt x="0" y="17779"/>
                </a:lnTo>
                <a:lnTo>
                  <a:pt x="54610" y="82550"/>
                </a:lnTo>
                <a:lnTo>
                  <a:pt x="74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1000" y="3903979"/>
            <a:ext cx="1455420" cy="363220"/>
          </a:xfrm>
          <a:custGeom>
            <a:avLst/>
            <a:gdLst/>
            <a:ahLst/>
            <a:cxnLst/>
            <a:rect l="l" t="t" r="r" b="b"/>
            <a:pathLst>
              <a:path w="1455420" h="363220">
                <a:moveTo>
                  <a:pt x="0" y="363220"/>
                </a:moveTo>
                <a:lnTo>
                  <a:pt x="145542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32450" y="3868420"/>
            <a:ext cx="82550" cy="72390"/>
          </a:xfrm>
          <a:custGeom>
            <a:avLst/>
            <a:gdLst/>
            <a:ahLst/>
            <a:cxnLst/>
            <a:rect l="l" t="t" r="r" b="b"/>
            <a:pathLst>
              <a:path w="82550" h="72389">
                <a:moveTo>
                  <a:pt x="0" y="0"/>
                </a:moveTo>
                <a:lnTo>
                  <a:pt x="19050" y="72389"/>
                </a:lnTo>
                <a:lnTo>
                  <a:pt x="82550" y="17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14800" y="4419601"/>
            <a:ext cx="1154430" cy="505459"/>
          </a:xfrm>
          <a:custGeom>
            <a:avLst/>
            <a:gdLst/>
            <a:ahLst/>
            <a:cxnLst/>
            <a:rect l="l" t="t" r="r" b="b"/>
            <a:pathLst>
              <a:path w="1154429" h="505460">
                <a:moveTo>
                  <a:pt x="0" y="0"/>
                </a:moveTo>
                <a:lnTo>
                  <a:pt x="1154429" y="5054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0179" y="4888229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29210" y="0"/>
                </a:moveTo>
                <a:lnTo>
                  <a:pt x="0" y="68580"/>
                </a:lnTo>
                <a:lnTo>
                  <a:pt x="83820" y="64770"/>
                </a:lnTo>
                <a:lnTo>
                  <a:pt x="29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26229" y="3124200"/>
            <a:ext cx="140970" cy="844550"/>
          </a:xfrm>
          <a:custGeom>
            <a:avLst/>
            <a:gdLst/>
            <a:ahLst/>
            <a:cxnLst/>
            <a:rect l="l" t="t" r="r" b="b"/>
            <a:pathLst>
              <a:path w="140969" h="844550">
                <a:moveTo>
                  <a:pt x="140969" y="0"/>
                </a:moveTo>
                <a:lnTo>
                  <a:pt x="0" y="84455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89400" y="3957320"/>
            <a:ext cx="74930" cy="81280"/>
          </a:xfrm>
          <a:custGeom>
            <a:avLst/>
            <a:gdLst/>
            <a:ahLst/>
            <a:cxnLst/>
            <a:rect l="l" t="t" r="r" b="b"/>
            <a:pathLst>
              <a:path w="74930" h="81279">
                <a:moveTo>
                  <a:pt x="0" y="0"/>
                </a:moveTo>
                <a:lnTo>
                  <a:pt x="25400" y="81279"/>
                </a:lnTo>
                <a:lnTo>
                  <a:pt x="7493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19801" y="3962400"/>
            <a:ext cx="934719" cy="718820"/>
          </a:xfrm>
          <a:custGeom>
            <a:avLst/>
            <a:gdLst/>
            <a:ahLst/>
            <a:cxnLst/>
            <a:rect l="l" t="t" r="r" b="b"/>
            <a:pathLst>
              <a:path w="934720" h="718820">
                <a:moveTo>
                  <a:pt x="0" y="0"/>
                </a:moveTo>
                <a:lnTo>
                  <a:pt x="934720" y="718819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27850" y="4648200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45720" y="0"/>
                </a:moveTo>
                <a:lnTo>
                  <a:pt x="0" y="59689"/>
                </a:lnTo>
                <a:lnTo>
                  <a:pt x="8255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15200" y="4173220"/>
            <a:ext cx="417830" cy="627380"/>
          </a:xfrm>
          <a:custGeom>
            <a:avLst/>
            <a:gdLst/>
            <a:ahLst/>
            <a:cxnLst/>
            <a:rect l="l" t="t" r="r" b="b"/>
            <a:pathLst>
              <a:path w="417829" h="627379">
                <a:moveTo>
                  <a:pt x="0" y="627379"/>
                </a:moveTo>
                <a:lnTo>
                  <a:pt x="41782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98740" y="4114800"/>
            <a:ext cx="73660" cy="83820"/>
          </a:xfrm>
          <a:custGeom>
            <a:avLst/>
            <a:gdLst/>
            <a:ahLst/>
            <a:cxnLst/>
            <a:rect l="l" t="t" r="r" b="b"/>
            <a:pathLst>
              <a:path w="73660" h="83820">
                <a:moveTo>
                  <a:pt x="73660" y="0"/>
                </a:moveTo>
                <a:lnTo>
                  <a:pt x="0" y="41910"/>
                </a:lnTo>
                <a:lnTo>
                  <a:pt x="63500" y="83819"/>
                </a:lnTo>
                <a:lnTo>
                  <a:pt x="73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74559" y="2804160"/>
            <a:ext cx="497840" cy="853440"/>
          </a:xfrm>
          <a:custGeom>
            <a:avLst/>
            <a:gdLst/>
            <a:ahLst/>
            <a:cxnLst/>
            <a:rect l="l" t="t" r="r" b="b"/>
            <a:pathLst>
              <a:path w="497839" h="853439">
                <a:moveTo>
                  <a:pt x="497839" y="85343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39000" y="2743200"/>
            <a:ext cx="71120" cy="83820"/>
          </a:xfrm>
          <a:custGeom>
            <a:avLst/>
            <a:gdLst/>
            <a:ahLst/>
            <a:cxnLst/>
            <a:rect l="l" t="t" r="r" b="b"/>
            <a:pathLst>
              <a:path w="71120" h="83819">
                <a:moveTo>
                  <a:pt x="0" y="0"/>
                </a:moveTo>
                <a:lnTo>
                  <a:pt x="5079" y="83820"/>
                </a:lnTo>
                <a:lnTo>
                  <a:pt x="7112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15000" y="2362200"/>
            <a:ext cx="1073150" cy="143510"/>
          </a:xfrm>
          <a:custGeom>
            <a:avLst/>
            <a:gdLst/>
            <a:ahLst/>
            <a:cxnLst/>
            <a:rect l="l" t="t" r="r" b="b"/>
            <a:pathLst>
              <a:path w="1073150" h="143510">
                <a:moveTo>
                  <a:pt x="0" y="0"/>
                </a:moveTo>
                <a:lnTo>
                  <a:pt x="1073150" y="14351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77990" y="2467610"/>
            <a:ext cx="80010" cy="74930"/>
          </a:xfrm>
          <a:custGeom>
            <a:avLst/>
            <a:gdLst/>
            <a:ahLst/>
            <a:cxnLst/>
            <a:rect l="l" t="t" r="r" b="b"/>
            <a:pathLst>
              <a:path w="80010" h="74930">
                <a:moveTo>
                  <a:pt x="10160" y="0"/>
                </a:moveTo>
                <a:lnTo>
                  <a:pt x="0" y="74929"/>
                </a:lnTo>
                <a:lnTo>
                  <a:pt x="80010" y="46989"/>
                </a:lnTo>
                <a:lnTo>
                  <a:pt x="10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19600" y="2543810"/>
            <a:ext cx="927100" cy="427990"/>
          </a:xfrm>
          <a:custGeom>
            <a:avLst/>
            <a:gdLst/>
            <a:ahLst/>
            <a:cxnLst/>
            <a:rect l="l" t="t" r="r" b="b"/>
            <a:pathLst>
              <a:path w="927100" h="427989">
                <a:moveTo>
                  <a:pt x="0" y="427989"/>
                </a:moveTo>
                <a:lnTo>
                  <a:pt x="9271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25109" y="2512060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89" h="68580">
                <a:moveTo>
                  <a:pt x="0" y="0"/>
                </a:moveTo>
                <a:lnTo>
                  <a:pt x="31750" y="68579"/>
                </a:lnTo>
                <a:lnTo>
                  <a:pt x="85089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9600" y="3124200"/>
            <a:ext cx="3130550" cy="596900"/>
          </a:xfrm>
          <a:custGeom>
            <a:avLst/>
            <a:gdLst/>
            <a:ahLst/>
            <a:cxnLst/>
            <a:rect l="l" t="t" r="r" b="b"/>
            <a:pathLst>
              <a:path w="3130550" h="596900">
                <a:moveTo>
                  <a:pt x="0" y="0"/>
                </a:moveTo>
                <a:lnTo>
                  <a:pt x="3130550" y="59690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38720" y="3683000"/>
            <a:ext cx="81280" cy="73660"/>
          </a:xfrm>
          <a:custGeom>
            <a:avLst/>
            <a:gdLst/>
            <a:ahLst/>
            <a:cxnLst/>
            <a:rect l="l" t="t" r="r" b="b"/>
            <a:pathLst>
              <a:path w="81279" h="73660">
                <a:moveTo>
                  <a:pt x="13969" y="0"/>
                </a:moveTo>
                <a:lnTo>
                  <a:pt x="0" y="73660"/>
                </a:lnTo>
                <a:lnTo>
                  <a:pt x="81279" y="50800"/>
                </a:lnTo>
                <a:lnTo>
                  <a:pt x="13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85639" y="3225800"/>
            <a:ext cx="1305560" cy="508000"/>
          </a:xfrm>
          <a:custGeom>
            <a:avLst/>
            <a:gdLst/>
            <a:ahLst/>
            <a:cxnLst/>
            <a:rect l="l" t="t" r="r" b="b"/>
            <a:pathLst>
              <a:path w="1305560" h="508000">
                <a:moveTo>
                  <a:pt x="1305560" y="508000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19600" y="3192779"/>
            <a:ext cx="83820" cy="69850"/>
          </a:xfrm>
          <a:custGeom>
            <a:avLst/>
            <a:gdLst/>
            <a:ahLst/>
            <a:cxnLst/>
            <a:rect l="l" t="t" r="r" b="b"/>
            <a:pathLst>
              <a:path w="83819" h="69850">
                <a:moveTo>
                  <a:pt x="83819" y="0"/>
                </a:moveTo>
                <a:lnTo>
                  <a:pt x="0" y="7620"/>
                </a:lnTo>
                <a:lnTo>
                  <a:pt x="57150" y="69850"/>
                </a:lnTo>
                <a:lnTo>
                  <a:pt x="83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86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95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178300" y="2776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100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67200" y="4495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949700" y="4071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15000" y="3581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722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854700" y="36144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340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91200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473700" y="22428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34200" y="4648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91400" y="510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073900" y="4681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20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7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759700" y="3690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58000" y="236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152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997700" y="2395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34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91200" y="525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473700" y="4833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6106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4488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610600" y="50292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8915399" y="3063184"/>
            <a:ext cx="254000" cy="1682512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50800">
              <a:spcBef>
                <a:spcPts val="1600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3015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937501" y="5243548"/>
            <a:ext cx="1913254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lang="en-US"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stack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/Visit/Mark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030470" y="5700748"/>
            <a:ext cx="91948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  <a:tabLst>
                <a:tab pos="267335" algn="l"/>
                <a:tab pos="523240" algn="l"/>
                <a:tab pos="779145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	1	0	3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535669"/>
            <a:ext cx="7005321" cy="84382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highlight>
                  <a:srgbClr val="008080"/>
                </a:highlight>
              </a:rPr>
              <a:t>DFS: Start</a:t>
            </a:r>
            <a:r>
              <a:rPr lang="en-US" spc="-5" dirty="0">
                <a:highlight>
                  <a:srgbClr val="008080"/>
                </a:highlight>
              </a:rPr>
              <a:t>ed</a:t>
            </a:r>
            <a:r>
              <a:rPr spc="-5" dirty="0">
                <a:highlight>
                  <a:srgbClr val="008080"/>
                </a:highlight>
              </a:rPr>
              <a:t> with Node</a:t>
            </a:r>
            <a:r>
              <a:rPr spc="-55" dirty="0">
                <a:highlight>
                  <a:srgbClr val="008080"/>
                </a:highlight>
              </a:rPr>
              <a:t> </a:t>
            </a:r>
            <a:r>
              <a:rPr dirty="0">
                <a:highlight>
                  <a:srgbClr val="008080"/>
                </a:highlight>
              </a:rPr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6019800" y="2795270"/>
            <a:ext cx="866140" cy="938530"/>
          </a:xfrm>
          <a:custGeom>
            <a:avLst/>
            <a:gdLst/>
            <a:ahLst/>
            <a:cxnLst/>
            <a:rect l="l" t="t" r="r" b="b"/>
            <a:pathLst>
              <a:path w="866139" h="938529">
                <a:moveTo>
                  <a:pt x="0" y="938529"/>
                </a:moveTo>
                <a:lnTo>
                  <a:pt x="86613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5459" y="2743200"/>
            <a:ext cx="78740" cy="81280"/>
          </a:xfrm>
          <a:custGeom>
            <a:avLst/>
            <a:gdLst/>
            <a:ahLst/>
            <a:cxnLst/>
            <a:rect l="l" t="t" r="r" b="b"/>
            <a:pathLst>
              <a:path w="78739" h="81280">
                <a:moveTo>
                  <a:pt x="78739" y="0"/>
                </a:moveTo>
                <a:lnTo>
                  <a:pt x="0" y="30479"/>
                </a:lnTo>
                <a:lnTo>
                  <a:pt x="54610" y="81279"/>
                </a:lnTo>
                <a:lnTo>
                  <a:pt x="78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38800" y="2590801"/>
            <a:ext cx="213360" cy="922019"/>
          </a:xfrm>
          <a:custGeom>
            <a:avLst/>
            <a:gdLst/>
            <a:ahLst/>
            <a:cxnLst/>
            <a:rect l="l" t="t" r="r" b="b"/>
            <a:pathLst>
              <a:path w="213360" h="922020">
                <a:moveTo>
                  <a:pt x="0" y="0"/>
                </a:moveTo>
                <a:lnTo>
                  <a:pt x="213360" y="92202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12790" y="3498850"/>
            <a:ext cx="74930" cy="82550"/>
          </a:xfrm>
          <a:custGeom>
            <a:avLst/>
            <a:gdLst/>
            <a:ahLst/>
            <a:cxnLst/>
            <a:rect l="l" t="t" r="r" b="b"/>
            <a:pathLst>
              <a:path w="74929" h="82550">
                <a:moveTo>
                  <a:pt x="74930" y="0"/>
                </a:moveTo>
                <a:lnTo>
                  <a:pt x="0" y="17779"/>
                </a:lnTo>
                <a:lnTo>
                  <a:pt x="54610" y="82550"/>
                </a:lnTo>
                <a:lnTo>
                  <a:pt x="74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1000" y="3903979"/>
            <a:ext cx="1455420" cy="363220"/>
          </a:xfrm>
          <a:custGeom>
            <a:avLst/>
            <a:gdLst/>
            <a:ahLst/>
            <a:cxnLst/>
            <a:rect l="l" t="t" r="r" b="b"/>
            <a:pathLst>
              <a:path w="1455420" h="363220">
                <a:moveTo>
                  <a:pt x="0" y="363220"/>
                </a:moveTo>
                <a:lnTo>
                  <a:pt x="145542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32450" y="3868420"/>
            <a:ext cx="82550" cy="72390"/>
          </a:xfrm>
          <a:custGeom>
            <a:avLst/>
            <a:gdLst/>
            <a:ahLst/>
            <a:cxnLst/>
            <a:rect l="l" t="t" r="r" b="b"/>
            <a:pathLst>
              <a:path w="82550" h="72389">
                <a:moveTo>
                  <a:pt x="0" y="0"/>
                </a:moveTo>
                <a:lnTo>
                  <a:pt x="19050" y="72389"/>
                </a:lnTo>
                <a:lnTo>
                  <a:pt x="82550" y="17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14800" y="4419601"/>
            <a:ext cx="1154430" cy="505459"/>
          </a:xfrm>
          <a:custGeom>
            <a:avLst/>
            <a:gdLst/>
            <a:ahLst/>
            <a:cxnLst/>
            <a:rect l="l" t="t" r="r" b="b"/>
            <a:pathLst>
              <a:path w="1154429" h="505460">
                <a:moveTo>
                  <a:pt x="0" y="0"/>
                </a:moveTo>
                <a:lnTo>
                  <a:pt x="1154429" y="5054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0179" y="4888229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29210" y="0"/>
                </a:moveTo>
                <a:lnTo>
                  <a:pt x="0" y="68580"/>
                </a:lnTo>
                <a:lnTo>
                  <a:pt x="83820" y="64770"/>
                </a:lnTo>
                <a:lnTo>
                  <a:pt x="29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26229" y="3124200"/>
            <a:ext cx="140970" cy="844550"/>
          </a:xfrm>
          <a:custGeom>
            <a:avLst/>
            <a:gdLst/>
            <a:ahLst/>
            <a:cxnLst/>
            <a:rect l="l" t="t" r="r" b="b"/>
            <a:pathLst>
              <a:path w="140969" h="844550">
                <a:moveTo>
                  <a:pt x="140969" y="0"/>
                </a:moveTo>
                <a:lnTo>
                  <a:pt x="0" y="84455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89400" y="3957320"/>
            <a:ext cx="74930" cy="81280"/>
          </a:xfrm>
          <a:custGeom>
            <a:avLst/>
            <a:gdLst/>
            <a:ahLst/>
            <a:cxnLst/>
            <a:rect l="l" t="t" r="r" b="b"/>
            <a:pathLst>
              <a:path w="74930" h="81279">
                <a:moveTo>
                  <a:pt x="0" y="0"/>
                </a:moveTo>
                <a:lnTo>
                  <a:pt x="25400" y="81279"/>
                </a:lnTo>
                <a:lnTo>
                  <a:pt x="7493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19801" y="3962400"/>
            <a:ext cx="934719" cy="718820"/>
          </a:xfrm>
          <a:custGeom>
            <a:avLst/>
            <a:gdLst/>
            <a:ahLst/>
            <a:cxnLst/>
            <a:rect l="l" t="t" r="r" b="b"/>
            <a:pathLst>
              <a:path w="934720" h="718820">
                <a:moveTo>
                  <a:pt x="0" y="0"/>
                </a:moveTo>
                <a:lnTo>
                  <a:pt x="934720" y="718819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27850" y="4648200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45720" y="0"/>
                </a:moveTo>
                <a:lnTo>
                  <a:pt x="0" y="59689"/>
                </a:lnTo>
                <a:lnTo>
                  <a:pt x="8255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15200" y="4173220"/>
            <a:ext cx="417830" cy="627380"/>
          </a:xfrm>
          <a:custGeom>
            <a:avLst/>
            <a:gdLst/>
            <a:ahLst/>
            <a:cxnLst/>
            <a:rect l="l" t="t" r="r" b="b"/>
            <a:pathLst>
              <a:path w="417829" h="627379">
                <a:moveTo>
                  <a:pt x="0" y="627379"/>
                </a:moveTo>
                <a:lnTo>
                  <a:pt x="41782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98740" y="4114800"/>
            <a:ext cx="73660" cy="83820"/>
          </a:xfrm>
          <a:custGeom>
            <a:avLst/>
            <a:gdLst/>
            <a:ahLst/>
            <a:cxnLst/>
            <a:rect l="l" t="t" r="r" b="b"/>
            <a:pathLst>
              <a:path w="73660" h="83820">
                <a:moveTo>
                  <a:pt x="73660" y="0"/>
                </a:moveTo>
                <a:lnTo>
                  <a:pt x="0" y="41910"/>
                </a:lnTo>
                <a:lnTo>
                  <a:pt x="63500" y="83819"/>
                </a:lnTo>
                <a:lnTo>
                  <a:pt x="73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74559" y="2804160"/>
            <a:ext cx="497840" cy="853440"/>
          </a:xfrm>
          <a:custGeom>
            <a:avLst/>
            <a:gdLst/>
            <a:ahLst/>
            <a:cxnLst/>
            <a:rect l="l" t="t" r="r" b="b"/>
            <a:pathLst>
              <a:path w="497839" h="853439">
                <a:moveTo>
                  <a:pt x="497839" y="85343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39000" y="2743200"/>
            <a:ext cx="71120" cy="83820"/>
          </a:xfrm>
          <a:custGeom>
            <a:avLst/>
            <a:gdLst/>
            <a:ahLst/>
            <a:cxnLst/>
            <a:rect l="l" t="t" r="r" b="b"/>
            <a:pathLst>
              <a:path w="71120" h="83819">
                <a:moveTo>
                  <a:pt x="0" y="0"/>
                </a:moveTo>
                <a:lnTo>
                  <a:pt x="5079" y="83820"/>
                </a:lnTo>
                <a:lnTo>
                  <a:pt x="7112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15000" y="2362200"/>
            <a:ext cx="1073150" cy="143510"/>
          </a:xfrm>
          <a:custGeom>
            <a:avLst/>
            <a:gdLst/>
            <a:ahLst/>
            <a:cxnLst/>
            <a:rect l="l" t="t" r="r" b="b"/>
            <a:pathLst>
              <a:path w="1073150" h="143510">
                <a:moveTo>
                  <a:pt x="0" y="0"/>
                </a:moveTo>
                <a:lnTo>
                  <a:pt x="1073150" y="14351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77990" y="2467610"/>
            <a:ext cx="80010" cy="74930"/>
          </a:xfrm>
          <a:custGeom>
            <a:avLst/>
            <a:gdLst/>
            <a:ahLst/>
            <a:cxnLst/>
            <a:rect l="l" t="t" r="r" b="b"/>
            <a:pathLst>
              <a:path w="80010" h="74930">
                <a:moveTo>
                  <a:pt x="10160" y="0"/>
                </a:moveTo>
                <a:lnTo>
                  <a:pt x="0" y="74929"/>
                </a:lnTo>
                <a:lnTo>
                  <a:pt x="80010" y="46989"/>
                </a:lnTo>
                <a:lnTo>
                  <a:pt x="10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19600" y="2543810"/>
            <a:ext cx="927100" cy="427990"/>
          </a:xfrm>
          <a:custGeom>
            <a:avLst/>
            <a:gdLst/>
            <a:ahLst/>
            <a:cxnLst/>
            <a:rect l="l" t="t" r="r" b="b"/>
            <a:pathLst>
              <a:path w="927100" h="427989">
                <a:moveTo>
                  <a:pt x="0" y="427989"/>
                </a:moveTo>
                <a:lnTo>
                  <a:pt x="9271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25109" y="2512060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89" h="68580">
                <a:moveTo>
                  <a:pt x="0" y="0"/>
                </a:moveTo>
                <a:lnTo>
                  <a:pt x="31750" y="68579"/>
                </a:lnTo>
                <a:lnTo>
                  <a:pt x="85089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9600" y="3124200"/>
            <a:ext cx="3130550" cy="596900"/>
          </a:xfrm>
          <a:custGeom>
            <a:avLst/>
            <a:gdLst/>
            <a:ahLst/>
            <a:cxnLst/>
            <a:rect l="l" t="t" r="r" b="b"/>
            <a:pathLst>
              <a:path w="3130550" h="596900">
                <a:moveTo>
                  <a:pt x="0" y="0"/>
                </a:moveTo>
                <a:lnTo>
                  <a:pt x="3130550" y="59690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38720" y="3683000"/>
            <a:ext cx="81280" cy="73660"/>
          </a:xfrm>
          <a:custGeom>
            <a:avLst/>
            <a:gdLst/>
            <a:ahLst/>
            <a:cxnLst/>
            <a:rect l="l" t="t" r="r" b="b"/>
            <a:pathLst>
              <a:path w="81279" h="73660">
                <a:moveTo>
                  <a:pt x="13969" y="0"/>
                </a:moveTo>
                <a:lnTo>
                  <a:pt x="0" y="73660"/>
                </a:lnTo>
                <a:lnTo>
                  <a:pt x="81279" y="50800"/>
                </a:lnTo>
                <a:lnTo>
                  <a:pt x="13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85639" y="3225800"/>
            <a:ext cx="1305560" cy="508000"/>
          </a:xfrm>
          <a:custGeom>
            <a:avLst/>
            <a:gdLst/>
            <a:ahLst/>
            <a:cxnLst/>
            <a:rect l="l" t="t" r="r" b="b"/>
            <a:pathLst>
              <a:path w="1305560" h="508000">
                <a:moveTo>
                  <a:pt x="1305560" y="508000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19600" y="3192779"/>
            <a:ext cx="83820" cy="69850"/>
          </a:xfrm>
          <a:custGeom>
            <a:avLst/>
            <a:gdLst/>
            <a:ahLst/>
            <a:cxnLst/>
            <a:rect l="l" t="t" r="r" b="b"/>
            <a:pathLst>
              <a:path w="83819" h="69850">
                <a:moveTo>
                  <a:pt x="83819" y="0"/>
                </a:moveTo>
                <a:lnTo>
                  <a:pt x="0" y="7620"/>
                </a:lnTo>
                <a:lnTo>
                  <a:pt x="57150" y="69850"/>
                </a:lnTo>
                <a:lnTo>
                  <a:pt x="83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86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95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178300" y="2776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100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67200" y="4495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949700" y="4071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15000" y="3581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722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854700" y="36144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340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91200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473700" y="22428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34200" y="4648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91400" y="510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073900" y="4681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20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7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759700" y="3690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58000" y="236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152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997700" y="2395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34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91200" y="525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473700" y="4833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6106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4488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610600" y="50292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8902700" y="2615596"/>
            <a:ext cx="254000" cy="2051844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50800">
              <a:spcBef>
                <a:spcPts val="1600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23015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030470" y="5700748"/>
            <a:ext cx="117475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  <a:tabLst>
                <a:tab pos="267335" algn="l"/>
                <a:tab pos="523240" algn="l"/>
                <a:tab pos="779145" algn="l"/>
                <a:tab pos="1034415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	1	0	3	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937501" y="5215891"/>
            <a:ext cx="191325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stack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/Mark/Visit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3" name="Arrow: Bent 72">
            <a:extLst>
              <a:ext uri="{FF2B5EF4-FFF2-40B4-BE49-F238E27FC236}">
                <a16:creationId xmlns:a16="http://schemas.microsoft.com/office/drawing/2014/main" id="{7906A9BF-DF06-4BCC-9981-CE58E14BC45C}"/>
              </a:ext>
            </a:extLst>
          </p:cNvPr>
          <p:cNvSpPr/>
          <p:nvPr/>
        </p:nvSpPr>
        <p:spPr>
          <a:xfrm>
            <a:off x="7005321" y="1458458"/>
            <a:ext cx="468000" cy="900000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B0E7B59-49AA-4275-BB34-7BEBBA3F9905}"/>
              </a:ext>
            </a:extLst>
          </p:cNvPr>
          <p:cNvSpPr txBox="1"/>
          <p:nvPr/>
        </p:nvSpPr>
        <p:spPr>
          <a:xfrm>
            <a:off x="7538720" y="1341156"/>
            <a:ext cx="3053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out degree un-visited node available, pop till will get un-visited adjacent node.</a:t>
            </a:r>
            <a:endParaRPr lang="en-IN" sz="1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920" y="497569"/>
            <a:ext cx="6863081" cy="84382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highlight>
                  <a:srgbClr val="008080"/>
                </a:highlight>
              </a:rPr>
              <a:t>DFS: Start</a:t>
            </a:r>
            <a:r>
              <a:rPr lang="en-US" spc="-5" dirty="0">
                <a:highlight>
                  <a:srgbClr val="008080"/>
                </a:highlight>
              </a:rPr>
              <a:t>ed</a:t>
            </a:r>
            <a:r>
              <a:rPr spc="-5" dirty="0">
                <a:highlight>
                  <a:srgbClr val="008080"/>
                </a:highlight>
              </a:rPr>
              <a:t> with Node</a:t>
            </a:r>
            <a:r>
              <a:rPr spc="-55" dirty="0">
                <a:highlight>
                  <a:srgbClr val="008080"/>
                </a:highlight>
              </a:rPr>
              <a:t> </a:t>
            </a:r>
            <a:r>
              <a:rPr dirty="0">
                <a:highlight>
                  <a:srgbClr val="008080"/>
                </a:highlight>
              </a:rPr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6019800" y="2795270"/>
            <a:ext cx="866140" cy="938530"/>
          </a:xfrm>
          <a:custGeom>
            <a:avLst/>
            <a:gdLst/>
            <a:ahLst/>
            <a:cxnLst/>
            <a:rect l="l" t="t" r="r" b="b"/>
            <a:pathLst>
              <a:path w="866139" h="938529">
                <a:moveTo>
                  <a:pt x="0" y="938529"/>
                </a:moveTo>
                <a:lnTo>
                  <a:pt x="86613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5459" y="2743200"/>
            <a:ext cx="78740" cy="81280"/>
          </a:xfrm>
          <a:custGeom>
            <a:avLst/>
            <a:gdLst/>
            <a:ahLst/>
            <a:cxnLst/>
            <a:rect l="l" t="t" r="r" b="b"/>
            <a:pathLst>
              <a:path w="78739" h="81280">
                <a:moveTo>
                  <a:pt x="78739" y="0"/>
                </a:moveTo>
                <a:lnTo>
                  <a:pt x="0" y="30479"/>
                </a:lnTo>
                <a:lnTo>
                  <a:pt x="54610" y="81279"/>
                </a:lnTo>
                <a:lnTo>
                  <a:pt x="78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38800" y="2590801"/>
            <a:ext cx="213360" cy="922019"/>
          </a:xfrm>
          <a:custGeom>
            <a:avLst/>
            <a:gdLst/>
            <a:ahLst/>
            <a:cxnLst/>
            <a:rect l="l" t="t" r="r" b="b"/>
            <a:pathLst>
              <a:path w="213360" h="922020">
                <a:moveTo>
                  <a:pt x="0" y="0"/>
                </a:moveTo>
                <a:lnTo>
                  <a:pt x="213360" y="92202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12790" y="3498850"/>
            <a:ext cx="74930" cy="82550"/>
          </a:xfrm>
          <a:custGeom>
            <a:avLst/>
            <a:gdLst/>
            <a:ahLst/>
            <a:cxnLst/>
            <a:rect l="l" t="t" r="r" b="b"/>
            <a:pathLst>
              <a:path w="74929" h="82550">
                <a:moveTo>
                  <a:pt x="74930" y="0"/>
                </a:moveTo>
                <a:lnTo>
                  <a:pt x="0" y="17779"/>
                </a:lnTo>
                <a:lnTo>
                  <a:pt x="54610" y="82550"/>
                </a:lnTo>
                <a:lnTo>
                  <a:pt x="74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1000" y="3903979"/>
            <a:ext cx="1455420" cy="363220"/>
          </a:xfrm>
          <a:custGeom>
            <a:avLst/>
            <a:gdLst/>
            <a:ahLst/>
            <a:cxnLst/>
            <a:rect l="l" t="t" r="r" b="b"/>
            <a:pathLst>
              <a:path w="1455420" h="363220">
                <a:moveTo>
                  <a:pt x="0" y="363220"/>
                </a:moveTo>
                <a:lnTo>
                  <a:pt x="145542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32450" y="3868420"/>
            <a:ext cx="82550" cy="72390"/>
          </a:xfrm>
          <a:custGeom>
            <a:avLst/>
            <a:gdLst/>
            <a:ahLst/>
            <a:cxnLst/>
            <a:rect l="l" t="t" r="r" b="b"/>
            <a:pathLst>
              <a:path w="82550" h="72389">
                <a:moveTo>
                  <a:pt x="0" y="0"/>
                </a:moveTo>
                <a:lnTo>
                  <a:pt x="19050" y="72389"/>
                </a:lnTo>
                <a:lnTo>
                  <a:pt x="82550" y="17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14800" y="4419601"/>
            <a:ext cx="1154430" cy="505459"/>
          </a:xfrm>
          <a:custGeom>
            <a:avLst/>
            <a:gdLst/>
            <a:ahLst/>
            <a:cxnLst/>
            <a:rect l="l" t="t" r="r" b="b"/>
            <a:pathLst>
              <a:path w="1154429" h="505460">
                <a:moveTo>
                  <a:pt x="0" y="0"/>
                </a:moveTo>
                <a:lnTo>
                  <a:pt x="1154429" y="5054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0179" y="4888229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29210" y="0"/>
                </a:moveTo>
                <a:lnTo>
                  <a:pt x="0" y="68580"/>
                </a:lnTo>
                <a:lnTo>
                  <a:pt x="83820" y="64770"/>
                </a:lnTo>
                <a:lnTo>
                  <a:pt x="29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26229" y="3124200"/>
            <a:ext cx="140970" cy="844550"/>
          </a:xfrm>
          <a:custGeom>
            <a:avLst/>
            <a:gdLst/>
            <a:ahLst/>
            <a:cxnLst/>
            <a:rect l="l" t="t" r="r" b="b"/>
            <a:pathLst>
              <a:path w="140969" h="844550">
                <a:moveTo>
                  <a:pt x="140969" y="0"/>
                </a:moveTo>
                <a:lnTo>
                  <a:pt x="0" y="84455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89400" y="3957320"/>
            <a:ext cx="74930" cy="81280"/>
          </a:xfrm>
          <a:custGeom>
            <a:avLst/>
            <a:gdLst/>
            <a:ahLst/>
            <a:cxnLst/>
            <a:rect l="l" t="t" r="r" b="b"/>
            <a:pathLst>
              <a:path w="74930" h="81279">
                <a:moveTo>
                  <a:pt x="0" y="0"/>
                </a:moveTo>
                <a:lnTo>
                  <a:pt x="25400" y="81279"/>
                </a:lnTo>
                <a:lnTo>
                  <a:pt x="7493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19801" y="3962400"/>
            <a:ext cx="934719" cy="718820"/>
          </a:xfrm>
          <a:custGeom>
            <a:avLst/>
            <a:gdLst/>
            <a:ahLst/>
            <a:cxnLst/>
            <a:rect l="l" t="t" r="r" b="b"/>
            <a:pathLst>
              <a:path w="934720" h="718820">
                <a:moveTo>
                  <a:pt x="0" y="0"/>
                </a:moveTo>
                <a:lnTo>
                  <a:pt x="934720" y="718819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27850" y="4648200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45720" y="0"/>
                </a:moveTo>
                <a:lnTo>
                  <a:pt x="0" y="59689"/>
                </a:lnTo>
                <a:lnTo>
                  <a:pt x="8255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15200" y="4173220"/>
            <a:ext cx="417830" cy="627380"/>
          </a:xfrm>
          <a:custGeom>
            <a:avLst/>
            <a:gdLst/>
            <a:ahLst/>
            <a:cxnLst/>
            <a:rect l="l" t="t" r="r" b="b"/>
            <a:pathLst>
              <a:path w="417829" h="627379">
                <a:moveTo>
                  <a:pt x="0" y="627379"/>
                </a:moveTo>
                <a:lnTo>
                  <a:pt x="41782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98740" y="4114800"/>
            <a:ext cx="73660" cy="83820"/>
          </a:xfrm>
          <a:custGeom>
            <a:avLst/>
            <a:gdLst/>
            <a:ahLst/>
            <a:cxnLst/>
            <a:rect l="l" t="t" r="r" b="b"/>
            <a:pathLst>
              <a:path w="73660" h="83820">
                <a:moveTo>
                  <a:pt x="73660" y="0"/>
                </a:moveTo>
                <a:lnTo>
                  <a:pt x="0" y="41910"/>
                </a:lnTo>
                <a:lnTo>
                  <a:pt x="63500" y="83819"/>
                </a:lnTo>
                <a:lnTo>
                  <a:pt x="73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74559" y="2804160"/>
            <a:ext cx="497840" cy="853440"/>
          </a:xfrm>
          <a:custGeom>
            <a:avLst/>
            <a:gdLst/>
            <a:ahLst/>
            <a:cxnLst/>
            <a:rect l="l" t="t" r="r" b="b"/>
            <a:pathLst>
              <a:path w="497839" h="853439">
                <a:moveTo>
                  <a:pt x="497839" y="85343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39000" y="2743200"/>
            <a:ext cx="71120" cy="83820"/>
          </a:xfrm>
          <a:custGeom>
            <a:avLst/>
            <a:gdLst/>
            <a:ahLst/>
            <a:cxnLst/>
            <a:rect l="l" t="t" r="r" b="b"/>
            <a:pathLst>
              <a:path w="71120" h="83819">
                <a:moveTo>
                  <a:pt x="0" y="0"/>
                </a:moveTo>
                <a:lnTo>
                  <a:pt x="5079" y="83820"/>
                </a:lnTo>
                <a:lnTo>
                  <a:pt x="7112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15000" y="2362200"/>
            <a:ext cx="1073150" cy="143510"/>
          </a:xfrm>
          <a:custGeom>
            <a:avLst/>
            <a:gdLst/>
            <a:ahLst/>
            <a:cxnLst/>
            <a:rect l="l" t="t" r="r" b="b"/>
            <a:pathLst>
              <a:path w="1073150" h="143510">
                <a:moveTo>
                  <a:pt x="0" y="0"/>
                </a:moveTo>
                <a:lnTo>
                  <a:pt x="1073150" y="14351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77990" y="2467610"/>
            <a:ext cx="80010" cy="74930"/>
          </a:xfrm>
          <a:custGeom>
            <a:avLst/>
            <a:gdLst/>
            <a:ahLst/>
            <a:cxnLst/>
            <a:rect l="l" t="t" r="r" b="b"/>
            <a:pathLst>
              <a:path w="80010" h="74930">
                <a:moveTo>
                  <a:pt x="10160" y="0"/>
                </a:moveTo>
                <a:lnTo>
                  <a:pt x="0" y="74929"/>
                </a:lnTo>
                <a:lnTo>
                  <a:pt x="80010" y="46989"/>
                </a:lnTo>
                <a:lnTo>
                  <a:pt x="10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19600" y="2543810"/>
            <a:ext cx="927100" cy="427990"/>
          </a:xfrm>
          <a:custGeom>
            <a:avLst/>
            <a:gdLst/>
            <a:ahLst/>
            <a:cxnLst/>
            <a:rect l="l" t="t" r="r" b="b"/>
            <a:pathLst>
              <a:path w="927100" h="427989">
                <a:moveTo>
                  <a:pt x="0" y="427989"/>
                </a:moveTo>
                <a:lnTo>
                  <a:pt x="9271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25109" y="2512060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89" h="68580">
                <a:moveTo>
                  <a:pt x="0" y="0"/>
                </a:moveTo>
                <a:lnTo>
                  <a:pt x="31750" y="68579"/>
                </a:lnTo>
                <a:lnTo>
                  <a:pt x="85089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9600" y="3124200"/>
            <a:ext cx="3130550" cy="596900"/>
          </a:xfrm>
          <a:custGeom>
            <a:avLst/>
            <a:gdLst/>
            <a:ahLst/>
            <a:cxnLst/>
            <a:rect l="l" t="t" r="r" b="b"/>
            <a:pathLst>
              <a:path w="3130550" h="596900">
                <a:moveTo>
                  <a:pt x="0" y="0"/>
                </a:moveTo>
                <a:lnTo>
                  <a:pt x="3130550" y="59690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38720" y="3683000"/>
            <a:ext cx="81280" cy="73660"/>
          </a:xfrm>
          <a:custGeom>
            <a:avLst/>
            <a:gdLst/>
            <a:ahLst/>
            <a:cxnLst/>
            <a:rect l="l" t="t" r="r" b="b"/>
            <a:pathLst>
              <a:path w="81279" h="73660">
                <a:moveTo>
                  <a:pt x="13969" y="0"/>
                </a:moveTo>
                <a:lnTo>
                  <a:pt x="0" y="73660"/>
                </a:lnTo>
                <a:lnTo>
                  <a:pt x="81279" y="50800"/>
                </a:lnTo>
                <a:lnTo>
                  <a:pt x="13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85639" y="3225800"/>
            <a:ext cx="1305560" cy="508000"/>
          </a:xfrm>
          <a:custGeom>
            <a:avLst/>
            <a:gdLst/>
            <a:ahLst/>
            <a:cxnLst/>
            <a:rect l="l" t="t" r="r" b="b"/>
            <a:pathLst>
              <a:path w="1305560" h="508000">
                <a:moveTo>
                  <a:pt x="1305560" y="508000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19600" y="3192779"/>
            <a:ext cx="83820" cy="69850"/>
          </a:xfrm>
          <a:custGeom>
            <a:avLst/>
            <a:gdLst/>
            <a:ahLst/>
            <a:cxnLst/>
            <a:rect l="l" t="t" r="r" b="b"/>
            <a:pathLst>
              <a:path w="83819" h="69850">
                <a:moveTo>
                  <a:pt x="83819" y="0"/>
                </a:moveTo>
                <a:lnTo>
                  <a:pt x="0" y="7620"/>
                </a:lnTo>
                <a:lnTo>
                  <a:pt x="57150" y="69850"/>
                </a:lnTo>
                <a:lnTo>
                  <a:pt x="83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86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95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178300" y="2776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100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67200" y="4495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949700" y="4071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15000" y="3581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722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854700" y="36144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340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91200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473700" y="22428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34200" y="4648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91400" y="510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073900" y="4681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20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7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759700" y="3690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58000" y="236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152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997700" y="2395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34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91200" y="525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473700" y="4833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6106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4488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610600" y="50292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8915399" y="2968744"/>
            <a:ext cx="254000" cy="1682512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50800">
              <a:spcBef>
                <a:spcPts val="1600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7015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937501" y="5243548"/>
            <a:ext cx="1913254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lang="en-US"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stack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/Mark/Visit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030471" y="5700748"/>
            <a:ext cx="143065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  <a:tabLst>
                <a:tab pos="267335" algn="l"/>
                <a:tab pos="523240" algn="l"/>
                <a:tab pos="779145" algn="l"/>
                <a:tab pos="1034415" algn="l"/>
                <a:tab pos="1290320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	1	0	3	2	7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D5487D36-20B9-4AF8-9845-4EE893DA08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107</TotalTime>
  <Words>466</Words>
  <Application>Microsoft Office PowerPoint</Application>
  <PresentationFormat>Widescreen</PresentationFormat>
  <Paragraphs>151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Impact</vt:lpstr>
      <vt:lpstr>Times New Roman</vt:lpstr>
      <vt:lpstr>Metropolitan</vt:lpstr>
      <vt:lpstr>DFS Traversal</vt:lpstr>
      <vt:lpstr>Depth-First Search Algo:</vt:lpstr>
      <vt:lpstr>Example: Starts with Node 5</vt:lpstr>
      <vt:lpstr>DFS: Started with Node 5</vt:lpstr>
      <vt:lpstr>DFS: Started with Node 5</vt:lpstr>
      <vt:lpstr>DFS: Started with Node 5</vt:lpstr>
      <vt:lpstr>DFS: Started with Node 5</vt:lpstr>
      <vt:lpstr>DFS: Started with Node 5</vt:lpstr>
      <vt:lpstr>DFS: Started with Node 5</vt:lpstr>
      <vt:lpstr>DFS: Started with Node 5</vt:lpstr>
      <vt:lpstr>DFS: Started with Node 5</vt:lpstr>
      <vt:lpstr>DFS: Started with Node 5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Traversals</dc:title>
  <dc:creator>DEEPAK JAISWAL</dc:creator>
  <cp:lastModifiedBy>DEEPAK JAISWAL</cp:lastModifiedBy>
  <cp:revision>13</cp:revision>
  <dcterms:created xsi:type="dcterms:W3CDTF">2020-05-30T13:04:48Z</dcterms:created>
  <dcterms:modified xsi:type="dcterms:W3CDTF">2020-05-30T15:40:00Z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2015-05-07T00:00:00Z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2020-05-30T00:00:00Z</vt:filetime>
  </property>
</Properties>
</file>