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02" r:id="rId5"/>
    <p:sldId id="303" r:id="rId6"/>
    <p:sldId id="304"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4A7E"/>
    <a:srgbClr val="FF4266"/>
    <a:srgbClr val="84AF9B"/>
    <a:srgbClr val="C8C7A8"/>
    <a:srgbClr val="FACDAE"/>
    <a:srgbClr val="FC9D99"/>
    <a:srgbClr val="93D6CA"/>
    <a:srgbClr val="F47B44"/>
    <a:srgbClr val="FACDB0"/>
    <a:srgbClr val="34D4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70" d="100"/>
          <a:sy n="70"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A674-CED6-484D-8454-75B9D39D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C070-0098-45DE-903E-B3963AD5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8DEB1-B9F0-4548-BC60-63625D863F50}"/>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5" name="Footer Placeholder 4">
            <a:extLst>
              <a:ext uri="{FF2B5EF4-FFF2-40B4-BE49-F238E27FC236}">
                <a16:creationId xmlns:a16="http://schemas.microsoft.com/office/drawing/2014/main" id="{98497F0C-4460-4CBF-BD4F-04A1FD00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1615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919B-08B6-4B12-ADCB-7D8EF857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2833C-6F5F-44E6-AD9F-4764E70B95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7D572-93C0-4109-BF9E-EE714B0FA7EB}"/>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5" name="Footer Placeholder 4">
            <a:extLst>
              <a:ext uri="{FF2B5EF4-FFF2-40B4-BE49-F238E27FC236}">
                <a16:creationId xmlns:a16="http://schemas.microsoft.com/office/drawing/2014/main" id="{831F0FA4-404C-4950-849D-30CF5B9E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2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A27DF-60EB-4ACA-93A9-CDECA7227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3E89F-F3FC-469C-BFD2-ABBAC4CC93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CCCF9-E79E-475C-AB9F-05473C425C42}"/>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5" name="Footer Placeholder 4">
            <a:extLst>
              <a:ext uri="{FF2B5EF4-FFF2-40B4-BE49-F238E27FC236}">
                <a16:creationId xmlns:a16="http://schemas.microsoft.com/office/drawing/2014/main" id="{DCC7FB93-87BF-4573-B387-3D2F0735C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795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47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9018-381A-42BC-BFCD-0704158D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A71B5-E12F-4E5B-96FE-ADD8320D4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7C489-7944-4A6B-B364-6EF5865ECA6E}"/>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5" name="Footer Placeholder 4">
            <a:extLst>
              <a:ext uri="{FF2B5EF4-FFF2-40B4-BE49-F238E27FC236}">
                <a16:creationId xmlns:a16="http://schemas.microsoft.com/office/drawing/2014/main" id="{5543E333-13C5-4984-95A1-88F63DC66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28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6E58-3819-4E74-A15B-8EC5361E6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B3B81-077D-4EA6-B457-7DC8E8A3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334A3-C29D-47AA-A4C5-5B77834E184D}"/>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5" name="Footer Placeholder 4">
            <a:extLst>
              <a:ext uri="{FF2B5EF4-FFF2-40B4-BE49-F238E27FC236}">
                <a16:creationId xmlns:a16="http://schemas.microsoft.com/office/drawing/2014/main" id="{5B3D7A02-7480-445D-9086-823D3599B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73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1A18-B853-4C4B-9869-0D6EEC6F2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82BF4-8D66-4D18-BC52-266F669C8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63194-38A3-48F9-BF51-20705AE471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02B0F-B056-451A-A08C-ECE3690D9B0A}"/>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6" name="Footer Placeholder 5">
            <a:extLst>
              <a:ext uri="{FF2B5EF4-FFF2-40B4-BE49-F238E27FC236}">
                <a16:creationId xmlns:a16="http://schemas.microsoft.com/office/drawing/2014/main" id="{DEA3CE37-ACBC-4001-9257-8CDAD7D61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436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3E1-D0C3-4F83-960B-196695A5D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82791-D744-4FFD-B2C1-DBB130636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F8D08-0B51-41BD-9FEB-794FB32610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0FD374-F5C3-4395-8EC7-DC0233312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78F625-875D-499D-AB17-D59086B82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07281-8F29-4F10-9BAC-1D785DBF4B67}"/>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8" name="Footer Placeholder 7">
            <a:extLst>
              <a:ext uri="{FF2B5EF4-FFF2-40B4-BE49-F238E27FC236}">
                <a16:creationId xmlns:a16="http://schemas.microsoft.com/office/drawing/2014/main" id="{25E813D3-2765-4743-A990-AD8E47428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817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E8D-71D6-4DBF-9C86-5D60BD7CA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E6019-5941-4057-8843-017DF357BDD1}"/>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4" name="Footer Placeholder 3">
            <a:extLst>
              <a:ext uri="{FF2B5EF4-FFF2-40B4-BE49-F238E27FC236}">
                <a16:creationId xmlns:a16="http://schemas.microsoft.com/office/drawing/2014/main" id="{8E9E08F1-06EC-4796-9E57-9C92CE654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849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372BB-E41C-4D4E-91CE-094A18FF6340}"/>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3" name="Footer Placeholder 2">
            <a:extLst>
              <a:ext uri="{FF2B5EF4-FFF2-40B4-BE49-F238E27FC236}">
                <a16:creationId xmlns:a16="http://schemas.microsoft.com/office/drawing/2014/main" id="{628F2F2B-6057-456D-97F8-3DC05B98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7930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D7B-FC66-4DDB-AF2C-2C2712A5C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73E95-532A-4537-818E-21A1AD4E1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9866AE-8B7E-4EAD-816E-0EBA34FF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9AADFC-269E-4420-A949-C29ABD757263}"/>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6" name="Footer Placeholder 5">
            <a:extLst>
              <a:ext uri="{FF2B5EF4-FFF2-40B4-BE49-F238E27FC236}">
                <a16:creationId xmlns:a16="http://schemas.microsoft.com/office/drawing/2014/main" id="{73EE7559-BE9D-4A2A-BE47-FF895733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489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F72B-E9A7-49CA-BE4A-3256C8B97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CDD87-C16E-4679-8B39-934940389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0AA4-D86F-4642-B96F-2E4B4ED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6C4C1-2D83-443B-80DF-C96852E98D62}"/>
              </a:ext>
            </a:extLst>
          </p:cNvPr>
          <p:cNvSpPr>
            <a:spLocks noGrp="1"/>
          </p:cNvSpPr>
          <p:nvPr>
            <p:ph type="dt" sz="half" idx="10"/>
          </p:nvPr>
        </p:nvSpPr>
        <p:spPr/>
        <p:txBody>
          <a:bodyPr/>
          <a:lstStyle/>
          <a:p>
            <a:fld id="{987DA69C-A3BC-48FB-828D-5A6E6B919454}" type="datetimeFigureOut">
              <a:rPr lang="en-US" smtClean="0"/>
              <a:t>6/7/2020</a:t>
            </a:fld>
            <a:endParaRPr lang="en-US"/>
          </a:p>
        </p:txBody>
      </p:sp>
      <p:sp>
        <p:nvSpPr>
          <p:cNvPr id="6" name="Footer Placeholder 5">
            <a:extLst>
              <a:ext uri="{FF2B5EF4-FFF2-40B4-BE49-F238E27FC236}">
                <a16:creationId xmlns:a16="http://schemas.microsoft.com/office/drawing/2014/main" id="{F5651CED-4C33-452F-970F-0916999E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005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41A8F-16B4-42B4-BCD2-9D527AEE5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048783-6F45-4CD5-8CBD-3CB1AE64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955B1-9F51-4C46-AD48-26807E68A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DA69C-A3BC-48FB-828D-5A6E6B919454}" type="datetimeFigureOut">
              <a:rPr lang="en-US" smtClean="0"/>
              <a:t>6/7/2020</a:t>
            </a:fld>
            <a:endParaRPr lang="en-US"/>
          </a:p>
        </p:txBody>
      </p:sp>
      <p:sp>
        <p:nvSpPr>
          <p:cNvPr id="5" name="Footer Placeholder 4">
            <a:extLst>
              <a:ext uri="{FF2B5EF4-FFF2-40B4-BE49-F238E27FC236}">
                <a16:creationId xmlns:a16="http://schemas.microsoft.com/office/drawing/2014/main" id="{0BB688D8-FB80-49EF-B593-170DCB4FF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69C12-CA27-4FD4-8883-4CDB70D8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A0010A3B-A076-4F4E-B4CF-EB2607C0268B}"/>
              </a:ext>
            </a:extLst>
          </p:cNvPr>
          <p:cNvGrpSpPr/>
          <p:nvPr/>
        </p:nvGrpSpPr>
        <p:grpSpPr>
          <a:xfrm>
            <a:off x="4148922" y="2261676"/>
            <a:ext cx="7690629" cy="2631489"/>
            <a:chOff x="4229412" y="2179273"/>
            <a:chExt cx="7690629" cy="2631489"/>
          </a:xfrm>
        </p:grpSpPr>
        <p:sp>
          <p:nvSpPr>
            <p:cNvPr id="21" name="TextBox 20">
              <a:extLst>
                <a:ext uri="{FF2B5EF4-FFF2-40B4-BE49-F238E27FC236}">
                  <a16:creationId xmlns:a16="http://schemas.microsoft.com/office/drawing/2014/main" id="{9E345BBC-45C2-4177-8EB0-87EBD8BF9165}"/>
                </a:ext>
              </a:extLst>
            </p:cNvPr>
            <p:cNvSpPr txBox="1"/>
            <p:nvPr/>
          </p:nvSpPr>
          <p:spPr>
            <a:xfrm>
              <a:off x="7504874" y="3035648"/>
              <a:ext cx="2711664" cy="830997"/>
            </a:xfrm>
            <a:prstGeom prst="rect">
              <a:avLst/>
            </a:prstGeom>
            <a:noFill/>
          </p:spPr>
          <p:txBody>
            <a:bodyPr wrap="square" rtlCol="0">
              <a:spAutoFit/>
            </a:bodyPr>
            <a:lstStyle/>
            <a:p>
              <a:endParaRPr lang="en-US" sz="2400" dirty="0">
                <a:solidFill>
                  <a:srgbClr val="FACDB0"/>
                </a:solidFill>
                <a:latin typeface="Tw Cen MT" panose="020B0602020104020603" pitchFamily="34" charset="0"/>
              </a:endParaRPr>
            </a:p>
            <a:p>
              <a:r>
                <a:rPr lang="en-US" sz="2400" dirty="0">
                  <a:solidFill>
                    <a:srgbClr val="FACDB0"/>
                  </a:solidFill>
                  <a:latin typeface="Tw Cen MT" panose="020B0602020104020603" pitchFamily="34" charset="0"/>
                </a:rPr>
                <a:t>PRESENTED BY:</a:t>
              </a:r>
            </a:p>
          </p:txBody>
        </p:sp>
        <p:sp>
          <p:nvSpPr>
            <p:cNvPr id="22" name="TextBox 21">
              <a:extLst>
                <a:ext uri="{FF2B5EF4-FFF2-40B4-BE49-F238E27FC236}">
                  <a16:creationId xmlns:a16="http://schemas.microsoft.com/office/drawing/2014/main" id="{B173E096-BB55-472B-BC17-90588069DAE9}"/>
                </a:ext>
              </a:extLst>
            </p:cNvPr>
            <p:cNvSpPr txBox="1"/>
            <p:nvPr/>
          </p:nvSpPr>
          <p:spPr>
            <a:xfrm>
              <a:off x="4229412" y="2179273"/>
              <a:ext cx="7690629" cy="830997"/>
            </a:xfrm>
            <a:prstGeom prst="rect">
              <a:avLst/>
            </a:prstGeom>
            <a:noFill/>
          </p:spPr>
          <p:txBody>
            <a:bodyPr wrap="square" rtlCol="0">
              <a:spAutoFit/>
            </a:bodyPr>
            <a:lstStyle/>
            <a:p>
              <a:r>
                <a:rPr lang="en-US" sz="4800" dirty="0">
                  <a:solidFill>
                    <a:srgbClr val="FACDB0"/>
                  </a:solidFill>
                  <a:latin typeface="Tw Cen MT" panose="020B0602020104020603" pitchFamily="34" charset="0"/>
                </a:rPr>
                <a:t>POINT TO POINT PROTOCOL</a:t>
              </a:r>
            </a:p>
          </p:txBody>
        </p:sp>
        <p:sp>
          <p:nvSpPr>
            <p:cNvPr id="23" name="TextBox 22">
              <a:extLst>
                <a:ext uri="{FF2B5EF4-FFF2-40B4-BE49-F238E27FC236}">
                  <a16:creationId xmlns:a16="http://schemas.microsoft.com/office/drawing/2014/main" id="{BA22A125-AE2A-4E24-AEC3-D5CE82BD7E65}"/>
                </a:ext>
              </a:extLst>
            </p:cNvPr>
            <p:cNvSpPr txBox="1"/>
            <p:nvPr/>
          </p:nvSpPr>
          <p:spPr>
            <a:xfrm>
              <a:off x="7504874" y="3506252"/>
              <a:ext cx="4415167" cy="830997"/>
            </a:xfrm>
            <a:prstGeom prst="rect">
              <a:avLst/>
            </a:prstGeom>
            <a:noFill/>
          </p:spPr>
          <p:txBody>
            <a:bodyPr wrap="square" rtlCol="0">
              <a:spAutoFit/>
            </a:bodyPr>
            <a:lstStyle/>
            <a:p>
              <a:endParaRPr lang="en-US" sz="2400" dirty="0">
                <a:solidFill>
                  <a:srgbClr val="FACDB0"/>
                </a:solidFill>
                <a:latin typeface="Tw Cen MT" panose="020B0602020104020603" pitchFamily="34" charset="0"/>
              </a:endParaRPr>
            </a:p>
            <a:p>
              <a:r>
                <a:rPr lang="en-US" sz="2400" dirty="0">
                  <a:solidFill>
                    <a:srgbClr val="FACDB0"/>
                  </a:solidFill>
                  <a:latin typeface="Tw Cen MT" panose="020B0602020104020603" pitchFamily="34" charset="0"/>
                </a:rPr>
                <a:t>DEEPAK JAISWAL (1VA18CS010)</a:t>
              </a:r>
            </a:p>
          </p:txBody>
        </p:sp>
        <p:sp>
          <p:nvSpPr>
            <p:cNvPr id="33" name="TextBox 32">
              <a:extLst>
                <a:ext uri="{FF2B5EF4-FFF2-40B4-BE49-F238E27FC236}">
                  <a16:creationId xmlns:a16="http://schemas.microsoft.com/office/drawing/2014/main" id="{B77ECD8E-21C0-4877-BBB9-DF7908AD8DA0}"/>
                </a:ext>
              </a:extLst>
            </p:cNvPr>
            <p:cNvSpPr txBox="1"/>
            <p:nvPr/>
          </p:nvSpPr>
          <p:spPr>
            <a:xfrm>
              <a:off x="7504874" y="3979765"/>
              <a:ext cx="4415167" cy="830997"/>
            </a:xfrm>
            <a:prstGeom prst="rect">
              <a:avLst/>
            </a:prstGeom>
            <a:noFill/>
          </p:spPr>
          <p:txBody>
            <a:bodyPr wrap="square" rtlCol="0">
              <a:spAutoFit/>
            </a:bodyPr>
            <a:lstStyle/>
            <a:p>
              <a:endParaRPr lang="en-US" sz="2400" dirty="0">
                <a:solidFill>
                  <a:srgbClr val="FACDB0"/>
                </a:solidFill>
                <a:latin typeface="Tw Cen MT" panose="020B0602020104020603" pitchFamily="34" charset="0"/>
              </a:endParaRPr>
            </a:p>
            <a:p>
              <a:r>
                <a:rPr lang="en-US" sz="2400" dirty="0">
                  <a:solidFill>
                    <a:srgbClr val="FACDB0"/>
                  </a:solidFill>
                  <a:latin typeface="Tw Cen MT" panose="020B0602020104020603" pitchFamily="34" charset="0"/>
                </a:rPr>
                <a:t>CHIRAG PATIDAR (1VA18CS08)</a:t>
              </a:r>
            </a:p>
          </p:txBody>
        </p:sp>
      </p:grpSp>
    </p:spTree>
    <p:extLst>
      <p:ext uri="{BB962C8B-B14F-4D97-AF65-F5344CB8AC3E}">
        <p14:creationId xmlns:p14="http://schemas.microsoft.com/office/powerpoint/2010/main" val="2467290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43B616E-028B-4ACB-A73C-CAEBF404E0E8}"/>
              </a:ext>
            </a:extLst>
          </p:cNvPr>
          <p:cNvSpPr/>
          <p:nvPr/>
        </p:nvSpPr>
        <p:spPr>
          <a:xfrm>
            <a:off x="1587689" y="545911"/>
            <a:ext cx="10604311" cy="830997"/>
          </a:xfrm>
          <a:prstGeom prst="rect">
            <a:avLst/>
          </a:prstGeom>
        </p:spPr>
        <p:txBody>
          <a:bodyPr wrap="square">
            <a:spAutoFit/>
          </a:bodyPr>
          <a:lstStyle/>
          <a:p>
            <a:r>
              <a:rPr lang="en-US" sz="4800" dirty="0">
                <a:solidFill>
                  <a:srgbClr val="FC4A7E"/>
                </a:solidFill>
                <a:latin typeface="Impact" panose="020B0806030902050204" pitchFamily="34" charset="0"/>
              </a:rPr>
              <a:t>WHAT IS POINT TO POINT PROTOCOL ?</a:t>
            </a:r>
          </a:p>
        </p:txBody>
      </p:sp>
      <p:sp>
        <p:nvSpPr>
          <p:cNvPr id="72" name="Rectangle 71">
            <a:extLst>
              <a:ext uri="{FF2B5EF4-FFF2-40B4-BE49-F238E27FC236}">
                <a16:creationId xmlns:a16="http://schemas.microsoft.com/office/drawing/2014/main" id="{55BD4255-3D7C-49DB-BAB8-9E97C7F3EDCA}"/>
              </a:ext>
            </a:extLst>
          </p:cNvPr>
          <p:cNvSpPr/>
          <p:nvPr/>
        </p:nvSpPr>
        <p:spPr>
          <a:xfrm>
            <a:off x="332095" y="1376908"/>
            <a:ext cx="10954604" cy="1631216"/>
          </a:xfrm>
          <a:prstGeom prst="rect">
            <a:avLst/>
          </a:prstGeom>
        </p:spPr>
        <p:txBody>
          <a:bodyPr wrap="square">
            <a:spAutoFit/>
          </a:bodyPr>
          <a:lstStyle/>
          <a:p>
            <a:endParaRPr lang="en-US" sz="2000" b="1" dirty="0">
              <a:solidFill>
                <a:schemeClr val="bg1">
                  <a:lumMod val="95000"/>
                </a:schemeClr>
              </a:solidFill>
              <a:latin typeface="Tw Cen MT" panose="020B0602020104020603" pitchFamily="34" charset="0"/>
            </a:endParaRPr>
          </a:p>
          <a:p>
            <a:r>
              <a:rPr lang="en-US" sz="2000" dirty="0">
                <a:solidFill>
                  <a:schemeClr val="bg1">
                    <a:lumMod val="95000"/>
                  </a:schemeClr>
                </a:solidFill>
                <a:latin typeface="Tw Cen MT" panose="020B0602020104020603" pitchFamily="34" charset="0"/>
              </a:rPr>
              <a:t>Point - to - Point Protocol (PPP) is a communication protocol of the data link layer that is used to transmit multiprotocol data between two directly connected (point-to-point) computers. It is a byte - oriented protocol that is widely used in broadband communications having heavy loads and high speeds. Since it is a data link layer protocol, data is transmitted in frames</a:t>
            </a:r>
            <a:r>
              <a:rPr lang="en-US" sz="2000" b="1" dirty="0">
                <a:solidFill>
                  <a:schemeClr val="bg1">
                    <a:lumMod val="95000"/>
                  </a:schemeClr>
                </a:solidFill>
                <a:latin typeface="Tw Cen MT" panose="020B0602020104020603" pitchFamily="34" charset="0"/>
              </a:rPr>
              <a:t>.</a:t>
            </a:r>
          </a:p>
        </p:txBody>
      </p:sp>
      <p:pic>
        <p:nvPicPr>
          <p:cNvPr id="1026" name="Picture 2" descr="Point-to-Point Protocol Point-to-multipoint Communication Wireless Network, PNG, 1892x946px, Pointtopoint, Brand, Bridging, Computer Network, Hardware Accessory Download Free">
            <a:extLst>
              <a:ext uri="{FF2B5EF4-FFF2-40B4-BE49-F238E27FC236}">
                <a16:creationId xmlns:a16="http://schemas.microsoft.com/office/drawing/2014/main" id="{33EA1164-83F0-4398-8D68-CE46A7517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625" y="3429000"/>
            <a:ext cx="7810500" cy="3203812"/>
          </a:xfrm>
          <a:prstGeom prst="rect">
            <a:avLst/>
          </a:prstGeom>
          <a:solidFill>
            <a:schemeClr val="bg1"/>
          </a:solidFill>
          <a:ln>
            <a:solidFill>
              <a:srgbClr val="92D050"/>
            </a:solidFill>
          </a:ln>
          <a:effectLst>
            <a:glow rad="228600">
              <a:schemeClr val="accent6">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a:sp3d>
        </p:spPr>
      </p:pic>
    </p:spTree>
    <p:extLst>
      <p:ext uri="{BB962C8B-B14F-4D97-AF65-F5344CB8AC3E}">
        <p14:creationId xmlns:p14="http://schemas.microsoft.com/office/powerpoint/2010/main" val="82240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581D8E-EDF1-458D-816B-382D8BA706A1}"/>
              </a:ext>
            </a:extLst>
          </p:cNvPr>
          <p:cNvSpPr/>
          <p:nvPr/>
        </p:nvSpPr>
        <p:spPr>
          <a:xfrm>
            <a:off x="589128" y="683923"/>
            <a:ext cx="11013744" cy="2430730"/>
          </a:xfrm>
          <a:prstGeom prst="rect">
            <a:avLst/>
          </a:prstGeom>
        </p:spPr>
        <p:txBody>
          <a:bodyPr wrap="square">
            <a:spAutoFit/>
          </a:bodyPr>
          <a:lstStyle/>
          <a:p>
            <a:pPr marL="135890" marR="268605" indent="-5080" algn="just">
              <a:lnSpc>
                <a:spcPct val="107000"/>
              </a:lnSpc>
              <a:spcAft>
                <a:spcPts val="580"/>
              </a:spcAft>
            </a:pPr>
            <a:r>
              <a:rPr lang="en-IN" sz="2000" b="1" dirty="0">
                <a:solidFill>
                  <a:schemeClr val="bg1"/>
                </a:solidFill>
                <a:latin typeface="Times New Roman" panose="02020603050405020304" pitchFamily="18" charset="0"/>
                <a:ea typeface="Times New Roman" panose="02020603050405020304" pitchFamily="18" charset="0"/>
              </a:rPr>
              <a:t>PPP provides several services:</a:t>
            </a:r>
            <a:r>
              <a:rPr lang="en-IN" sz="2000" dirty="0">
                <a:solidFill>
                  <a:schemeClr val="bg1"/>
                </a:solidFill>
                <a:latin typeface="Times New Roman" panose="02020603050405020304" pitchFamily="18" charset="0"/>
                <a:ea typeface="Times New Roman" panose="02020603050405020304" pitchFamily="18" charset="0"/>
              </a:rPr>
              <a:t> </a:t>
            </a:r>
          </a:p>
          <a:p>
            <a:pPr marR="268605" lvl="0" algn="just" fontAlgn="base">
              <a:lnSpc>
                <a:spcPct val="107000"/>
              </a:lnSpc>
              <a:spcAft>
                <a:spcPts val="59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PPP defines the format of the frame to be exchanged between devices. </a:t>
            </a:r>
          </a:p>
          <a:p>
            <a:pPr marR="268605" lvl="0" algn="just" fontAlgn="base">
              <a:lnSpc>
                <a:spcPct val="107000"/>
              </a:lnSpc>
              <a:spcAft>
                <a:spcPts val="58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PPP defines how two devices can negotiate the establishment of link and the exchange of data. </a:t>
            </a:r>
          </a:p>
          <a:p>
            <a:pPr marR="268605" lvl="0" algn="just" fontAlgn="base">
              <a:lnSpc>
                <a:spcPct val="107000"/>
              </a:lnSpc>
              <a:spcAft>
                <a:spcPts val="58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PPP defines how network layer data are encapsulated in the data link frame. </a:t>
            </a:r>
          </a:p>
          <a:p>
            <a:pPr marR="268605" lvl="0" algn="just" fontAlgn="base">
              <a:lnSpc>
                <a:spcPct val="107000"/>
              </a:lnSpc>
              <a:spcAft>
                <a:spcPts val="58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PPP defines how two devices can authenticate each other.  </a:t>
            </a:r>
          </a:p>
          <a:p>
            <a:pPr marR="268605" lvl="0" algn="just" fontAlgn="base">
              <a:lnSpc>
                <a:spcPct val="107000"/>
              </a:lnSpc>
              <a:spcAft>
                <a:spcPts val="595"/>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PPP provides connections over multiple links. </a:t>
            </a:r>
          </a:p>
        </p:txBody>
      </p:sp>
      <p:sp>
        <p:nvSpPr>
          <p:cNvPr id="3" name="TextBox 2">
            <a:extLst>
              <a:ext uri="{FF2B5EF4-FFF2-40B4-BE49-F238E27FC236}">
                <a16:creationId xmlns:a16="http://schemas.microsoft.com/office/drawing/2014/main" id="{1A9C6D02-2B32-4D5F-A5EF-9E11EEFFF58E}"/>
              </a:ext>
            </a:extLst>
          </p:cNvPr>
          <p:cNvSpPr txBox="1"/>
          <p:nvPr/>
        </p:nvSpPr>
        <p:spPr>
          <a:xfrm>
            <a:off x="589128" y="3558682"/>
            <a:ext cx="6289344" cy="461665"/>
          </a:xfrm>
          <a:prstGeom prst="rect">
            <a:avLst/>
          </a:prstGeom>
          <a:noFill/>
        </p:spPr>
        <p:txBody>
          <a:bodyPr wrap="square" rtlCol="0">
            <a:spAutoFit/>
          </a:bodyPr>
          <a:lstStyle/>
          <a:p>
            <a:r>
              <a:rPr lang="en-US" sz="2400" b="1" dirty="0">
                <a:solidFill>
                  <a:srgbClr val="FF4266"/>
                </a:solidFill>
                <a:latin typeface="Tw Cen MT" panose="020B0602020104020603" pitchFamily="34" charset="0"/>
              </a:rPr>
              <a:t>Frame Format:</a:t>
            </a:r>
            <a:endParaRPr lang="en-IN" sz="2400" b="1" dirty="0">
              <a:solidFill>
                <a:srgbClr val="FF4266"/>
              </a:solidFill>
              <a:latin typeface="Tw Cen MT" panose="020B0602020104020603" pitchFamily="34" charset="0"/>
            </a:endParaRPr>
          </a:p>
        </p:txBody>
      </p:sp>
      <p:sp>
        <p:nvSpPr>
          <p:cNvPr id="4" name="Rectangle 3">
            <a:extLst>
              <a:ext uri="{FF2B5EF4-FFF2-40B4-BE49-F238E27FC236}">
                <a16:creationId xmlns:a16="http://schemas.microsoft.com/office/drawing/2014/main" id="{550D2BD2-87F0-4982-827C-3967FB77FAA1}"/>
              </a:ext>
            </a:extLst>
          </p:cNvPr>
          <p:cNvSpPr/>
          <p:nvPr/>
        </p:nvSpPr>
        <p:spPr>
          <a:xfrm>
            <a:off x="589128" y="4020347"/>
            <a:ext cx="10042478" cy="369332"/>
          </a:xfrm>
          <a:prstGeom prst="rect">
            <a:avLst/>
          </a:prstGeom>
        </p:spPr>
        <p:txBody>
          <a:bodyPr wrap="square">
            <a:spAutoFit/>
          </a:bodyPr>
          <a:lstStyle/>
          <a:p>
            <a:r>
              <a:rPr lang="en-US" dirty="0">
                <a:solidFill>
                  <a:schemeClr val="bg1"/>
                </a:solidFill>
              </a:rPr>
              <a:t>PPP uses a character-oriented (or byte-oriented) frame. Below figure shows the format of a PPP frame.</a:t>
            </a:r>
            <a:endParaRPr lang="en-IN" dirty="0">
              <a:solidFill>
                <a:schemeClr val="bg1"/>
              </a:solidFill>
            </a:endParaRPr>
          </a:p>
        </p:txBody>
      </p:sp>
      <p:pic>
        <p:nvPicPr>
          <p:cNvPr id="8" name="Picture 7">
            <a:extLst>
              <a:ext uri="{FF2B5EF4-FFF2-40B4-BE49-F238E27FC236}">
                <a16:creationId xmlns:a16="http://schemas.microsoft.com/office/drawing/2014/main" id="{50C72C4D-B3CD-4576-9655-0751C4FA4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2" y="4718600"/>
            <a:ext cx="7615450" cy="1619250"/>
          </a:xfrm>
          <a:prstGeom prst="rect">
            <a:avLst/>
          </a:prstGeom>
          <a:ln>
            <a:solidFill>
              <a:srgbClr val="FC4A7E"/>
            </a:solidFill>
          </a:ln>
          <a:effectLst>
            <a:outerShdw blurRad="76200" dist="12700" dir="2700000" sy="-23000" kx="-800400" algn="bl" rotWithShape="0">
              <a:prstClr val="black">
                <a:alpha val="20000"/>
              </a:prstClr>
            </a:outerShdw>
            <a:reflection blurRad="6350" stA="50000" endA="275" endPos="40000" dist="101600" dir="5400000" sy="-100000" algn="bl" rotWithShape="0"/>
          </a:effectLst>
        </p:spPr>
      </p:pic>
    </p:spTree>
    <p:extLst>
      <p:ext uri="{BB962C8B-B14F-4D97-AF65-F5344CB8AC3E}">
        <p14:creationId xmlns:p14="http://schemas.microsoft.com/office/powerpoint/2010/main" val="47964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496913-7687-4773-8969-16B925F5A308}"/>
              </a:ext>
            </a:extLst>
          </p:cNvPr>
          <p:cNvSpPr/>
          <p:nvPr/>
        </p:nvSpPr>
        <p:spPr>
          <a:xfrm>
            <a:off x="382138" y="296418"/>
            <a:ext cx="7337894" cy="461665"/>
          </a:xfrm>
          <a:prstGeom prst="rect">
            <a:avLst/>
          </a:prstGeom>
        </p:spPr>
        <p:txBody>
          <a:bodyPr wrap="square">
            <a:spAutoFit/>
          </a:bodyPr>
          <a:lstStyle/>
          <a:p>
            <a:r>
              <a:rPr lang="en-US" sz="2400" b="1" dirty="0">
                <a:solidFill>
                  <a:schemeClr val="bg1">
                    <a:lumMod val="95000"/>
                  </a:schemeClr>
                </a:solidFill>
              </a:rPr>
              <a:t>The description of each field follows: </a:t>
            </a:r>
            <a:endParaRPr lang="en-IN" sz="2400" b="1" dirty="0">
              <a:solidFill>
                <a:schemeClr val="bg1">
                  <a:lumMod val="95000"/>
                </a:schemeClr>
              </a:solidFill>
            </a:endParaRPr>
          </a:p>
        </p:txBody>
      </p:sp>
      <p:sp>
        <p:nvSpPr>
          <p:cNvPr id="5" name="Rectangle 4">
            <a:extLst>
              <a:ext uri="{FF2B5EF4-FFF2-40B4-BE49-F238E27FC236}">
                <a16:creationId xmlns:a16="http://schemas.microsoft.com/office/drawing/2014/main" id="{2C926621-8A05-4995-BA76-2A1C1487373F}"/>
              </a:ext>
            </a:extLst>
          </p:cNvPr>
          <p:cNvSpPr/>
          <p:nvPr/>
        </p:nvSpPr>
        <p:spPr>
          <a:xfrm>
            <a:off x="382137" y="1305342"/>
            <a:ext cx="11218459" cy="5324535"/>
          </a:xfrm>
          <a:prstGeom prst="rect">
            <a:avLst/>
          </a:prstGeom>
        </p:spPr>
        <p:txBody>
          <a:bodyPr wrap="square">
            <a:spAutoFit/>
          </a:bodyPr>
          <a:lstStyle/>
          <a:p>
            <a:r>
              <a:rPr lang="en-US" sz="2000" b="1" dirty="0">
                <a:solidFill>
                  <a:schemeClr val="bg1"/>
                </a:solidFill>
                <a:latin typeface="Tw Cen MT" panose="020B0602020104020603" pitchFamily="34" charset="0"/>
              </a:rPr>
              <a:t>•</a:t>
            </a:r>
            <a:r>
              <a:rPr lang="en-US" sz="2000" dirty="0">
                <a:solidFill>
                  <a:schemeClr val="bg1"/>
                </a:solidFill>
                <a:latin typeface="Tw Cen MT" panose="020B0602020104020603" pitchFamily="34" charset="0"/>
              </a:rPr>
              <a:t> </a:t>
            </a:r>
            <a:r>
              <a:rPr lang="en-US" sz="2000" b="1" dirty="0">
                <a:solidFill>
                  <a:schemeClr val="bg1"/>
                </a:solidFill>
                <a:latin typeface="Tw Cen MT" panose="020B0602020104020603" pitchFamily="34" charset="0"/>
              </a:rPr>
              <a:t>Flag</a:t>
            </a:r>
            <a:r>
              <a:rPr lang="en-US" sz="2000" dirty="0">
                <a:solidFill>
                  <a:schemeClr val="bg1"/>
                </a:solidFill>
                <a:latin typeface="Tw Cen MT" panose="020B0602020104020603" pitchFamily="34" charset="0"/>
              </a:rPr>
              <a:t>: The flag field identifies the boundaries of PPP frame i.e. each frame begins and ends with flag              field of 1-byte of length with the bit pattern 01111110. </a:t>
            </a:r>
          </a:p>
          <a:p>
            <a:endParaRPr lang="en-US" sz="2000"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Address</a:t>
            </a:r>
            <a:r>
              <a:rPr lang="en-US" sz="2000" dirty="0">
                <a:solidFill>
                  <a:schemeClr val="bg1"/>
                </a:solidFill>
                <a:latin typeface="Tw Cen MT" panose="020B0602020104020603" pitchFamily="34" charset="0"/>
              </a:rPr>
              <a:t>: The address field in this protocol is a constant value and set to 11111111 (broadcast address).</a:t>
            </a:r>
          </a:p>
          <a:p>
            <a:r>
              <a:rPr lang="en-US" sz="2000" dirty="0">
                <a:solidFill>
                  <a:schemeClr val="bg1"/>
                </a:solidFill>
                <a:latin typeface="Tw Cen MT" panose="020B0602020104020603" pitchFamily="34" charset="0"/>
              </a:rPr>
              <a:t> </a:t>
            </a:r>
            <a:endParaRPr lang="en-US" sz="2000" b="1"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Control</a:t>
            </a:r>
            <a:r>
              <a:rPr lang="en-US" sz="2000" dirty="0">
                <a:solidFill>
                  <a:schemeClr val="bg1"/>
                </a:solidFill>
                <a:latin typeface="Tw Cen MT" panose="020B0602020104020603" pitchFamily="34" charset="0"/>
              </a:rPr>
              <a:t>: This field is set to the constant value 11000000.This indicates frame does not contain sequence numbers.</a:t>
            </a:r>
          </a:p>
          <a:p>
            <a:endParaRPr lang="en-US" sz="2000"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Protocol</a:t>
            </a:r>
            <a:r>
              <a:rPr lang="en-US" sz="2000" dirty="0">
                <a:solidFill>
                  <a:schemeClr val="bg1"/>
                </a:solidFill>
                <a:latin typeface="Tw Cen MT" panose="020B0602020104020603" pitchFamily="34" charset="0"/>
              </a:rPr>
              <a:t>: The protocol field defines what is being carried in the data field: either user data or other information. The protocol field is 1 or 2 bytes long.</a:t>
            </a:r>
          </a:p>
          <a:p>
            <a:endParaRPr lang="en-US" sz="2000" b="1"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Payload field</a:t>
            </a:r>
            <a:r>
              <a:rPr lang="en-US" sz="2000" dirty="0">
                <a:solidFill>
                  <a:schemeClr val="bg1"/>
                </a:solidFill>
                <a:latin typeface="Tw Cen MT" panose="020B0602020104020603" pitchFamily="34" charset="0"/>
              </a:rPr>
              <a:t>: This field contains the actual data to transmit. It carries either the user data or other information. The length of this field is variable.</a:t>
            </a:r>
          </a:p>
          <a:p>
            <a:endParaRPr lang="en-US" sz="2000" dirty="0">
              <a:solidFill>
                <a:schemeClr val="bg1"/>
              </a:solidFill>
              <a:latin typeface="Tw Cen MT" panose="020B0602020104020603" pitchFamily="34" charset="0"/>
            </a:endParaRPr>
          </a:p>
          <a:p>
            <a:r>
              <a:rPr lang="en-US" sz="2000" dirty="0">
                <a:solidFill>
                  <a:schemeClr val="bg1"/>
                </a:solidFill>
                <a:latin typeface="Tw Cen MT" panose="020B0602020104020603" pitchFamily="34" charset="0"/>
              </a:rPr>
              <a:t> •</a:t>
            </a:r>
            <a:r>
              <a:rPr lang="en-US" sz="2000" b="1" dirty="0">
                <a:solidFill>
                  <a:schemeClr val="bg1"/>
                </a:solidFill>
                <a:latin typeface="Tw Cen MT" panose="020B0602020104020603" pitchFamily="34" charset="0"/>
              </a:rPr>
              <a:t> FCS</a:t>
            </a:r>
            <a:r>
              <a:rPr lang="en-US" sz="2000" dirty="0">
                <a:solidFill>
                  <a:schemeClr val="bg1"/>
                </a:solidFill>
                <a:latin typeface="Tw Cen MT" panose="020B0602020104020603" pitchFamily="34" charset="0"/>
              </a:rPr>
              <a:t>: The frame check sequence (FCS) is simply a 2-byte or 4-byte standard CRC code. It checks length of all fields in frame.</a:t>
            </a:r>
          </a:p>
          <a:p>
            <a:endParaRPr lang="en-US" sz="2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34068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8FE90-F844-441B-A0D5-BE65ECF34716}"/>
              </a:ext>
            </a:extLst>
          </p:cNvPr>
          <p:cNvSpPr/>
          <p:nvPr/>
        </p:nvSpPr>
        <p:spPr>
          <a:xfrm>
            <a:off x="356467" y="416728"/>
            <a:ext cx="2766142" cy="461665"/>
          </a:xfrm>
          <a:prstGeom prst="rect">
            <a:avLst/>
          </a:prstGeom>
        </p:spPr>
        <p:txBody>
          <a:bodyPr wrap="none">
            <a:spAutoFit/>
          </a:bodyPr>
          <a:lstStyle/>
          <a:p>
            <a:r>
              <a:rPr lang="en-US" sz="2400" b="1" dirty="0">
                <a:solidFill>
                  <a:srgbClr val="FF4266"/>
                </a:solidFill>
                <a:latin typeface="Tw Cen MT" panose="020B0602020104020603" pitchFamily="34" charset="0"/>
              </a:rPr>
              <a:t>Transition States:</a:t>
            </a:r>
            <a:endParaRPr lang="en-IN" sz="2400" b="1" dirty="0">
              <a:solidFill>
                <a:srgbClr val="FF4266"/>
              </a:solidFill>
              <a:latin typeface="Tw Cen MT" panose="020B0602020104020603" pitchFamily="34" charset="0"/>
            </a:endParaRPr>
          </a:p>
        </p:txBody>
      </p:sp>
      <p:pic>
        <p:nvPicPr>
          <p:cNvPr id="3" name="Picture 2">
            <a:extLst>
              <a:ext uri="{FF2B5EF4-FFF2-40B4-BE49-F238E27FC236}">
                <a16:creationId xmlns:a16="http://schemas.microsoft.com/office/drawing/2014/main" id="{B5D932E0-63EA-42C5-AE8C-9BAF01B7E41F}"/>
              </a:ext>
            </a:extLst>
          </p:cNvPr>
          <p:cNvPicPr>
            <a:picLocks noChangeAspect="1"/>
          </p:cNvPicPr>
          <p:nvPr/>
        </p:nvPicPr>
        <p:blipFill>
          <a:blip r:embed="rId2"/>
          <a:stretch>
            <a:fillRect/>
          </a:stretch>
        </p:blipFill>
        <p:spPr>
          <a:xfrm>
            <a:off x="1334605" y="2596486"/>
            <a:ext cx="8830101" cy="3612246"/>
          </a:xfrm>
          <a:prstGeom prst="rect">
            <a:avLst/>
          </a:prstGeom>
        </p:spPr>
        <p:style>
          <a:lnRef idx="1">
            <a:schemeClr val="accent4"/>
          </a:lnRef>
          <a:fillRef idx="2">
            <a:schemeClr val="accent4"/>
          </a:fillRef>
          <a:effectRef idx="1">
            <a:schemeClr val="accent4"/>
          </a:effectRef>
          <a:fontRef idx="minor">
            <a:schemeClr val="dk1"/>
          </a:fontRef>
        </p:style>
      </p:pic>
      <p:sp>
        <p:nvSpPr>
          <p:cNvPr id="4" name="Rectangle 3">
            <a:extLst>
              <a:ext uri="{FF2B5EF4-FFF2-40B4-BE49-F238E27FC236}">
                <a16:creationId xmlns:a16="http://schemas.microsoft.com/office/drawing/2014/main" id="{395BA8FB-0E92-47D0-B636-A62FBB9A558D}"/>
              </a:ext>
            </a:extLst>
          </p:cNvPr>
          <p:cNvSpPr/>
          <p:nvPr/>
        </p:nvSpPr>
        <p:spPr>
          <a:xfrm>
            <a:off x="362739" y="1043346"/>
            <a:ext cx="10773834" cy="646331"/>
          </a:xfrm>
          <a:prstGeom prst="rect">
            <a:avLst/>
          </a:prstGeom>
        </p:spPr>
        <p:txBody>
          <a:bodyPr wrap="square">
            <a:spAutoFit/>
          </a:bodyPr>
          <a:lstStyle/>
          <a:p>
            <a:r>
              <a:rPr lang="en-US" dirty="0">
                <a:solidFill>
                  <a:schemeClr val="bg1"/>
                </a:solidFill>
                <a:latin typeface="Tw Cen MT" panose="020B0602020104020603" pitchFamily="34" charset="0"/>
              </a:rPr>
              <a:t>The transition state is used to indicate the phases through which PPP connection passes. Below figure shows PPP transition states: </a:t>
            </a:r>
            <a:endParaRPr lang="en-IN" dirty="0"/>
          </a:p>
        </p:txBody>
      </p:sp>
      <p:sp>
        <p:nvSpPr>
          <p:cNvPr id="6" name="Rectangle 5">
            <a:extLst>
              <a:ext uri="{FF2B5EF4-FFF2-40B4-BE49-F238E27FC236}">
                <a16:creationId xmlns:a16="http://schemas.microsoft.com/office/drawing/2014/main" id="{47F25C18-81C5-4357-A5AD-DE7DBA8B9225}"/>
              </a:ext>
            </a:extLst>
          </p:cNvPr>
          <p:cNvSpPr/>
          <p:nvPr/>
        </p:nvSpPr>
        <p:spPr>
          <a:xfrm>
            <a:off x="356467" y="1946502"/>
            <a:ext cx="4117720" cy="369332"/>
          </a:xfrm>
          <a:prstGeom prst="rect">
            <a:avLst/>
          </a:prstGeom>
        </p:spPr>
        <p:txBody>
          <a:bodyPr wrap="square">
            <a:spAutoFit/>
          </a:bodyPr>
          <a:lstStyle/>
          <a:p>
            <a:r>
              <a:rPr lang="en-US" b="1" dirty="0">
                <a:solidFill>
                  <a:schemeClr val="bg1">
                    <a:lumMod val="95000"/>
                  </a:schemeClr>
                </a:solidFill>
              </a:rPr>
              <a:t>The description of each field follows: </a:t>
            </a:r>
            <a:endParaRPr lang="en-IN" b="1" dirty="0">
              <a:solidFill>
                <a:schemeClr val="bg1">
                  <a:lumMod val="95000"/>
                </a:schemeClr>
              </a:solidFill>
            </a:endParaRPr>
          </a:p>
        </p:txBody>
      </p:sp>
    </p:spTree>
    <p:extLst>
      <p:ext uri="{BB962C8B-B14F-4D97-AF65-F5344CB8AC3E}">
        <p14:creationId xmlns:p14="http://schemas.microsoft.com/office/powerpoint/2010/main" val="371662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44B33-C4AF-42EB-B1A8-8AAEB232F59A}"/>
              </a:ext>
            </a:extLst>
          </p:cNvPr>
          <p:cNvSpPr/>
          <p:nvPr/>
        </p:nvSpPr>
        <p:spPr>
          <a:xfrm>
            <a:off x="327547" y="210026"/>
            <a:ext cx="11150221" cy="6647974"/>
          </a:xfrm>
          <a:prstGeom prst="rect">
            <a:avLst/>
          </a:prstGeom>
        </p:spPr>
        <p:txBody>
          <a:bodyPr wrap="square">
            <a:spAutoFit/>
          </a:bodyPr>
          <a:lstStyle/>
          <a:p>
            <a:r>
              <a:rPr lang="en-US" b="1" dirty="0">
                <a:solidFill>
                  <a:schemeClr val="bg1"/>
                </a:solidFill>
              </a:rPr>
              <a:t>• </a:t>
            </a:r>
            <a:r>
              <a:rPr lang="en-US" sz="2000" b="1" dirty="0">
                <a:solidFill>
                  <a:schemeClr val="bg1"/>
                </a:solidFill>
              </a:rPr>
              <a:t>Dead: </a:t>
            </a:r>
            <a:r>
              <a:rPr lang="en-US" b="1" dirty="0">
                <a:solidFill>
                  <a:schemeClr val="bg1"/>
                </a:solidFill>
              </a:rPr>
              <a:t>In the dead phase the link is not being used. There is no active carrier (at the physical layer) and the line is quiet. </a:t>
            </a:r>
          </a:p>
          <a:p>
            <a:endParaRPr lang="en-US" b="1" dirty="0">
              <a:solidFill>
                <a:schemeClr val="bg1"/>
              </a:solidFill>
            </a:endParaRPr>
          </a:p>
          <a:p>
            <a:r>
              <a:rPr lang="en-US" b="1" dirty="0">
                <a:solidFill>
                  <a:schemeClr val="bg1"/>
                </a:solidFill>
              </a:rPr>
              <a:t>• </a:t>
            </a:r>
            <a:r>
              <a:rPr lang="en-US" sz="2000" b="1" dirty="0">
                <a:solidFill>
                  <a:schemeClr val="bg1"/>
                </a:solidFill>
              </a:rPr>
              <a:t>Establish</a:t>
            </a:r>
            <a:r>
              <a:rPr lang="en-US" b="1" dirty="0">
                <a:solidFill>
                  <a:schemeClr val="bg1"/>
                </a:solidFill>
              </a:rPr>
              <a:t>: When one of the nodes starts the communication, the connection goes into this phase. In this phase, options are negotiated between the two parties. If the negotiation is successful, the system goes to the authentication phase (if authentication is required) or directly to the networking phase.</a:t>
            </a:r>
          </a:p>
          <a:p>
            <a:endParaRPr lang="en-US" b="1" dirty="0">
              <a:solidFill>
                <a:schemeClr val="bg1"/>
              </a:solidFill>
            </a:endParaRPr>
          </a:p>
          <a:p>
            <a:r>
              <a:rPr lang="en-US" b="1" dirty="0">
                <a:solidFill>
                  <a:schemeClr val="bg1"/>
                </a:solidFill>
              </a:rPr>
              <a:t>• </a:t>
            </a:r>
            <a:r>
              <a:rPr lang="en-US" sz="2000" b="1" dirty="0">
                <a:solidFill>
                  <a:schemeClr val="bg1"/>
                </a:solidFill>
              </a:rPr>
              <a:t>Authenticate</a:t>
            </a:r>
            <a:r>
              <a:rPr lang="en-US" b="1" dirty="0">
                <a:solidFill>
                  <a:schemeClr val="bg1"/>
                </a:solidFill>
              </a:rPr>
              <a:t>: The authentication phase is optional; the two nodes may decide, during the establishment phase, not to skip this phase. However, if they decide to proceed with authentication, they send several authentication packets. If the result is successful, the connection goes to the networking phase; otherwise, it goes to the termination phase.</a:t>
            </a:r>
          </a:p>
          <a:p>
            <a:endParaRPr lang="en-US" b="1" dirty="0">
              <a:solidFill>
                <a:schemeClr val="bg1"/>
              </a:solidFill>
            </a:endParaRPr>
          </a:p>
          <a:p>
            <a:r>
              <a:rPr lang="en-US" b="1" dirty="0">
                <a:solidFill>
                  <a:schemeClr val="bg1"/>
                </a:solidFill>
              </a:rPr>
              <a:t>• </a:t>
            </a:r>
            <a:r>
              <a:rPr lang="en-US" sz="2000" b="1" dirty="0">
                <a:solidFill>
                  <a:schemeClr val="bg1"/>
                </a:solidFill>
              </a:rPr>
              <a:t>Network</a:t>
            </a:r>
            <a:r>
              <a:rPr lang="en-US" b="1" dirty="0">
                <a:solidFill>
                  <a:schemeClr val="bg1"/>
                </a:solidFill>
              </a:rPr>
              <a:t>: In the network phase, negotiation for the network layer protocols takes place. PPP specifies that two nodes establish a network layer agreement before data at the network layer can be exchanged. The reason is that PPP supports multiple protocols at the network layer. If a node is running multiple protocols simultaneously at the network layer, the receiving node needs to know which protocol will receive the data. </a:t>
            </a:r>
          </a:p>
          <a:p>
            <a:endParaRPr lang="en-US" b="1" dirty="0">
              <a:solidFill>
                <a:schemeClr val="bg1"/>
              </a:solidFill>
            </a:endParaRPr>
          </a:p>
          <a:p>
            <a:r>
              <a:rPr lang="en-US" b="1" dirty="0">
                <a:solidFill>
                  <a:schemeClr val="bg1"/>
                </a:solidFill>
              </a:rPr>
              <a:t>• </a:t>
            </a:r>
            <a:r>
              <a:rPr lang="en-US" sz="2000" b="1" dirty="0">
                <a:solidFill>
                  <a:schemeClr val="bg1"/>
                </a:solidFill>
              </a:rPr>
              <a:t>Open</a:t>
            </a:r>
            <a:r>
              <a:rPr lang="en-US" b="1" dirty="0">
                <a:solidFill>
                  <a:schemeClr val="bg1"/>
                </a:solidFill>
              </a:rPr>
              <a:t>: In the open phase, data transfer takes place. When a connection reaches this phase, the exchange of data packets can be started. The connection remains in this phase until one of the endpoints wants to terminate the connection. </a:t>
            </a:r>
          </a:p>
          <a:p>
            <a:endParaRPr lang="en-US" b="1" dirty="0">
              <a:solidFill>
                <a:schemeClr val="bg1"/>
              </a:solidFill>
            </a:endParaRPr>
          </a:p>
          <a:p>
            <a:r>
              <a:rPr lang="en-US" b="1" dirty="0">
                <a:solidFill>
                  <a:schemeClr val="bg1"/>
                </a:solidFill>
              </a:rPr>
              <a:t>• </a:t>
            </a:r>
            <a:r>
              <a:rPr lang="en-US" sz="2000" b="1" dirty="0">
                <a:solidFill>
                  <a:schemeClr val="bg1"/>
                </a:solidFill>
              </a:rPr>
              <a:t>Terminate</a:t>
            </a:r>
            <a:r>
              <a:rPr lang="en-US" b="1" dirty="0">
                <a:solidFill>
                  <a:schemeClr val="bg1"/>
                </a:solidFill>
              </a:rPr>
              <a:t>: In the termination phase the connection is terminated. Several packets are exchanged between the two ends for house cleaning and closing the link.</a:t>
            </a:r>
            <a:endParaRPr lang="en-IN" b="1" dirty="0">
              <a:solidFill>
                <a:schemeClr val="bg1"/>
              </a:solidFill>
            </a:endParaRPr>
          </a:p>
        </p:txBody>
      </p:sp>
    </p:spTree>
    <p:extLst>
      <p:ext uri="{BB962C8B-B14F-4D97-AF65-F5344CB8AC3E}">
        <p14:creationId xmlns:p14="http://schemas.microsoft.com/office/powerpoint/2010/main" val="268825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86975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709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Impact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DEEPAK JAISWAL</cp:lastModifiedBy>
  <cp:revision>55</cp:revision>
  <dcterms:created xsi:type="dcterms:W3CDTF">2017-11-09T17:58:25Z</dcterms:created>
  <dcterms:modified xsi:type="dcterms:W3CDTF">2020-06-07T11:21:34Z</dcterms:modified>
</cp:coreProperties>
</file>