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57" r:id="rId4"/>
    <p:sldId id="258" r:id="rId5"/>
    <p:sldId id="263" r:id="rId6"/>
    <p:sldId id="259"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F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797CD-4DEE-46A4-B63F-435EA6038636}" type="datetimeFigureOut">
              <a:rPr lang="en-IN" smtClean="0"/>
              <a:t>18-10-2023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C6ABC-E99A-4B77-885E-719AC9125551}" type="slidenum">
              <a:rPr lang="en-IN" smtClean="0"/>
              <a:t>‹#›</a:t>
            </a:fld>
            <a:endParaRPr lang="en-IN"/>
          </a:p>
        </p:txBody>
      </p:sp>
    </p:spTree>
    <p:extLst>
      <p:ext uri="{BB962C8B-B14F-4D97-AF65-F5344CB8AC3E}">
        <p14:creationId xmlns:p14="http://schemas.microsoft.com/office/powerpoint/2010/main" val="3836896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C097-0F00-412C-A990-BCD150991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F25B3F-06B2-4B72-B5C6-F76975283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1E3032-6118-425C-8297-390CCF42D46E}"/>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5" name="Footer Placeholder 4">
            <a:extLst>
              <a:ext uri="{FF2B5EF4-FFF2-40B4-BE49-F238E27FC236}">
                <a16:creationId xmlns:a16="http://schemas.microsoft.com/office/drawing/2014/main" id="{4499252B-971C-45D2-ADAD-794E7E16F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49A79-73CA-4A47-A428-0279C3222C71}"/>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424058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F4DE-5FB7-46BA-AF1E-3556F41720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6C2A3-A1A9-42A3-96AC-F1B56C5D79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56A30-47DA-431C-AF63-7FD0B2DE0C6E}"/>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5" name="Footer Placeholder 4">
            <a:extLst>
              <a:ext uri="{FF2B5EF4-FFF2-40B4-BE49-F238E27FC236}">
                <a16:creationId xmlns:a16="http://schemas.microsoft.com/office/drawing/2014/main" id="{CD9580F5-6906-4763-9724-3056D8511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9291E-CA1F-4909-A56A-5E270D596BDE}"/>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411992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1197A-1F53-4FB6-B370-72112A5CA6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3E7807-D3FA-4419-8376-253C03841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994B69-A5D8-4606-A9FD-4CF616505E17}"/>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5" name="Footer Placeholder 4">
            <a:extLst>
              <a:ext uri="{FF2B5EF4-FFF2-40B4-BE49-F238E27FC236}">
                <a16:creationId xmlns:a16="http://schemas.microsoft.com/office/drawing/2014/main" id="{FBAC0A1D-85CA-4AFC-AEAC-D60CBF9B0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405A9-0ED9-4E49-B603-ACA56A1A49C3}"/>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149387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C621-B067-48F0-8F84-0A56C14E5D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7A4F2A-65E7-48D8-A089-8C74CF6AB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3E31F2-A6FD-4D69-95D8-4B5B7F1E0447}"/>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5" name="Footer Placeholder 4">
            <a:extLst>
              <a:ext uri="{FF2B5EF4-FFF2-40B4-BE49-F238E27FC236}">
                <a16:creationId xmlns:a16="http://schemas.microsoft.com/office/drawing/2014/main" id="{2B64BB2C-0347-43F0-AF88-74998AC5A6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DB7522-5B15-42C6-8D4D-1384ECAF374E}"/>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149334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3633-F2F8-406F-87A1-F5F4B199E6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1264CD-BD22-49FF-9BF3-22DB243F3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01BDCB-7BFE-4D82-98A3-47B90D2BD0A5}"/>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5" name="Footer Placeholder 4">
            <a:extLst>
              <a:ext uri="{FF2B5EF4-FFF2-40B4-BE49-F238E27FC236}">
                <a16:creationId xmlns:a16="http://schemas.microsoft.com/office/drawing/2014/main" id="{60419145-4A3F-419C-9175-216EF25A6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16280-764E-4A1F-9F08-6F471DAF9F5D}"/>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296291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D646-713A-48BF-BA10-AFC29AF771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CF79C1-ED16-47DC-9673-BF27F2CCF5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91048B-8FF3-4591-BAD9-7EFE9471A9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C3BCD7-300B-4753-8AF9-62AF183BD488}"/>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6" name="Footer Placeholder 5">
            <a:extLst>
              <a:ext uri="{FF2B5EF4-FFF2-40B4-BE49-F238E27FC236}">
                <a16:creationId xmlns:a16="http://schemas.microsoft.com/office/drawing/2014/main" id="{95FA0CB5-64EB-4BBE-9F59-28B994763C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53A5C1-0E05-49EF-8177-950642C5FF32}"/>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29735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DF51-E577-491B-B777-60F82B02AD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D93697-A6CF-4BA8-BAE8-5A6FE7D76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F4D8C-05B8-4B85-9217-7E70936D6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999530-9485-4166-B6EF-F544A5C04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DA576-30C2-4BF3-B6FC-7FE9C64CDF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11C3CB-699B-4754-9981-FAFB0BE526B5}"/>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8" name="Footer Placeholder 7">
            <a:extLst>
              <a:ext uri="{FF2B5EF4-FFF2-40B4-BE49-F238E27FC236}">
                <a16:creationId xmlns:a16="http://schemas.microsoft.com/office/drawing/2014/main" id="{3923E9EF-FA55-4366-B067-0BBB952A78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CCCE57-53DB-44E3-B9C0-EA4FBF1D32E5}"/>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400168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6F02-C6AD-40FC-BE7A-72800F1D46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973F51-6D9F-43E4-BE6B-B1A2BD910310}"/>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4" name="Footer Placeholder 3">
            <a:extLst>
              <a:ext uri="{FF2B5EF4-FFF2-40B4-BE49-F238E27FC236}">
                <a16:creationId xmlns:a16="http://schemas.microsoft.com/office/drawing/2014/main" id="{FDD5E52D-5905-4557-9BA3-C492CBDDC6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957058-3414-4857-BE58-E06174D81BAA}"/>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316101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96214-81F4-46D2-A9D0-D508D3B1CCA9}"/>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3" name="Footer Placeholder 2">
            <a:extLst>
              <a:ext uri="{FF2B5EF4-FFF2-40B4-BE49-F238E27FC236}">
                <a16:creationId xmlns:a16="http://schemas.microsoft.com/office/drawing/2014/main" id="{2BDE0EA3-F5E2-4331-82D1-C4BDF9D994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4E7FDB-A12F-41CC-ADF4-5290E3B07718}"/>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321026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FCB5-F3D0-4032-A8B6-E2CB262BA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14A854-23EF-4569-B2AB-85A7C8C77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9FC0A8-CF40-42EC-B257-57B014199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14A40-17C3-4007-8C94-9444271A0260}"/>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6" name="Footer Placeholder 5">
            <a:extLst>
              <a:ext uri="{FF2B5EF4-FFF2-40B4-BE49-F238E27FC236}">
                <a16:creationId xmlns:a16="http://schemas.microsoft.com/office/drawing/2014/main" id="{51795266-6CF5-4269-A94E-71F18D345F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526C31-CCA8-4932-A693-9ACD3398E0B6}"/>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160450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1A3C-8CE2-40F7-88BA-438ECBC88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4D058E-7C59-4392-AAC2-2E0B149A0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1448B8-0C0F-4733-8E5A-CBF66D41E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3CAEC-19A4-4B46-8E49-FB7BF55494C4}"/>
              </a:ext>
            </a:extLst>
          </p:cNvPr>
          <p:cNvSpPr>
            <a:spLocks noGrp="1"/>
          </p:cNvSpPr>
          <p:nvPr>
            <p:ph type="dt" sz="half" idx="10"/>
          </p:nvPr>
        </p:nvSpPr>
        <p:spPr/>
        <p:txBody>
          <a:bodyPr/>
          <a:lstStyle/>
          <a:p>
            <a:fld id="{7452301C-4257-4251-B99B-CF512770A139}" type="datetimeFigureOut">
              <a:rPr lang="en-IN" smtClean="0"/>
              <a:t>18-10-2023</a:t>
            </a:fld>
            <a:endParaRPr lang="en-IN"/>
          </a:p>
        </p:txBody>
      </p:sp>
      <p:sp>
        <p:nvSpPr>
          <p:cNvPr id="6" name="Footer Placeholder 5">
            <a:extLst>
              <a:ext uri="{FF2B5EF4-FFF2-40B4-BE49-F238E27FC236}">
                <a16:creationId xmlns:a16="http://schemas.microsoft.com/office/drawing/2014/main" id="{251B713D-1859-435B-A4D5-DA81028CA8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DA9A2A-AE84-4DEB-8F18-623963DD8FB2}"/>
              </a:ext>
            </a:extLst>
          </p:cNvPr>
          <p:cNvSpPr>
            <a:spLocks noGrp="1"/>
          </p:cNvSpPr>
          <p:nvPr>
            <p:ph type="sldNum" sz="quarter" idx="12"/>
          </p:nvPr>
        </p:nvSpPr>
        <p:spPr/>
        <p:txBody>
          <a:bodyPr/>
          <a:lstStyle/>
          <a:p>
            <a:fld id="{F2918387-236B-4DCD-A652-DC447C67DC57}" type="slidenum">
              <a:rPr lang="en-IN" smtClean="0"/>
              <a:t>‹#›</a:t>
            </a:fld>
            <a:endParaRPr lang="en-IN"/>
          </a:p>
        </p:txBody>
      </p:sp>
    </p:spTree>
    <p:extLst>
      <p:ext uri="{BB962C8B-B14F-4D97-AF65-F5344CB8AC3E}">
        <p14:creationId xmlns:p14="http://schemas.microsoft.com/office/powerpoint/2010/main" val="369748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3415C-8444-4686-8A0C-B1AF4FCFDC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9A7B39-D137-448C-A308-499C6B372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47C2499-8F56-419A-B844-4D78DA4D7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2301C-4257-4251-B99B-CF512770A139}" type="datetimeFigureOut">
              <a:rPr lang="en-IN" smtClean="0"/>
              <a:t>18-10-2023</a:t>
            </a:fld>
            <a:endParaRPr lang="en-IN"/>
          </a:p>
        </p:txBody>
      </p:sp>
      <p:sp>
        <p:nvSpPr>
          <p:cNvPr id="5" name="Footer Placeholder 4">
            <a:extLst>
              <a:ext uri="{FF2B5EF4-FFF2-40B4-BE49-F238E27FC236}">
                <a16:creationId xmlns:a16="http://schemas.microsoft.com/office/drawing/2014/main" id="{8E98B56D-3A2B-4991-BAF2-101F08AA0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DC9CD5-A3BF-4D20-8641-F8EC90425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18387-236B-4DCD-A652-DC447C67DC57}" type="slidenum">
              <a:rPr lang="en-IN" smtClean="0"/>
              <a:t>‹#›</a:t>
            </a:fld>
            <a:endParaRPr lang="en-IN"/>
          </a:p>
        </p:txBody>
      </p:sp>
    </p:spTree>
    <p:extLst>
      <p:ext uri="{BB962C8B-B14F-4D97-AF65-F5344CB8AC3E}">
        <p14:creationId xmlns:p14="http://schemas.microsoft.com/office/powerpoint/2010/main" val="3500603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torage.googleapis.com/tensorflow/tf-keras-datasets/mnist.npz"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grpSp>
        <p:nvGrpSpPr>
          <p:cNvPr id="23" name="Group 22">
            <a:extLst>
              <a:ext uri="{FF2B5EF4-FFF2-40B4-BE49-F238E27FC236}">
                <a16:creationId xmlns:a16="http://schemas.microsoft.com/office/drawing/2014/main" id="{729D5D68-F43D-4059-9BBD-7B866D6E9F75}"/>
              </a:ext>
            </a:extLst>
          </p:cNvPr>
          <p:cNvGrpSpPr/>
          <p:nvPr/>
        </p:nvGrpSpPr>
        <p:grpSpPr>
          <a:xfrm>
            <a:off x="578850" y="1880651"/>
            <a:ext cx="4538953" cy="4232561"/>
            <a:chOff x="578850" y="1706480"/>
            <a:chExt cx="4538953" cy="4232561"/>
          </a:xfrm>
        </p:grpSpPr>
        <p:sp>
          <p:nvSpPr>
            <p:cNvPr id="8" name="TextBox 7">
              <a:extLst>
                <a:ext uri="{FF2B5EF4-FFF2-40B4-BE49-F238E27FC236}">
                  <a16:creationId xmlns:a16="http://schemas.microsoft.com/office/drawing/2014/main" id="{CB8978C5-EDB7-409D-827D-ECB66B229218}"/>
                </a:ext>
              </a:extLst>
            </p:cNvPr>
            <p:cNvSpPr txBox="1"/>
            <p:nvPr/>
          </p:nvSpPr>
          <p:spPr>
            <a:xfrm>
              <a:off x="1719847" y="1799054"/>
              <a:ext cx="3397956" cy="507831"/>
            </a:xfrm>
            <a:prstGeom prst="rect">
              <a:avLst/>
            </a:prstGeom>
            <a:noFill/>
          </p:spPr>
          <p:txBody>
            <a:bodyPr wrap="square" lIns="0" tIns="0" rIns="0" bIns="0" rtlCol="0">
              <a:spAutoFit/>
            </a:bodyPr>
            <a:lstStyle/>
            <a:p>
              <a:pPr>
                <a:spcBef>
                  <a:spcPts val="600"/>
                </a:spcBef>
              </a:pPr>
              <a:r>
                <a:rPr lang="en-US" sz="1400" b="1" dirty="0">
                  <a:solidFill>
                    <a:schemeClr val="bg1"/>
                  </a:solidFill>
                  <a:latin typeface="Georgia" panose="02040502050405020303" pitchFamily="18" charset="0"/>
                </a:rPr>
                <a:t>CNN</a:t>
              </a:r>
            </a:p>
            <a:p>
              <a:pPr>
                <a:spcBef>
                  <a:spcPts val="600"/>
                </a:spcBef>
              </a:pPr>
              <a:r>
                <a:rPr lang="en-US" sz="1400" b="1" i="0" dirty="0">
                  <a:solidFill>
                    <a:schemeClr val="bg1"/>
                  </a:solidFill>
                  <a:effectLst/>
                  <a:latin typeface="Georgia Pro Light" panose="02040302050405020303" pitchFamily="18" charset="0"/>
                  <a:ea typeface="SimSun-ExtB" panose="02010609060101010101" pitchFamily="49" charset="-122"/>
                </a:rPr>
                <a:t>Building a Convolutional Neural Network</a:t>
              </a:r>
              <a:endParaRPr lang="en-US" sz="1400" b="1" dirty="0">
                <a:solidFill>
                  <a:schemeClr val="bg1"/>
                </a:solidFill>
                <a:latin typeface="Georgia" panose="02040502050405020303" pitchFamily="18" charset="0"/>
              </a:endParaRPr>
            </a:p>
          </p:txBody>
        </p:sp>
        <p:sp>
          <p:nvSpPr>
            <p:cNvPr id="12" name="TextBox 11">
              <a:extLst>
                <a:ext uri="{FF2B5EF4-FFF2-40B4-BE49-F238E27FC236}">
                  <a16:creationId xmlns:a16="http://schemas.microsoft.com/office/drawing/2014/main" id="{F298F0BC-B388-4806-A417-90CA8F075E33}"/>
                </a:ext>
              </a:extLst>
            </p:cNvPr>
            <p:cNvSpPr txBox="1"/>
            <p:nvPr/>
          </p:nvSpPr>
          <p:spPr>
            <a:xfrm>
              <a:off x="1719847" y="3461124"/>
              <a:ext cx="3397956" cy="723275"/>
            </a:xfrm>
            <a:prstGeom prst="rect">
              <a:avLst/>
            </a:prstGeom>
            <a:noFill/>
          </p:spPr>
          <p:txBody>
            <a:bodyPr wrap="square" lIns="0" tIns="0" rIns="0" bIns="0" rtlCol="0">
              <a:spAutoFit/>
            </a:bodyPr>
            <a:lstStyle/>
            <a:p>
              <a:pPr>
                <a:spcBef>
                  <a:spcPts val="600"/>
                </a:spcBef>
              </a:pPr>
              <a:r>
                <a:rPr lang="en-US" sz="1400" b="1" dirty="0">
                  <a:solidFill>
                    <a:schemeClr val="bg1"/>
                  </a:solidFill>
                  <a:latin typeface="Georgia" panose="02040502050405020303" pitchFamily="18" charset="0"/>
                </a:rPr>
                <a:t>MNIST</a:t>
              </a:r>
            </a:p>
            <a:p>
              <a:pPr>
                <a:spcBef>
                  <a:spcPts val="600"/>
                </a:spcBef>
              </a:pPr>
              <a:r>
                <a:rPr lang="en-US" sz="1400" b="0" i="0" dirty="0">
                  <a:solidFill>
                    <a:schemeClr val="bg1"/>
                  </a:solidFill>
                  <a:effectLst/>
                  <a:latin typeface="Georgia Pro Light" panose="02040302050405020303" pitchFamily="18" charset="0"/>
                  <a:cs typeface="Times New Roman" panose="02020603050405020304" pitchFamily="18" charset="0"/>
                </a:rPr>
                <a:t>Modified National Institute of Standards and Technology</a:t>
              </a:r>
              <a:endParaRPr lang="en-IN" sz="1400" b="1" dirty="0">
                <a:solidFill>
                  <a:schemeClr val="bg1"/>
                </a:solidFill>
                <a:latin typeface="Georgia Pro Light" panose="02040302050405020303" pitchFamily="18" charset="0"/>
                <a:ea typeface="SimSun-ExtB" panose="02010609060101010101" pitchFamily="49" charset="-122"/>
              </a:endParaRPr>
            </a:p>
          </p:txBody>
        </p:sp>
        <p:sp>
          <p:nvSpPr>
            <p:cNvPr id="15" name="TextBox 14">
              <a:extLst>
                <a:ext uri="{FF2B5EF4-FFF2-40B4-BE49-F238E27FC236}">
                  <a16:creationId xmlns:a16="http://schemas.microsoft.com/office/drawing/2014/main" id="{C0F38382-5126-4E3B-89A1-C14BB9488915}"/>
                </a:ext>
              </a:extLst>
            </p:cNvPr>
            <p:cNvSpPr txBox="1"/>
            <p:nvPr/>
          </p:nvSpPr>
          <p:spPr>
            <a:xfrm>
              <a:off x="1719847" y="5187773"/>
              <a:ext cx="3397956" cy="723275"/>
            </a:xfrm>
            <a:prstGeom prst="rect">
              <a:avLst/>
            </a:prstGeom>
            <a:noFill/>
          </p:spPr>
          <p:txBody>
            <a:bodyPr wrap="square" lIns="0" tIns="0" rIns="0" bIns="0" rtlCol="0">
              <a:spAutoFit/>
            </a:bodyPr>
            <a:lstStyle/>
            <a:p>
              <a:pPr>
                <a:spcBef>
                  <a:spcPts val="600"/>
                </a:spcBef>
              </a:pPr>
              <a:r>
                <a:rPr lang="en-US" sz="1400" b="1" dirty="0">
                  <a:solidFill>
                    <a:schemeClr val="bg1"/>
                  </a:solidFill>
                  <a:latin typeface="Georgia" panose="02040502050405020303" pitchFamily="18" charset="0"/>
                </a:rPr>
                <a:t>MODEL ON</a:t>
              </a:r>
            </a:p>
            <a:p>
              <a:pPr>
                <a:spcBef>
                  <a:spcPts val="600"/>
                </a:spcBef>
              </a:pPr>
              <a:r>
                <a:rPr lang="en-US" sz="1400" b="1" i="0" dirty="0">
                  <a:solidFill>
                    <a:schemeClr val="bg1"/>
                  </a:solidFill>
                  <a:effectLst/>
                  <a:latin typeface="Georgia Pro Light" panose="02040302050405020303" pitchFamily="18" charset="0"/>
                  <a:ea typeface="SimSun-ExtB" panose="02010609060101010101" pitchFamily="49" charset="-122"/>
                </a:rPr>
                <a:t>Handwritten Digit Classification on the MNIST Dataset</a:t>
              </a:r>
              <a:endParaRPr lang="en-US" sz="1400" dirty="0">
                <a:solidFill>
                  <a:schemeClr val="bg1"/>
                </a:solidFill>
                <a:latin typeface="Georgia Pro Light" panose="02040302050405020303" pitchFamily="18" charset="0"/>
              </a:endParaRPr>
            </a:p>
          </p:txBody>
        </p:sp>
        <p:grpSp>
          <p:nvGrpSpPr>
            <p:cNvPr id="22" name="Group 21">
              <a:extLst>
                <a:ext uri="{FF2B5EF4-FFF2-40B4-BE49-F238E27FC236}">
                  <a16:creationId xmlns:a16="http://schemas.microsoft.com/office/drawing/2014/main" id="{E20C3AD0-96CC-4731-AD78-A4C743300B6C}"/>
                </a:ext>
              </a:extLst>
            </p:cNvPr>
            <p:cNvGrpSpPr/>
            <p:nvPr/>
          </p:nvGrpSpPr>
          <p:grpSpPr>
            <a:xfrm>
              <a:off x="578850" y="1706480"/>
              <a:ext cx="901874" cy="4232561"/>
              <a:chOff x="578850" y="1706480"/>
              <a:chExt cx="901874" cy="4232561"/>
            </a:xfrm>
          </p:grpSpPr>
          <p:sp>
            <p:nvSpPr>
              <p:cNvPr id="7" name="Rectangle: Rounded Corners 6">
                <a:extLst>
                  <a:ext uri="{FF2B5EF4-FFF2-40B4-BE49-F238E27FC236}">
                    <a16:creationId xmlns:a16="http://schemas.microsoft.com/office/drawing/2014/main" id="{934DC644-7179-4207-93FC-E15BBC749E6C}"/>
                  </a:ext>
                </a:extLst>
              </p:cNvPr>
              <p:cNvSpPr/>
              <p:nvPr/>
            </p:nvSpPr>
            <p:spPr>
              <a:xfrm>
                <a:off x="578850" y="1706480"/>
                <a:ext cx="901874" cy="77926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3" name="Rectangle: Rounded Corners 12">
                <a:extLst>
                  <a:ext uri="{FF2B5EF4-FFF2-40B4-BE49-F238E27FC236}">
                    <a16:creationId xmlns:a16="http://schemas.microsoft.com/office/drawing/2014/main" id="{E942C9C1-152A-4161-8DA7-878F0A84FB8A}"/>
                  </a:ext>
                </a:extLst>
              </p:cNvPr>
              <p:cNvSpPr/>
              <p:nvPr/>
            </p:nvSpPr>
            <p:spPr>
              <a:xfrm>
                <a:off x="578850" y="3433130"/>
                <a:ext cx="901874" cy="77926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6" name="Rectangle: Rounded Corners 15">
                <a:extLst>
                  <a:ext uri="{FF2B5EF4-FFF2-40B4-BE49-F238E27FC236}">
                    <a16:creationId xmlns:a16="http://schemas.microsoft.com/office/drawing/2014/main" id="{CE61E3F3-85AF-4D19-A221-9F72D2C0FCB0}"/>
                  </a:ext>
                </a:extLst>
              </p:cNvPr>
              <p:cNvSpPr/>
              <p:nvPr/>
            </p:nvSpPr>
            <p:spPr>
              <a:xfrm>
                <a:off x="578850" y="5159779"/>
                <a:ext cx="901874" cy="77926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19" name="Picture 2" descr="Artificial Intelligence Icon">
                <a:extLst>
                  <a:ext uri="{FF2B5EF4-FFF2-40B4-BE49-F238E27FC236}">
                    <a16:creationId xmlns:a16="http://schemas.microsoft.com/office/drawing/2014/main" id="{1E091CC6-07DA-442C-B402-42DC0CE80FD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36030" y="1919370"/>
                <a:ext cx="387515" cy="3875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Artificial intelligence - Free technology icons">
                <a:extLst>
                  <a:ext uri="{FF2B5EF4-FFF2-40B4-BE49-F238E27FC236}">
                    <a16:creationId xmlns:a16="http://schemas.microsoft.com/office/drawing/2014/main" id="{E18A8F6D-0E63-4717-9CAB-C5A709C2DA5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52337" y="3645311"/>
                <a:ext cx="354901" cy="3549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Free icon - Free vector icons - Free SVG, PSD, PNG, EPS, Ai &amp;amp; Icon Font">
                <a:extLst>
                  <a:ext uri="{FF2B5EF4-FFF2-40B4-BE49-F238E27FC236}">
                    <a16:creationId xmlns:a16="http://schemas.microsoft.com/office/drawing/2014/main" id="{4E3093C3-7A5D-4DA4-9F13-92641E28B11D}"/>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15801" y="5335425"/>
                <a:ext cx="427972" cy="42797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TextBox 1">
            <a:extLst>
              <a:ext uri="{FF2B5EF4-FFF2-40B4-BE49-F238E27FC236}">
                <a16:creationId xmlns:a16="http://schemas.microsoft.com/office/drawing/2014/main" id="{D1194853-769C-9C62-DF33-3B8751E87224}"/>
              </a:ext>
            </a:extLst>
          </p:cNvPr>
          <p:cNvSpPr txBox="1"/>
          <p:nvPr/>
        </p:nvSpPr>
        <p:spPr>
          <a:xfrm>
            <a:off x="357479" y="400222"/>
            <a:ext cx="6922008" cy="954107"/>
          </a:xfrm>
          <a:prstGeom prst="rect">
            <a:avLst/>
          </a:prstGeom>
          <a:noFill/>
        </p:spPr>
        <p:txBody>
          <a:bodyPr wrap="square" rtlCol="0">
            <a:spAutoFit/>
          </a:bodyPr>
          <a:lstStyle/>
          <a:p>
            <a:pPr algn="ctr"/>
            <a:r>
              <a:rPr lang="en-IN" sz="2800" dirty="0">
                <a:solidFill>
                  <a:schemeClr val="accent1">
                    <a:lumMod val="25000"/>
                    <a:lumOff val="75000"/>
                  </a:schemeClr>
                </a:solidFill>
                <a:latin typeface="Bernard MT Condensed" panose="02050806060905020404" pitchFamily="18" charset="0"/>
              </a:rPr>
              <a:t>CNN MODEL ON MNIST DATASET FOR WRITTEN DIGIT CLASSIFICATIAON</a:t>
            </a:r>
          </a:p>
        </p:txBody>
      </p:sp>
    </p:spTree>
    <p:extLst>
      <p:ext uri="{BB962C8B-B14F-4D97-AF65-F5344CB8AC3E}">
        <p14:creationId xmlns:p14="http://schemas.microsoft.com/office/powerpoint/2010/main" val="353696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20" y="1282"/>
            <a:ext cx="12188952" cy="6856718"/>
          </a:xfrm>
          <a:prstGeom prst="rect">
            <a:avLst/>
          </a:prstGeom>
        </p:spPr>
      </p:pic>
      <p:sp>
        <p:nvSpPr>
          <p:cNvPr id="2" name="TextBox 1">
            <a:extLst>
              <a:ext uri="{FF2B5EF4-FFF2-40B4-BE49-F238E27FC236}">
                <a16:creationId xmlns:a16="http://schemas.microsoft.com/office/drawing/2014/main" id="{2F923C37-9B7F-790A-5D9A-00B8511FE40F}"/>
              </a:ext>
            </a:extLst>
          </p:cNvPr>
          <p:cNvSpPr txBox="1"/>
          <p:nvPr/>
        </p:nvSpPr>
        <p:spPr>
          <a:xfrm>
            <a:off x="2447544" y="414785"/>
            <a:ext cx="7296912" cy="707886"/>
          </a:xfrm>
          <a:prstGeom prst="rect">
            <a:avLst/>
          </a:prstGeom>
          <a:noFill/>
        </p:spPr>
        <p:txBody>
          <a:bodyPr wrap="square" rtlCol="0">
            <a:spAutoFit/>
          </a:bodyPr>
          <a:lstStyle/>
          <a:p>
            <a:pPr algn="ctr"/>
            <a:r>
              <a:rPr lang="en-US" sz="4000" b="1" i="0" dirty="0">
                <a:solidFill>
                  <a:schemeClr val="accent3">
                    <a:lumMod val="40000"/>
                    <a:lumOff val="60000"/>
                  </a:schemeClr>
                </a:solidFill>
                <a:effectLst/>
                <a:latin typeface="Rockwell Condensed" panose="02060603050405020104" pitchFamily="18" charset="0"/>
              </a:rPr>
              <a:t>Image Processing</a:t>
            </a:r>
            <a:endParaRPr lang="en-IN" sz="4000" dirty="0">
              <a:solidFill>
                <a:schemeClr val="accent3">
                  <a:lumMod val="40000"/>
                  <a:lumOff val="60000"/>
                </a:schemeClr>
              </a:solidFill>
              <a:latin typeface="Rockwell Condensed" panose="02060603050405020104" pitchFamily="18" charset="0"/>
            </a:endParaRPr>
          </a:p>
        </p:txBody>
      </p:sp>
      <p:sp>
        <p:nvSpPr>
          <p:cNvPr id="4" name="TextBox 3">
            <a:extLst>
              <a:ext uri="{FF2B5EF4-FFF2-40B4-BE49-F238E27FC236}">
                <a16:creationId xmlns:a16="http://schemas.microsoft.com/office/drawing/2014/main" id="{A4608A74-3026-427E-8508-5C0C79630DA6}"/>
              </a:ext>
            </a:extLst>
          </p:cNvPr>
          <p:cNvSpPr txBox="1"/>
          <p:nvPr/>
        </p:nvSpPr>
        <p:spPr>
          <a:xfrm>
            <a:off x="1598043" y="1386782"/>
            <a:ext cx="6163572" cy="1384995"/>
          </a:xfrm>
          <a:prstGeom prst="rect">
            <a:avLst/>
          </a:prstGeom>
          <a:noFill/>
        </p:spPr>
        <p:txBody>
          <a:bodyPr wrap="square">
            <a:spAutoFit/>
          </a:bodyPr>
          <a:lstStyle/>
          <a:p>
            <a:r>
              <a:rPr lang="en-IN" sz="2800" dirty="0">
                <a:solidFill>
                  <a:schemeClr val="bg1"/>
                </a:solidFill>
                <a:latin typeface="Sitka Subheading Semibold" pitchFamily="2" charset="0"/>
              </a:rPr>
              <a:t>In image processing, the data is transformed and scaled to fit inside a predetermined scale.</a:t>
            </a:r>
          </a:p>
        </p:txBody>
      </p:sp>
      <p:pic>
        <p:nvPicPr>
          <p:cNvPr id="7" name="Picture 6">
            <a:extLst>
              <a:ext uri="{FF2B5EF4-FFF2-40B4-BE49-F238E27FC236}">
                <a16:creationId xmlns:a16="http://schemas.microsoft.com/office/drawing/2014/main" id="{318D21D1-15CE-4419-F41A-140B07827DB0}"/>
              </a:ext>
            </a:extLst>
          </p:cNvPr>
          <p:cNvPicPr>
            <a:picLocks noChangeAspect="1"/>
          </p:cNvPicPr>
          <p:nvPr/>
        </p:nvPicPr>
        <p:blipFill>
          <a:blip r:embed="rId3"/>
          <a:stretch>
            <a:fillRect/>
          </a:stretch>
        </p:blipFill>
        <p:spPr>
          <a:xfrm>
            <a:off x="3108254" y="2923746"/>
            <a:ext cx="6163573" cy="3613534"/>
          </a:xfrm>
          <a:prstGeom prst="rect">
            <a:avLst/>
          </a:prstGeom>
        </p:spPr>
      </p:pic>
      <p:sp>
        <p:nvSpPr>
          <p:cNvPr id="9" name="TextBox 8">
            <a:extLst>
              <a:ext uri="{FF2B5EF4-FFF2-40B4-BE49-F238E27FC236}">
                <a16:creationId xmlns:a16="http://schemas.microsoft.com/office/drawing/2014/main" id="{9C9C71BE-9908-7123-062E-D0C57B6FA29E}"/>
              </a:ext>
            </a:extLst>
          </p:cNvPr>
          <p:cNvSpPr txBox="1"/>
          <p:nvPr/>
        </p:nvSpPr>
        <p:spPr>
          <a:xfrm>
            <a:off x="8705055" y="1617614"/>
            <a:ext cx="2850948" cy="923330"/>
          </a:xfrm>
          <a:prstGeom prst="rect">
            <a:avLst/>
          </a:prstGeom>
          <a:noFill/>
        </p:spPr>
        <p:txBody>
          <a:bodyPr wrap="square">
            <a:spAutoFit/>
          </a:bodyPr>
          <a:lstStyle/>
          <a:p>
            <a:r>
              <a:rPr lang="en-US" b="0" i="1" dirty="0">
                <a:solidFill>
                  <a:srgbClr val="4CAF50"/>
                </a:solidFill>
                <a:effectLst/>
                <a:latin typeface="Consolas" panose="020B0609020204030204" pitchFamily="49" charset="0"/>
              </a:rPr>
              <a:t># Scaling the values</a:t>
            </a:r>
            <a:br>
              <a:rPr lang="en-US" dirty="0"/>
            </a:br>
            <a:r>
              <a:rPr lang="en-US" b="0" i="0" dirty="0" err="1">
                <a:solidFill>
                  <a:srgbClr val="4CAF50"/>
                </a:solidFill>
                <a:effectLst/>
                <a:latin typeface="Consolas" panose="020B0609020204030204" pitchFamily="49" charset="0"/>
              </a:rPr>
              <a:t>X_train</a:t>
            </a:r>
            <a:r>
              <a:rPr lang="en-US" b="0" i="0" dirty="0">
                <a:solidFill>
                  <a:srgbClr val="4CAF50"/>
                </a:solidFill>
                <a:effectLst/>
                <a:latin typeface="Consolas" panose="020B0609020204030204" pitchFamily="49" charset="0"/>
              </a:rPr>
              <a:t> = </a:t>
            </a:r>
            <a:r>
              <a:rPr lang="en-US" b="0" i="0" dirty="0" err="1">
                <a:solidFill>
                  <a:srgbClr val="4CAF50"/>
                </a:solidFill>
                <a:effectLst/>
                <a:latin typeface="Consolas" panose="020B0609020204030204" pitchFamily="49" charset="0"/>
              </a:rPr>
              <a:t>X_train</a:t>
            </a:r>
            <a:r>
              <a:rPr lang="en-US" b="0" i="0" dirty="0">
                <a:solidFill>
                  <a:srgbClr val="4CAF50"/>
                </a:solidFill>
                <a:effectLst/>
                <a:latin typeface="Consolas" panose="020B0609020204030204" pitchFamily="49" charset="0"/>
              </a:rPr>
              <a:t>/255</a:t>
            </a:r>
            <a:br>
              <a:rPr lang="en-US" dirty="0"/>
            </a:br>
            <a:r>
              <a:rPr lang="en-US" b="0" i="0" dirty="0" err="1">
                <a:solidFill>
                  <a:srgbClr val="4CAF50"/>
                </a:solidFill>
                <a:effectLst/>
                <a:latin typeface="Consolas" panose="020B0609020204030204" pitchFamily="49" charset="0"/>
              </a:rPr>
              <a:t>X_test</a:t>
            </a:r>
            <a:r>
              <a:rPr lang="en-US" b="0" i="0" dirty="0">
                <a:solidFill>
                  <a:srgbClr val="4CAF50"/>
                </a:solidFill>
                <a:effectLst/>
                <a:latin typeface="Consolas" panose="020B0609020204030204" pitchFamily="49" charset="0"/>
              </a:rPr>
              <a:t> = </a:t>
            </a:r>
            <a:r>
              <a:rPr lang="en-US" b="0" i="0" dirty="0" err="1">
                <a:solidFill>
                  <a:srgbClr val="4CAF50"/>
                </a:solidFill>
                <a:effectLst/>
                <a:latin typeface="Consolas" panose="020B0609020204030204" pitchFamily="49" charset="0"/>
              </a:rPr>
              <a:t>X_test</a:t>
            </a:r>
            <a:r>
              <a:rPr lang="en-US" b="0" i="0" dirty="0">
                <a:solidFill>
                  <a:srgbClr val="4CAF50"/>
                </a:solidFill>
                <a:effectLst/>
                <a:latin typeface="Consolas" panose="020B0609020204030204" pitchFamily="49" charset="0"/>
              </a:rPr>
              <a:t>/255</a:t>
            </a:r>
            <a:endParaRPr lang="en-IN" dirty="0"/>
          </a:p>
        </p:txBody>
      </p:sp>
    </p:spTree>
    <p:extLst>
      <p:ext uri="{BB962C8B-B14F-4D97-AF65-F5344CB8AC3E}">
        <p14:creationId xmlns:p14="http://schemas.microsoft.com/office/powerpoint/2010/main" val="423538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0" y="1282"/>
            <a:ext cx="12188952" cy="6856718"/>
          </a:xfrm>
          <a:prstGeom prst="rect">
            <a:avLst/>
          </a:prstGeom>
        </p:spPr>
      </p:pic>
      <p:sp>
        <p:nvSpPr>
          <p:cNvPr id="2" name="TextBox 1">
            <a:extLst>
              <a:ext uri="{FF2B5EF4-FFF2-40B4-BE49-F238E27FC236}">
                <a16:creationId xmlns:a16="http://schemas.microsoft.com/office/drawing/2014/main" id="{2F923C37-9B7F-790A-5D9A-00B8511FE40F}"/>
              </a:ext>
            </a:extLst>
          </p:cNvPr>
          <p:cNvSpPr txBox="1"/>
          <p:nvPr/>
        </p:nvSpPr>
        <p:spPr>
          <a:xfrm>
            <a:off x="2447544" y="414785"/>
            <a:ext cx="7296912" cy="707886"/>
          </a:xfrm>
          <a:prstGeom prst="rect">
            <a:avLst/>
          </a:prstGeom>
          <a:noFill/>
        </p:spPr>
        <p:txBody>
          <a:bodyPr wrap="square" rtlCol="0">
            <a:spAutoFit/>
          </a:bodyPr>
          <a:lstStyle/>
          <a:p>
            <a:pPr algn="ctr"/>
            <a:r>
              <a:rPr lang="en-US" sz="4000" b="1" dirty="0">
                <a:solidFill>
                  <a:schemeClr val="accent3">
                    <a:lumMod val="40000"/>
                    <a:lumOff val="60000"/>
                  </a:schemeClr>
                </a:solidFill>
                <a:latin typeface="Rockwell Condensed" panose="02060603050405020104" pitchFamily="18" charset="0"/>
              </a:rPr>
              <a:t>Building the Neural Network</a:t>
            </a:r>
            <a:endParaRPr lang="en-IN" sz="4000" dirty="0">
              <a:solidFill>
                <a:schemeClr val="accent3">
                  <a:lumMod val="40000"/>
                  <a:lumOff val="60000"/>
                </a:schemeClr>
              </a:solidFill>
              <a:latin typeface="Rockwell Condensed" panose="02060603050405020104" pitchFamily="18" charset="0"/>
            </a:endParaRPr>
          </a:p>
        </p:txBody>
      </p:sp>
      <p:sp>
        <p:nvSpPr>
          <p:cNvPr id="9" name="TextBox 8">
            <a:extLst>
              <a:ext uri="{FF2B5EF4-FFF2-40B4-BE49-F238E27FC236}">
                <a16:creationId xmlns:a16="http://schemas.microsoft.com/office/drawing/2014/main" id="{E7101D6B-EF68-4C6B-19D7-1718B20F71BA}"/>
              </a:ext>
            </a:extLst>
          </p:cNvPr>
          <p:cNvSpPr txBox="1"/>
          <p:nvPr/>
        </p:nvSpPr>
        <p:spPr>
          <a:xfrm>
            <a:off x="1468647" y="1413063"/>
            <a:ext cx="8589752" cy="3108543"/>
          </a:xfrm>
          <a:prstGeom prst="rect">
            <a:avLst/>
          </a:prstGeom>
          <a:noFill/>
        </p:spPr>
        <p:txBody>
          <a:bodyPr wrap="square">
            <a:spAutoFit/>
          </a:bodyPr>
          <a:lstStyle/>
          <a:p>
            <a:r>
              <a:rPr lang="en-IN" sz="2800" dirty="0">
                <a:solidFill>
                  <a:schemeClr val="bg1"/>
                </a:solidFill>
                <a:latin typeface="Sitka Subheading Semibold" pitchFamily="2" charset="0"/>
              </a:rPr>
              <a:t>Using </a:t>
            </a:r>
            <a:r>
              <a:rPr lang="en-IN" sz="2800" dirty="0" err="1">
                <a:solidFill>
                  <a:schemeClr val="bg1"/>
                </a:solidFill>
                <a:latin typeface="Sitka Subheading Semibold" pitchFamily="2" charset="0"/>
              </a:rPr>
              <a:t>Keras</a:t>
            </a:r>
            <a:r>
              <a:rPr lang="en-IN" sz="2800" dirty="0">
                <a:solidFill>
                  <a:schemeClr val="bg1"/>
                </a:solidFill>
                <a:latin typeface="Sitka Subheading Semibold" pitchFamily="2" charset="0"/>
              </a:rPr>
              <a:t>, we'll build the simplest straight forward single-layer neural network </a:t>
            </a:r>
            <a:r>
              <a:rPr lang="en-IN" sz="2800" dirty="0" err="1">
                <a:solidFill>
                  <a:schemeClr val="bg1"/>
                </a:solidFill>
                <a:latin typeface="Sitka Subheading Semibold" pitchFamily="2" charset="0"/>
              </a:rPr>
              <a:t>possible.After</a:t>
            </a:r>
            <a:r>
              <a:rPr lang="en-IN" sz="2800" dirty="0">
                <a:solidFill>
                  <a:schemeClr val="bg1"/>
                </a:solidFill>
                <a:latin typeface="Sitka Subheading Semibold" pitchFamily="2" charset="0"/>
              </a:rPr>
              <a:t> the model has been developed, it must be assembled and fitted. The model will scan the dataset and recognize the relationships while it is being fitted. The technique will be repeated as many times as necessary for learning.</a:t>
            </a:r>
          </a:p>
        </p:txBody>
      </p:sp>
      <p:sp>
        <p:nvSpPr>
          <p:cNvPr id="12" name="TextBox 11">
            <a:extLst>
              <a:ext uri="{FF2B5EF4-FFF2-40B4-BE49-F238E27FC236}">
                <a16:creationId xmlns:a16="http://schemas.microsoft.com/office/drawing/2014/main" id="{A480EAAA-2639-6AFE-D708-6DBB9BDC9D27}"/>
              </a:ext>
            </a:extLst>
          </p:cNvPr>
          <p:cNvSpPr txBox="1"/>
          <p:nvPr/>
        </p:nvSpPr>
        <p:spPr>
          <a:xfrm>
            <a:off x="4815697" y="4811998"/>
            <a:ext cx="2154447" cy="1631216"/>
          </a:xfrm>
          <a:prstGeom prst="rect">
            <a:avLst/>
          </a:prstGeom>
          <a:noFill/>
        </p:spPr>
        <p:txBody>
          <a:bodyPr wrap="square">
            <a:spAutoFit/>
          </a:bodyPr>
          <a:lstStyle/>
          <a:p>
            <a:pPr algn="ctr"/>
            <a:r>
              <a:rPr lang="en-IN" sz="2000" b="0" i="0" dirty="0">
                <a:solidFill>
                  <a:srgbClr val="4CAF50"/>
                </a:solidFill>
                <a:effectLst/>
                <a:latin typeface="Consolas" panose="020B0609020204030204" pitchFamily="49" charset="0"/>
              </a:rPr>
              <a:t>Flatten</a:t>
            </a:r>
          </a:p>
          <a:p>
            <a:pPr algn="ctr"/>
            <a:r>
              <a:rPr lang="en-IN" sz="2000" dirty="0">
                <a:solidFill>
                  <a:srgbClr val="4CAF50"/>
                </a:solidFill>
                <a:latin typeface="Consolas" panose="020B0609020204030204" pitchFamily="49" charset="0"/>
              </a:rPr>
              <a:t>Dense</a:t>
            </a:r>
          </a:p>
          <a:p>
            <a:pPr algn="ctr"/>
            <a:r>
              <a:rPr lang="en-IN" sz="2000" dirty="0">
                <a:solidFill>
                  <a:srgbClr val="4CAF50"/>
                </a:solidFill>
                <a:latin typeface="Consolas" panose="020B0609020204030204" pitchFamily="49" charset="0"/>
              </a:rPr>
              <a:t>Conv2D</a:t>
            </a:r>
          </a:p>
          <a:p>
            <a:pPr algn="ctr"/>
            <a:r>
              <a:rPr lang="en-IN" sz="2000" dirty="0" err="1">
                <a:solidFill>
                  <a:srgbClr val="4CAF50"/>
                </a:solidFill>
                <a:latin typeface="Consolas" panose="020B0609020204030204" pitchFamily="49" charset="0"/>
              </a:rPr>
              <a:t>MaxPooling</a:t>
            </a:r>
            <a:endParaRPr lang="en-IN" sz="2000" dirty="0">
              <a:solidFill>
                <a:srgbClr val="4CAF50"/>
              </a:solidFill>
              <a:latin typeface="Consolas" panose="020B0609020204030204" pitchFamily="49" charset="0"/>
            </a:endParaRPr>
          </a:p>
          <a:p>
            <a:pPr algn="ctr"/>
            <a:r>
              <a:rPr lang="en-IN" sz="2000" dirty="0">
                <a:solidFill>
                  <a:srgbClr val="4CAF50"/>
                </a:solidFill>
                <a:latin typeface="Consolas" panose="020B0609020204030204" pitchFamily="49" charset="0"/>
              </a:rPr>
              <a:t>Dropout</a:t>
            </a:r>
          </a:p>
        </p:txBody>
      </p:sp>
    </p:spTree>
    <p:extLst>
      <p:ext uri="{BB962C8B-B14F-4D97-AF65-F5344CB8AC3E}">
        <p14:creationId xmlns:p14="http://schemas.microsoft.com/office/powerpoint/2010/main" val="286835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0" y="1282"/>
            <a:ext cx="12188952" cy="6856718"/>
          </a:xfrm>
          <a:prstGeom prst="rect">
            <a:avLst/>
          </a:prstGeom>
        </p:spPr>
      </p:pic>
      <p:sp>
        <p:nvSpPr>
          <p:cNvPr id="2" name="TextBox 1">
            <a:extLst>
              <a:ext uri="{FF2B5EF4-FFF2-40B4-BE49-F238E27FC236}">
                <a16:creationId xmlns:a16="http://schemas.microsoft.com/office/drawing/2014/main" id="{2F923C37-9B7F-790A-5D9A-00B8511FE40F}"/>
              </a:ext>
            </a:extLst>
          </p:cNvPr>
          <p:cNvSpPr txBox="1"/>
          <p:nvPr/>
        </p:nvSpPr>
        <p:spPr>
          <a:xfrm>
            <a:off x="2446020" y="277619"/>
            <a:ext cx="7296912" cy="707886"/>
          </a:xfrm>
          <a:prstGeom prst="rect">
            <a:avLst/>
          </a:prstGeom>
          <a:noFill/>
        </p:spPr>
        <p:txBody>
          <a:bodyPr wrap="square" rtlCol="0">
            <a:spAutoFit/>
          </a:bodyPr>
          <a:lstStyle/>
          <a:p>
            <a:pPr algn="ctr"/>
            <a:r>
              <a:rPr lang="en-US" sz="4000" b="1" dirty="0">
                <a:solidFill>
                  <a:schemeClr val="accent3">
                    <a:lumMod val="40000"/>
                    <a:lumOff val="60000"/>
                  </a:schemeClr>
                </a:solidFill>
                <a:latin typeface="Rockwell Condensed" panose="02060603050405020104" pitchFamily="18" charset="0"/>
              </a:rPr>
              <a:t>Training the Model</a:t>
            </a:r>
            <a:endParaRPr lang="en-IN" sz="4000" dirty="0">
              <a:solidFill>
                <a:schemeClr val="accent3">
                  <a:lumMod val="40000"/>
                  <a:lumOff val="60000"/>
                </a:schemeClr>
              </a:solidFill>
              <a:latin typeface="Rockwell Condensed" panose="02060603050405020104" pitchFamily="18" charset="0"/>
            </a:endParaRPr>
          </a:p>
        </p:txBody>
      </p:sp>
      <p:sp>
        <p:nvSpPr>
          <p:cNvPr id="4" name="TextBox 3">
            <a:extLst>
              <a:ext uri="{FF2B5EF4-FFF2-40B4-BE49-F238E27FC236}">
                <a16:creationId xmlns:a16="http://schemas.microsoft.com/office/drawing/2014/main" id="{302D7EE4-EC2C-181D-6C0C-1529F04647A3}"/>
              </a:ext>
            </a:extLst>
          </p:cNvPr>
          <p:cNvSpPr txBox="1"/>
          <p:nvPr/>
        </p:nvSpPr>
        <p:spPr>
          <a:xfrm>
            <a:off x="1471796" y="1193258"/>
            <a:ext cx="9245360" cy="2308324"/>
          </a:xfrm>
          <a:prstGeom prst="rect">
            <a:avLst/>
          </a:prstGeom>
          <a:noFill/>
        </p:spPr>
        <p:txBody>
          <a:bodyPr wrap="square">
            <a:spAutoFit/>
          </a:bodyPr>
          <a:lstStyle/>
          <a:p>
            <a:r>
              <a:rPr lang="en-IN" sz="2400" dirty="0">
                <a:solidFill>
                  <a:schemeClr val="bg1"/>
                </a:solidFill>
                <a:latin typeface="Sitka Subheading Semibold" pitchFamily="2" charset="0"/>
              </a:rPr>
              <a:t>In our case, we have 10 epochs defined. The model will develop during the process and make errors. There is a penalty for each incorrect prediction the model produces, and this penalty is reflected in the loss value for each epoch. In other words, at the conclusion of the previous epoch, the model should provide as little loss and as much precision as possible.</a:t>
            </a:r>
          </a:p>
        </p:txBody>
      </p:sp>
      <p:pic>
        <p:nvPicPr>
          <p:cNvPr id="7" name="Picture 6">
            <a:extLst>
              <a:ext uri="{FF2B5EF4-FFF2-40B4-BE49-F238E27FC236}">
                <a16:creationId xmlns:a16="http://schemas.microsoft.com/office/drawing/2014/main" id="{28F7EE03-49D5-93B4-38A7-DBA296B4E109}"/>
              </a:ext>
            </a:extLst>
          </p:cNvPr>
          <p:cNvPicPr>
            <a:picLocks noChangeAspect="1"/>
          </p:cNvPicPr>
          <p:nvPr/>
        </p:nvPicPr>
        <p:blipFill>
          <a:blip r:embed="rId3"/>
          <a:stretch>
            <a:fillRect/>
          </a:stretch>
        </p:blipFill>
        <p:spPr>
          <a:xfrm>
            <a:off x="2030824" y="3645032"/>
            <a:ext cx="7712108" cy="2347163"/>
          </a:xfrm>
          <a:prstGeom prst="rect">
            <a:avLst/>
          </a:prstGeom>
        </p:spPr>
      </p:pic>
      <p:sp>
        <p:nvSpPr>
          <p:cNvPr id="11" name="TextBox 10">
            <a:extLst>
              <a:ext uri="{FF2B5EF4-FFF2-40B4-BE49-F238E27FC236}">
                <a16:creationId xmlns:a16="http://schemas.microsoft.com/office/drawing/2014/main" id="{C7C2D62C-E468-8850-DCC5-980A3EC7EB7C}"/>
              </a:ext>
            </a:extLst>
          </p:cNvPr>
          <p:cNvSpPr txBox="1"/>
          <p:nvPr/>
        </p:nvSpPr>
        <p:spPr>
          <a:xfrm>
            <a:off x="1948367" y="6055765"/>
            <a:ext cx="6163572" cy="369332"/>
          </a:xfrm>
          <a:prstGeom prst="rect">
            <a:avLst/>
          </a:prstGeom>
          <a:noFill/>
        </p:spPr>
        <p:txBody>
          <a:bodyPr wrap="square">
            <a:spAutoFit/>
          </a:bodyPr>
          <a:lstStyle/>
          <a:p>
            <a:r>
              <a:rPr lang="en-US" b="1" i="0" dirty="0">
                <a:solidFill>
                  <a:srgbClr val="FFFF00"/>
                </a:solidFill>
                <a:effectLst/>
                <a:latin typeface="Pristina" panose="03060402040406080204" pitchFamily="66" charset="0"/>
              </a:rPr>
              <a:t>We can see that the training data accuracy for our model is </a:t>
            </a:r>
            <a:r>
              <a:rPr lang="en-US" b="1" i="0" dirty="0">
                <a:solidFill>
                  <a:srgbClr val="FFFF00"/>
                </a:solidFill>
                <a:effectLst/>
              </a:rPr>
              <a:t>98.2%</a:t>
            </a:r>
            <a:endParaRPr lang="en-IN" b="1" dirty="0">
              <a:solidFill>
                <a:srgbClr val="FFFF00"/>
              </a:solidFill>
            </a:endParaRPr>
          </a:p>
        </p:txBody>
      </p:sp>
    </p:spTree>
    <p:extLst>
      <p:ext uri="{BB962C8B-B14F-4D97-AF65-F5344CB8AC3E}">
        <p14:creationId xmlns:p14="http://schemas.microsoft.com/office/powerpoint/2010/main" val="198682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0" y="1282"/>
            <a:ext cx="12188952" cy="6856718"/>
          </a:xfrm>
          <a:prstGeom prst="rect">
            <a:avLst/>
          </a:prstGeom>
        </p:spPr>
      </p:pic>
      <p:sp>
        <p:nvSpPr>
          <p:cNvPr id="2" name="TextBox 1">
            <a:extLst>
              <a:ext uri="{FF2B5EF4-FFF2-40B4-BE49-F238E27FC236}">
                <a16:creationId xmlns:a16="http://schemas.microsoft.com/office/drawing/2014/main" id="{2F923C37-9B7F-790A-5D9A-00B8511FE40F}"/>
              </a:ext>
            </a:extLst>
          </p:cNvPr>
          <p:cNvSpPr txBox="1"/>
          <p:nvPr/>
        </p:nvSpPr>
        <p:spPr>
          <a:xfrm>
            <a:off x="2447544" y="414785"/>
            <a:ext cx="7296912" cy="707886"/>
          </a:xfrm>
          <a:prstGeom prst="rect">
            <a:avLst/>
          </a:prstGeom>
          <a:noFill/>
        </p:spPr>
        <p:txBody>
          <a:bodyPr wrap="square" rtlCol="0">
            <a:spAutoFit/>
          </a:bodyPr>
          <a:lstStyle/>
          <a:p>
            <a:pPr algn="ctr"/>
            <a:r>
              <a:rPr lang="en-US" sz="4000" b="1" dirty="0">
                <a:solidFill>
                  <a:schemeClr val="accent3">
                    <a:lumMod val="40000"/>
                    <a:lumOff val="60000"/>
                  </a:schemeClr>
                </a:solidFill>
                <a:latin typeface="Rockwell Condensed" panose="02060603050405020104" pitchFamily="18" charset="0"/>
              </a:rPr>
              <a:t>Evaluating the Model</a:t>
            </a:r>
            <a:endParaRPr lang="en-IN" sz="4000" dirty="0">
              <a:solidFill>
                <a:schemeClr val="accent3">
                  <a:lumMod val="40000"/>
                  <a:lumOff val="60000"/>
                </a:schemeClr>
              </a:solidFill>
              <a:latin typeface="Rockwell Condensed" panose="02060603050405020104" pitchFamily="18" charset="0"/>
            </a:endParaRPr>
          </a:p>
        </p:txBody>
      </p:sp>
      <p:sp>
        <p:nvSpPr>
          <p:cNvPr id="6" name="TextBox 5">
            <a:extLst>
              <a:ext uri="{FF2B5EF4-FFF2-40B4-BE49-F238E27FC236}">
                <a16:creationId xmlns:a16="http://schemas.microsoft.com/office/drawing/2014/main" id="{468D2CA1-DD19-0DD6-020C-E2ED10402F02}"/>
              </a:ext>
            </a:extLst>
          </p:cNvPr>
          <p:cNvSpPr txBox="1"/>
          <p:nvPr/>
        </p:nvSpPr>
        <p:spPr>
          <a:xfrm>
            <a:off x="4694927" y="4702606"/>
            <a:ext cx="6163572" cy="1200329"/>
          </a:xfrm>
          <a:prstGeom prst="rect">
            <a:avLst/>
          </a:prstGeom>
          <a:noFill/>
        </p:spPr>
        <p:txBody>
          <a:bodyPr wrap="square">
            <a:spAutoFit/>
          </a:bodyPr>
          <a:lstStyle/>
          <a:p>
            <a:r>
              <a:rPr lang="en-US" b="0" dirty="0">
                <a:solidFill>
                  <a:srgbClr val="6AA94F"/>
                </a:solidFill>
                <a:effectLst/>
                <a:latin typeface="Courier New" panose="02070309020205020404" pitchFamily="49" charset="0"/>
              </a:rPr>
              <a:t>#Printing the Accuracy level</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loss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accuracy= </a:t>
            </a:r>
            <a:r>
              <a:rPr lang="en-US" b="0" dirty="0" err="1">
                <a:solidFill>
                  <a:srgbClr val="D4D4D4"/>
                </a:solidFill>
                <a:effectLst/>
                <a:latin typeface="Courier New" panose="02070309020205020404" pitchFamily="49" charset="0"/>
              </a:rPr>
              <a:t>model.evaluate</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x_test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y_test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accuracy*</a:t>
            </a:r>
            <a:r>
              <a:rPr lang="en-US" b="0" dirty="0">
                <a:solidFill>
                  <a:srgbClr val="B5CEA8"/>
                </a:solidFill>
                <a:effectLst/>
                <a:latin typeface="Courier New" panose="02070309020205020404" pitchFamily="49" charset="0"/>
              </a:rPr>
              <a:t>100</a:t>
            </a:r>
            <a:endParaRPr lang="en-US" b="0" dirty="0">
              <a:solidFill>
                <a:srgbClr val="D4D4D4"/>
              </a:solidFill>
              <a:effectLst/>
              <a:latin typeface="Courier New" panose="02070309020205020404" pitchFamily="49" charset="0"/>
            </a:endParaRPr>
          </a:p>
        </p:txBody>
      </p:sp>
      <p:sp>
        <p:nvSpPr>
          <p:cNvPr id="8" name="TextBox 7">
            <a:extLst>
              <a:ext uri="{FF2B5EF4-FFF2-40B4-BE49-F238E27FC236}">
                <a16:creationId xmlns:a16="http://schemas.microsoft.com/office/drawing/2014/main" id="{1F79322C-A46A-1680-734D-BF0453E1E5FD}"/>
              </a:ext>
            </a:extLst>
          </p:cNvPr>
          <p:cNvSpPr txBox="1"/>
          <p:nvPr/>
        </p:nvSpPr>
        <p:spPr>
          <a:xfrm>
            <a:off x="1732830" y="1397837"/>
            <a:ext cx="8011625" cy="3108543"/>
          </a:xfrm>
          <a:prstGeom prst="rect">
            <a:avLst/>
          </a:prstGeom>
          <a:noFill/>
        </p:spPr>
        <p:txBody>
          <a:bodyPr wrap="square">
            <a:spAutoFit/>
          </a:bodyPr>
          <a:lstStyle/>
          <a:p>
            <a:r>
              <a:rPr lang="en-US" sz="2800" b="0" i="0" dirty="0">
                <a:solidFill>
                  <a:srgbClr val="E8EAED"/>
                </a:solidFill>
                <a:effectLst/>
                <a:latin typeface="Sitka Subheading Semibold" pitchFamily="2" charset="0"/>
              </a:rPr>
              <a:t>Model evaluation is </a:t>
            </a:r>
            <a:r>
              <a:rPr lang="en-US" sz="2800" b="0" i="0" dirty="0">
                <a:solidFill>
                  <a:srgbClr val="E2EEFF"/>
                </a:solidFill>
                <a:effectLst/>
                <a:latin typeface="Sitka Subheading Semibold" pitchFamily="2" charset="0"/>
              </a:rPr>
              <a:t>the process of using different evaluation metrics to understand a machine learning model's performance, as well as its strengths and weaknesses</a:t>
            </a:r>
            <a:r>
              <a:rPr lang="en-US" sz="2800" b="0" i="0" dirty="0">
                <a:solidFill>
                  <a:srgbClr val="E8EAED"/>
                </a:solidFill>
                <a:effectLst/>
                <a:latin typeface="Sitka Subheading Semibold" pitchFamily="2" charset="0"/>
              </a:rPr>
              <a:t>. Model evaluation is important to assess the efficacy of a model during initial research phases, and it also plays a role in model monitoring.</a:t>
            </a:r>
            <a:endParaRPr lang="en-IN" sz="2800" dirty="0">
              <a:latin typeface="Sitka Subheading Semibold" pitchFamily="2" charset="0"/>
            </a:endParaRPr>
          </a:p>
        </p:txBody>
      </p:sp>
    </p:spTree>
    <p:extLst>
      <p:ext uri="{BB962C8B-B14F-4D97-AF65-F5344CB8AC3E}">
        <p14:creationId xmlns:p14="http://schemas.microsoft.com/office/powerpoint/2010/main" val="243215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71021" y="1282"/>
            <a:ext cx="12188952" cy="6856718"/>
          </a:xfrm>
          <a:prstGeom prst="rect">
            <a:avLst/>
          </a:prstGeom>
        </p:spPr>
      </p:pic>
      <p:sp>
        <p:nvSpPr>
          <p:cNvPr id="2" name="TextBox 1">
            <a:extLst>
              <a:ext uri="{FF2B5EF4-FFF2-40B4-BE49-F238E27FC236}">
                <a16:creationId xmlns:a16="http://schemas.microsoft.com/office/drawing/2014/main" id="{2F923C37-9B7F-790A-5D9A-00B8511FE40F}"/>
              </a:ext>
            </a:extLst>
          </p:cNvPr>
          <p:cNvSpPr txBox="1"/>
          <p:nvPr/>
        </p:nvSpPr>
        <p:spPr>
          <a:xfrm>
            <a:off x="1345616" y="598456"/>
            <a:ext cx="3978716" cy="398107"/>
          </a:xfrm>
          <a:prstGeom prst="rect">
            <a:avLst/>
          </a:prstGeom>
          <a:noFill/>
        </p:spPr>
        <p:txBody>
          <a:bodyPr wrap="square" rtlCol="0">
            <a:spAutoFit/>
          </a:bodyPr>
          <a:lstStyle/>
          <a:p>
            <a:pPr algn="ctr"/>
            <a:r>
              <a:rPr lang="en-US" sz="2000" b="1" dirty="0">
                <a:solidFill>
                  <a:schemeClr val="accent3">
                    <a:lumMod val="40000"/>
                    <a:lumOff val="60000"/>
                  </a:schemeClr>
                </a:solidFill>
                <a:latin typeface="Rockwell Condensed" panose="02060603050405020104" pitchFamily="18" charset="0"/>
              </a:rPr>
              <a:t>This is the Summary of the model</a:t>
            </a:r>
            <a:endParaRPr lang="en-IN" sz="2000" dirty="0">
              <a:solidFill>
                <a:schemeClr val="accent3">
                  <a:lumMod val="40000"/>
                  <a:lumOff val="60000"/>
                </a:schemeClr>
              </a:solidFill>
              <a:latin typeface="Rockwell Condensed" panose="02060603050405020104" pitchFamily="18" charset="0"/>
            </a:endParaRPr>
          </a:p>
        </p:txBody>
      </p:sp>
      <p:pic>
        <p:nvPicPr>
          <p:cNvPr id="7" name="Picture 6">
            <a:extLst>
              <a:ext uri="{FF2B5EF4-FFF2-40B4-BE49-F238E27FC236}">
                <a16:creationId xmlns:a16="http://schemas.microsoft.com/office/drawing/2014/main" id="{EA9FF081-5051-FFF2-8A7C-C1A44E689487}"/>
              </a:ext>
            </a:extLst>
          </p:cNvPr>
          <p:cNvPicPr>
            <a:picLocks noChangeAspect="1"/>
          </p:cNvPicPr>
          <p:nvPr/>
        </p:nvPicPr>
        <p:blipFill>
          <a:blip r:embed="rId3"/>
          <a:stretch>
            <a:fillRect/>
          </a:stretch>
        </p:blipFill>
        <p:spPr>
          <a:xfrm>
            <a:off x="491520" y="1058497"/>
            <a:ext cx="5441152" cy="5022015"/>
          </a:xfrm>
          <a:prstGeom prst="rect">
            <a:avLst/>
          </a:prstGeom>
        </p:spPr>
      </p:pic>
      <p:sp>
        <p:nvSpPr>
          <p:cNvPr id="9" name="TextBox 8">
            <a:extLst>
              <a:ext uri="{FF2B5EF4-FFF2-40B4-BE49-F238E27FC236}">
                <a16:creationId xmlns:a16="http://schemas.microsoft.com/office/drawing/2014/main" id="{2619662A-3C08-AAEF-0EBF-5E884DBD6F22}"/>
              </a:ext>
            </a:extLst>
          </p:cNvPr>
          <p:cNvSpPr txBox="1"/>
          <p:nvPr/>
        </p:nvSpPr>
        <p:spPr>
          <a:xfrm>
            <a:off x="6259329" y="797510"/>
            <a:ext cx="5357004" cy="5693866"/>
          </a:xfrm>
          <a:prstGeom prst="rect">
            <a:avLst/>
          </a:prstGeom>
          <a:noFill/>
        </p:spPr>
        <p:txBody>
          <a:bodyPr wrap="square" rtlCol="0">
            <a:spAutoFit/>
          </a:bodyPr>
          <a:lstStyle/>
          <a:p>
            <a:r>
              <a:rPr lang="en-US" sz="2600" b="1" dirty="0">
                <a:solidFill>
                  <a:schemeClr val="bg1"/>
                </a:solidFill>
                <a:latin typeface="Sitka Subheading Semibold" pitchFamily="2" charset="0"/>
              </a:rPr>
              <a:t>In this manner, we may develop our CNN-based MNIST Digit Classification Model. </a:t>
            </a:r>
          </a:p>
          <a:p>
            <a:r>
              <a:rPr lang="en-US" sz="2600" b="1" dirty="0">
                <a:solidFill>
                  <a:schemeClr val="bg1"/>
                </a:solidFill>
                <a:latin typeface="Sitka Subheading Semibold" pitchFamily="2" charset="0"/>
              </a:rPr>
              <a:t>Building neural networks is more important since it influences the levels on which accuracy depends. Therefore, you should pursue every avenue to obtain the greatest result, pre section, or number identification from a handwritten image. At last create GUI or write image classification for input image and output the prediction</a:t>
            </a:r>
          </a:p>
        </p:txBody>
      </p:sp>
    </p:spTree>
    <p:extLst>
      <p:ext uri="{BB962C8B-B14F-4D97-AF65-F5344CB8AC3E}">
        <p14:creationId xmlns:p14="http://schemas.microsoft.com/office/powerpoint/2010/main" val="276793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71021" y="1282"/>
            <a:ext cx="12188952" cy="6856718"/>
          </a:xfrm>
          <a:prstGeom prst="rect">
            <a:avLst/>
          </a:prstGeom>
        </p:spPr>
      </p:pic>
      <p:sp>
        <p:nvSpPr>
          <p:cNvPr id="3" name="TextBox 2">
            <a:extLst>
              <a:ext uri="{FF2B5EF4-FFF2-40B4-BE49-F238E27FC236}">
                <a16:creationId xmlns:a16="http://schemas.microsoft.com/office/drawing/2014/main" id="{0E75FB32-89AB-447F-94A8-38F30926D3ED}"/>
              </a:ext>
            </a:extLst>
          </p:cNvPr>
          <p:cNvSpPr txBox="1"/>
          <p:nvPr/>
        </p:nvSpPr>
        <p:spPr>
          <a:xfrm>
            <a:off x="4505145" y="3075057"/>
            <a:ext cx="3181710" cy="707886"/>
          </a:xfrm>
          <a:prstGeom prst="rect">
            <a:avLst/>
          </a:prstGeom>
          <a:noFill/>
        </p:spPr>
        <p:txBody>
          <a:bodyPr wrap="square" rtlCol="0">
            <a:spAutoFit/>
          </a:bodyPr>
          <a:lstStyle/>
          <a:p>
            <a:r>
              <a:rPr lang="en-IN" sz="4000" b="1" dirty="0">
                <a:solidFill>
                  <a:schemeClr val="accent1">
                    <a:lumMod val="10000"/>
                    <a:lumOff val="90000"/>
                  </a:schemeClr>
                </a:solidFill>
                <a:latin typeface="Bradley Hand ITC" panose="03070402050302030203" pitchFamily="66" charset="0"/>
              </a:rPr>
              <a:t>THANK YOU</a:t>
            </a:r>
          </a:p>
        </p:txBody>
      </p:sp>
      <p:sp>
        <p:nvSpPr>
          <p:cNvPr id="2" name="TextBox 1">
            <a:extLst>
              <a:ext uri="{FF2B5EF4-FFF2-40B4-BE49-F238E27FC236}">
                <a16:creationId xmlns:a16="http://schemas.microsoft.com/office/drawing/2014/main" id="{16D73B51-ACC6-8A8D-AF77-647FC6A7CBFD}"/>
              </a:ext>
            </a:extLst>
          </p:cNvPr>
          <p:cNvSpPr txBox="1"/>
          <p:nvPr/>
        </p:nvSpPr>
        <p:spPr>
          <a:xfrm>
            <a:off x="8564880" y="5923280"/>
            <a:ext cx="3474720" cy="707886"/>
          </a:xfrm>
          <a:prstGeom prst="rect">
            <a:avLst/>
          </a:prstGeom>
          <a:noFill/>
        </p:spPr>
        <p:txBody>
          <a:bodyPr wrap="square" rtlCol="0">
            <a:spAutoFit/>
          </a:bodyPr>
          <a:lstStyle/>
          <a:p>
            <a:pPr algn="r"/>
            <a:r>
              <a:rPr lang="en-IN" sz="2000" dirty="0">
                <a:solidFill>
                  <a:schemeClr val="bg1"/>
                </a:solidFill>
                <a:latin typeface="Bahnschrift Condensed" panose="020B0502040204020203" pitchFamily="34" charset="0"/>
              </a:rPr>
              <a:t>V S </a:t>
            </a:r>
            <a:r>
              <a:rPr lang="en-IN" sz="2000" dirty="0" err="1">
                <a:solidFill>
                  <a:schemeClr val="bg1"/>
                </a:solidFill>
                <a:latin typeface="Bahnschrift Condensed" panose="020B0502040204020203" pitchFamily="34" charset="0"/>
              </a:rPr>
              <a:t>S</a:t>
            </a:r>
            <a:r>
              <a:rPr lang="en-IN" sz="2000" dirty="0">
                <a:solidFill>
                  <a:schemeClr val="bg1"/>
                </a:solidFill>
                <a:latin typeface="Bahnschrift Condensed" panose="020B0502040204020203" pitchFamily="34" charset="0"/>
              </a:rPr>
              <a:t> L DEEPAK JANAPA</a:t>
            </a:r>
            <a:br>
              <a:rPr lang="en-IN" sz="2000" dirty="0">
                <a:solidFill>
                  <a:schemeClr val="bg1"/>
                </a:solidFill>
                <a:latin typeface="Bahnschrift Condensed" panose="020B0502040204020203" pitchFamily="34" charset="0"/>
              </a:rPr>
            </a:br>
            <a:r>
              <a:rPr lang="en-IN" sz="2000" dirty="0" err="1">
                <a:solidFill>
                  <a:schemeClr val="bg1"/>
                </a:solidFill>
                <a:latin typeface="Bahnschrift Condensed" panose="020B0502040204020203" pitchFamily="34" charset="0"/>
              </a:rPr>
              <a:t>Acmegrade</a:t>
            </a:r>
            <a:r>
              <a:rPr lang="en-IN" sz="2000" dirty="0">
                <a:solidFill>
                  <a:schemeClr val="bg1"/>
                </a:solidFill>
                <a:latin typeface="Bahnschrift Condensed" panose="020B0502040204020203" pitchFamily="34" charset="0"/>
              </a:rPr>
              <a:t> LMS Id: ACG2310101308041</a:t>
            </a:r>
          </a:p>
        </p:txBody>
      </p:sp>
    </p:spTree>
    <p:extLst>
      <p:ext uri="{BB962C8B-B14F-4D97-AF65-F5344CB8AC3E}">
        <p14:creationId xmlns:p14="http://schemas.microsoft.com/office/powerpoint/2010/main" val="308207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
        <p:nvSpPr>
          <p:cNvPr id="3" name="TextBox 2">
            <a:extLst>
              <a:ext uri="{FF2B5EF4-FFF2-40B4-BE49-F238E27FC236}">
                <a16:creationId xmlns:a16="http://schemas.microsoft.com/office/drawing/2014/main" id="{37CB04C9-3848-32AA-892D-71B067D1B8F0}"/>
              </a:ext>
            </a:extLst>
          </p:cNvPr>
          <p:cNvSpPr txBox="1"/>
          <p:nvPr/>
        </p:nvSpPr>
        <p:spPr>
          <a:xfrm>
            <a:off x="1082270" y="5374105"/>
            <a:ext cx="6483096" cy="523220"/>
          </a:xfrm>
          <a:prstGeom prst="rect">
            <a:avLst/>
          </a:prstGeom>
          <a:noFill/>
          <a:ln>
            <a:solidFill>
              <a:schemeClr val="accent2">
                <a:lumMod val="40000"/>
                <a:lumOff val="60000"/>
              </a:schemeClr>
            </a:solidFill>
          </a:ln>
          <a:effectLst>
            <a:glow rad="101600">
              <a:schemeClr val="accent3">
                <a:satMod val="175000"/>
                <a:alpha val="40000"/>
              </a:schemeClr>
            </a:glow>
          </a:effectLst>
        </p:spPr>
        <p:txBody>
          <a:bodyPr wrap="square" rtlCol="0">
            <a:spAutoFit/>
          </a:bodyPr>
          <a:lstStyle/>
          <a:p>
            <a:pPr algn="ctr"/>
            <a:r>
              <a:rPr lang="en-IN" sz="2800" b="1" spc="1500" dirty="0">
                <a:solidFill>
                  <a:srgbClr val="FF0000"/>
                </a:solidFill>
                <a:latin typeface="Brush Script MT" panose="03060802040406070304" pitchFamily="66" charset="0"/>
              </a:rPr>
              <a:t>0 1 2 3 4 5 6 7 8 9</a:t>
            </a:r>
          </a:p>
        </p:txBody>
      </p:sp>
      <p:sp>
        <p:nvSpPr>
          <p:cNvPr id="2" name="TextBox 1">
            <a:extLst>
              <a:ext uri="{FF2B5EF4-FFF2-40B4-BE49-F238E27FC236}">
                <a16:creationId xmlns:a16="http://schemas.microsoft.com/office/drawing/2014/main" id="{38592F94-DC83-4B4E-3AA7-17DE378D1502}"/>
              </a:ext>
            </a:extLst>
          </p:cNvPr>
          <p:cNvSpPr txBox="1"/>
          <p:nvPr/>
        </p:nvSpPr>
        <p:spPr>
          <a:xfrm>
            <a:off x="362309" y="1222285"/>
            <a:ext cx="6581955" cy="3170099"/>
          </a:xfrm>
          <a:prstGeom prst="rect">
            <a:avLst/>
          </a:prstGeom>
          <a:noFill/>
        </p:spPr>
        <p:txBody>
          <a:bodyPr wrap="square" rtlCol="0">
            <a:spAutoFit/>
          </a:bodyPr>
          <a:lstStyle/>
          <a:p>
            <a:r>
              <a:rPr lang="en-US" sz="2000" i="0" dirty="0">
                <a:solidFill>
                  <a:schemeClr val="bg1"/>
                </a:solidFill>
                <a:effectLst/>
                <a:latin typeface="Sitka Subheading Semibold" pitchFamily="2" charset="0"/>
              </a:rPr>
              <a:t>Handwritten Digit Recognition is the process of digitizing human handwritten digit images. It is a difficult task for the machine because handwritten digits are not perfect and can be made with a variety of flavors. In order to address this issue, </a:t>
            </a:r>
            <a:r>
              <a:rPr lang="en-IN" sz="2000" i="0" dirty="0">
                <a:solidFill>
                  <a:schemeClr val="bg1"/>
                </a:solidFill>
                <a:effectLst/>
                <a:latin typeface="Sitka Subheading Semibold" pitchFamily="2" charset="0"/>
              </a:rPr>
              <a:t>we created </a:t>
            </a:r>
            <a:r>
              <a:rPr lang="en-US" sz="2000" i="0" dirty="0">
                <a:solidFill>
                  <a:schemeClr val="bg1"/>
                </a:solidFill>
                <a:effectLst/>
                <a:latin typeface="Sitka Subheading Semibold" pitchFamily="2" charset="0"/>
              </a:rPr>
              <a:t>convolutional neural network (CNN, or </a:t>
            </a:r>
            <a:r>
              <a:rPr lang="en-US" sz="2000" i="0" dirty="0" err="1">
                <a:solidFill>
                  <a:schemeClr val="bg1"/>
                </a:solidFill>
                <a:effectLst/>
                <a:latin typeface="Sitka Subheading Semibold" pitchFamily="2" charset="0"/>
              </a:rPr>
              <a:t>ConvNet</a:t>
            </a:r>
            <a:r>
              <a:rPr lang="en-US" sz="2000" i="0" dirty="0">
                <a:solidFill>
                  <a:schemeClr val="bg1"/>
                </a:solidFill>
                <a:effectLst/>
                <a:latin typeface="Sitka Subheading Semibold" pitchFamily="2" charset="0"/>
              </a:rPr>
              <a:t>) is a Deep Learning algorithm that can take in an input image, It is used to analyze visual imagery and produce output as text about what number is present in that image.</a:t>
            </a:r>
            <a:endParaRPr lang="en-IN" sz="2000" dirty="0">
              <a:solidFill>
                <a:schemeClr val="bg1"/>
              </a:solidFill>
              <a:latin typeface="Sitka Subheading Semibold" pitchFamily="2" charset="0"/>
            </a:endParaRPr>
          </a:p>
        </p:txBody>
      </p:sp>
      <p:sp>
        <p:nvSpPr>
          <p:cNvPr id="6" name="TextBox 5">
            <a:extLst>
              <a:ext uri="{FF2B5EF4-FFF2-40B4-BE49-F238E27FC236}">
                <a16:creationId xmlns:a16="http://schemas.microsoft.com/office/drawing/2014/main" id="{81748F06-E746-0C23-98A5-3620369C5576}"/>
              </a:ext>
            </a:extLst>
          </p:cNvPr>
          <p:cNvSpPr txBox="1"/>
          <p:nvPr/>
        </p:nvSpPr>
        <p:spPr>
          <a:xfrm>
            <a:off x="431320" y="209147"/>
            <a:ext cx="7134046" cy="584775"/>
          </a:xfrm>
          <a:prstGeom prst="rect">
            <a:avLst/>
          </a:prstGeom>
          <a:noFill/>
        </p:spPr>
        <p:txBody>
          <a:bodyPr wrap="square">
            <a:spAutoFit/>
          </a:bodyPr>
          <a:lstStyle/>
          <a:p>
            <a:pPr algn="ctr"/>
            <a:r>
              <a:rPr lang="en-US" sz="3200" b="1" dirty="0">
                <a:solidFill>
                  <a:schemeClr val="accent1">
                    <a:lumMod val="25000"/>
                    <a:lumOff val="75000"/>
                  </a:schemeClr>
                </a:solidFill>
                <a:latin typeface="Rockwell Condensed" panose="02060603050405020104" pitchFamily="18" charset="0"/>
              </a:rPr>
              <a:t>W</a:t>
            </a:r>
            <a:r>
              <a:rPr lang="en-IN" sz="3200" b="1" dirty="0">
                <a:solidFill>
                  <a:schemeClr val="accent1">
                    <a:lumMod val="25000"/>
                    <a:lumOff val="75000"/>
                  </a:schemeClr>
                </a:solidFill>
                <a:latin typeface="Rockwell Condensed" panose="02060603050405020104" pitchFamily="18" charset="0"/>
              </a:rPr>
              <a:t>hat is the Project on ?</a:t>
            </a:r>
            <a:endParaRPr lang="en-IN" sz="3200" dirty="0">
              <a:solidFill>
                <a:schemeClr val="accent1">
                  <a:lumMod val="25000"/>
                  <a:lumOff val="75000"/>
                </a:schemeClr>
              </a:solidFill>
              <a:latin typeface="Rockwell Condensed" panose="02060603050405020104" pitchFamily="18" charset="0"/>
            </a:endParaRPr>
          </a:p>
        </p:txBody>
      </p:sp>
    </p:spTree>
    <p:extLst>
      <p:ext uri="{BB962C8B-B14F-4D97-AF65-F5344CB8AC3E}">
        <p14:creationId xmlns:p14="http://schemas.microsoft.com/office/powerpoint/2010/main" val="393201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20" y="1282"/>
            <a:ext cx="12188952" cy="6856718"/>
          </a:xfrm>
          <a:prstGeom prst="rect">
            <a:avLst/>
          </a:prstGeom>
        </p:spPr>
      </p:pic>
      <p:sp>
        <p:nvSpPr>
          <p:cNvPr id="2" name="TextBox 1">
            <a:extLst>
              <a:ext uri="{FF2B5EF4-FFF2-40B4-BE49-F238E27FC236}">
                <a16:creationId xmlns:a16="http://schemas.microsoft.com/office/drawing/2014/main" id="{5D1339CB-6BDF-12FC-9304-27B9BCF3340F}"/>
              </a:ext>
            </a:extLst>
          </p:cNvPr>
          <p:cNvSpPr txBox="1"/>
          <p:nvPr/>
        </p:nvSpPr>
        <p:spPr>
          <a:xfrm>
            <a:off x="3005856" y="551934"/>
            <a:ext cx="6177280" cy="584775"/>
          </a:xfrm>
          <a:prstGeom prst="rect">
            <a:avLst/>
          </a:prstGeom>
          <a:noFill/>
        </p:spPr>
        <p:txBody>
          <a:bodyPr wrap="square">
            <a:spAutoFit/>
          </a:bodyPr>
          <a:lstStyle/>
          <a:p>
            <a:pPr algn="ctr"/>
            <a:r>
              <a:rPr lang="en-IN" sz="3200" b="1" i="0" dirty="0">
                <a:solidFill>
                  <a:schemeClr val="accent3">
                    <a:lumMod val="40000"/>
                    <a:lumOff val="60000"/>
                  </a:schemeClr>
                </a:solidFill>
                <a:effectLst/>
                <a:latin typeface="Rockwell Condensed" panose="02060603050405020104" pitchFamily="18" charset="0"/>
              </a:rPr>
              <a:t>Handwritten </a:t>
            </a:r>
            <a:r>
              <a:rPr lang="en-IN" sz="3200" b="1" dirty="0">
                <a:solidFill>
                  <a:schemeClr val="accent3">
                    <a:lumMod val="40000"/>
                    <a:lumOff val="60000"/>
                  </a:schemeClr>
                </a:solidFill>
                <a:latin typeface="Rockwell Condensed" panose="02060603050405020104" pitchFamily="18" charset="0"/>
              </a:rPr>
              <a:t>D</a:t>
            </a:r>
            <a:r>
              <a:rPr lang="en-IN" sz="3200" b="1" i="0" dirty="0">
                <a:solidFill>
                  <a:schemeClr val="accent3">
                    <a:lumMod val="40000"/>
                    <a:lumOff val="60000"/>
                  </a:schemeClr>
                </a:solidFill>
                <a:effectLst/>
                <a:latin typeface="Rockwell Condensed" panose="02060603050405020104" pitchFamily="18" charset="0"/>
              </a:rPr>
              <a:t>igit </a:t>
            </a:r>
            <a:r>
              <a:rPr lang="en-IN" sz="3200" b="1" dirty="0">
                <a:solidFill>
                  <a:schemeClr val="accent3">
                    <a:lumMod val="40000"/>
                    <a:lumOff val="60000"/>
                  </a:schemeClr>
                </a:solidFill>
                <a:latin typeface="Rockwell Condensed" panose="02060603050405020104" pitchFamily="18" charset="0"/>
              </a:rPr>
              <a:t>Cl</a:t>
            </a:r>
            <a:r>
              <a:rPr lang="en-IN" sz="3200" b="1" i="0" dirty="0">
                <a:solidFill>
                  <a:schemeClr val="accent3">
                    <a:lumMod val="40000"/>
                    <a:lumOff val="60000"/>
                  </a:schemeClr>
                </a:solidFill>
                <a:effectLst/>
                <a:latin typeface="Rockwell Condensed" panose="02060603050405020104" pitchFamily="18" charset="0"/>
              </a:rPr>
              <a:t>assification</a:t>
            </a:r>
            <a:endParaRPr lang="en-IN" sz="3200" dirty="0">
              <a:solidFill>
                <a:schemeClr val="accent3">
                  <a:lumMod val="40000"/>
                  <a:lumOff val="60000"/>
                </a:schemeClr>
              </a:solidFill>
              <a:latin typeface="Rockwell Condensed" panose="02060603050405020104" pitchFamily="18" charset="0"/>
            </a:endParaRPr>
          </a:p>
        </p:txBody>
      </p:sp>
      <p:sp>
        <p:nvSpPr>
          <p:cNvPr id="3" name="TextBox 2">
            <a:extLst>
              <a:ext uri="{FF2B5EF4-FFF2-40B4-BE49-F238E27FC236}">
                <a16:creationId xmlns:a16="http://schemas.microsoft.com/office/drawing/2014/main" id="{2E931E3B-A597-7B59-E538-0879853E91C4}"/>
              </a:ext>
            </a:extLst>
          </p:cNvPr>
          <p:cNvSpPr txBox="1"/>
          <p:nvPr/>
        </p:nvSpPr>
        <p:spPr>
          <a:xfrm>
            <a:off x="964712" y="1592436"/>
            <a:ext cx="10259568" cy="4154984"/>
          </a:xfrm>
          <a:prstGeom prst="rect">
            <a:avLst/>
          </a:prstGeom>
          <a:noFill/>
        </p:spPr>
        <p:txBody>
          <a:bodyPr wrap="square" rtlCol="0">
            <a:spAutoFit/>
          </a:bodyPr>
          <a:lstStyle/>
          <a:p>
            <a:r>
              <a:rPr lang="en-US" sz="2400" b="0" i="0" dirty="0">
                <a:solidFill>
                  <a:schemeClr val="bg1"/>
                </a:solidFill>
                <a:effectLst/>
                <a:latin typeface="Sitka Subheading Semibold" pitchFamily="2" charset="0"/>
                <a:cs typeface="Times New Roman" panose="02020603050405020304" pitchFamily="18" charset="0"/>
              </a:rPr>
              <a:t>Handwritten digit classification is a fundamental task in the field of computer vision and machine learning. It involves developing algorithms or models to automatically recognize and categorize handwritten digits into their respective numerical representations, typically from 0 to 9. The handwritten digit classification is the ability of the model to recognize the human handwritten digits. The handwritten digits may have different size and orientation since it differs from person to person in writing style. Hence it is a hard task for machines to recognize handwritten digits. Handwritten digit classification is the solution to this problem which uses the image of a digit and recognizes the digit present in the image.</a:t>
            </a:r>
            <a:endParaRPr lang="en-IN" sz="2400" dirty="0">
              <a:solidFill>
                <a:schemeClr val="bg1"/>
              </a:solidFill>
              <a:latin typeface="Sitka Subheading Semibold" pitchFamily="2" charset="0"/>
              <a:cs typeface="Times New Roman" panose="02020603050405020304" pitchFamily="18" charset="0"/>
            </a:endParaRPr>
          </a:p>
        </p:txBody>
      </p:sp>
    </p:spTree>
    <p:extLst>
      <p:ext uri="{BB962C8B-B14F-4D97-AF65-F5344CB8AC3E}">
        <p14:creationId xmlns:p14="http://schemas.microsoft.com/office/powerpoint/2010/main" val="377394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3048" y="1282"/>
            <a:ext cx="12188952" cy="6856718"/>
          </a:xfrm>
          <a:prstGeom prst="rect">
            <a:avLst/>
          </a:prstGeom>
        </p:spPr>
      </p:pic>
      <p:sp>
        <p:nvSpPr>
          <p:cNvPr id="2" name="TextBox 1">
            <a:extLst>
              <a:ext uri="{FF2B5EF4-FFF2-40B4-BE49-F238E27FC236}">
                <a16:creationId xmlns:a16="http://schemas.microsoft.com/office/drawing/2014/main" id="{543834E7-A3C9-0198-796A-55391A4BE672}"/>
              </a:ext>
            </a:extLst>
          </p:cNvPr>
          <p:cNvSpPr txBox="1"/>
          <p:nvPr/>
        </p:nvSpPr>
        <p:spPr>
          <a:xfrm>
            <a:off x="2447543" y="450438"/>
            <a:ext cx="7296912" cy="646331"/>
          </a:xfrm>
          <a:prstGeom prst="rect">
            <a:avLst/>
          </a:prstGeom>
          <a:noFill/>
        </p:spPr>
        <p:txBody>
          <a:bodyPr wrap="square" rtlCol="0">
            <a:spAutoFit/>
          </a:bodyPr>
          <a:lstStyle/>
          <a:p>
            <a:pPr algn="ctr"/>
            <a:r>
              <a:rPr lang="en-IN" sz="3600" b="1" i="0" dirty="0">
                <a:solidFill>
                  <a:schemeClr val="accent3">
                    <a:lumMod val="40000"/>
                    <a:lumOff val="60000"/>
                  </a:schemeClr>
                </a:solidFill>
                <a:effectLst/>
                <a:latin typeface="Rockwell Condensed" panose="02060603050405020104" pitchFamily="18" charset="0"/>
              </a:rPr>
              <a:t>MNIST Handwritten Digit dataset</a:t>
            </a:r>
            <a:endParaRPr lang="en-IN" sz="3600" dirty="0">
              <a:solidFill>
                <a:schemeClr val="accent3">
                  <a:lumMod val="40000"/>
                  <a:lumOff val="60000"/>
                </a:schemeClr>
              </a:solidFill>
              <a:latin typeface="Rockwell Condensed" panose="02060603050405020104" pitchFamily="18" charset="0"/>
            </a:endParaRPr>
          </a:p>
        </p:txBody>
      </p:sp>
      <p:sp>
        <p:nvSpPr>
          <p:cNvPr id="3" name="TextBox 2">
            <a:extLst>
              <a:ext uri="{FF2B5EF4-FFF2-40B4-BE49-F238E27FC236}">
                <a16:creationId xmlns:a16="http://schemas.microsoft.com/office/drawing/2014/main" id="{1C7939C9-2BE7-3CC4-F0C3-DDE24FD7F81C}"/>
              </a:ext>
            </a:extLst>
          </p:cNvPr>
          <p:cNvSpPr txBox="1"/>
          <p:nvPr/>
        </p:nvSpPr>
        <p:spPr>
          <a:xfrm>
            <a:off x="1936506" y="1683191"/>
            <a:ext cx="8318987" cy="4401205"/>
          </a:xfrm>
          <a:prstGeom prst="rect">
            <a:avLst/>
          </a:prstGeom>
          <a:noFill/>
        </p:spPr>
        <p:txBody>
          <a:bodyPr wrap="square" rtlCol="0">
            <a:spAutoFit/>
          </a:bodyPr>
          <a:lstStyle/>
          <a:p>
            <a:r>
              <a:rPr lang="en-US" sz="2000" b="0" i="0" dirty="0">
                <a:solidFill>
                  <a:schemeClr val="bg1"/>
                </a:solidFill>
                <a:effectLst/>
                <a:latin typeface="Sitka Subheading Semibold" pitchFamily="2" charset="0"/>
                <a:cs typeface="Times New Roman" panose="02020603050405020304" pitchFamily="18" charset="0"/>
              </a:rPr>
              <a:t>The MNIST (Modified National Institute of Standards and Technology) Handwritten Digit dataset is one of the most widely used benchmark datasets in the field of machine learning and computer vision. It serves as a fundamental resource for testing and developing various image classification and machine learning algorithms, particularly for handwritten digit recognition.</a:t>
            </a:r>
          </a:p>
          <a:p>
            <a:pPr algn="l"/>
            <a:r>
              <a:rPr lang="en-US" sz="2000" b="1" i="0" dirty="0">
                <a:solidFill>
                  <a:schemeClr val="bg1"/>
                </a:solidFill>
                <a:effectLst/>
                <a:latin typeface="Sitka Subheading Semibold" pitchFamily="2" charset="0"/>
                <a:cs typeface="Times New Roman" panose="02020603050405020304" pitchFamily="18" charset="0"/>
              </a:rPr>
              <a:t>Contents:</a:t>
            </a:r>
            <a:r>
              <a:rPr lang="en-US" sz="2000" b="0" i="0" dirty="0">
                <a:solidFill>
                  <a:schemeClr val="bg1"/>
                </a:solidFill>
                <a:effectLst/>
                <a:latin typeface="Sitka Subheading Semibold" pitchFamily="2" charset="0"/>
                <a:cs typeface="Times New Roman" panose="02020603050405020304" pitchFamily="18" charset="0"/>
              </a:rPr>
              <a:t> The MNIST dataset consists of 70,000 grayscale images of handwritten digits from 0 to 9. These images are divided into two main subsets:</a:t>
            </a:r>
          </a:p>
          <a:p>
            <a:pPr lvl="1">
              <a:buFont typeface="Arial" panose="020B0604020202020204" pitchFamily="34" charset="0"/>
              <a:buChar char="•"/>
            </a:pPr>
            <a:r>
              <a:rPr lang="en-US" sz="2000" b="1" i="0" dirty="0">
                <a:solidFill>
                  <a:schemeClr val="bg1"/>
                </a:solidFill>
                <a:effectLst/>
                <a:latin typeface="Sitka Subheading Semibold" pitchFamily="2" charset="0"/>
                <a:cs typeface="Times New Roman" panose="02020603050405020304" pitchFamily="18" charset="0"/>
              </a:rPr>
              <a:t> Training Set:</a:t>
            </a:r>
            <a:r>
              <a:rPr lang="en-US" sz="2000" b="0" i="0" dirty="0">
                <a:solidFill>
                  <a:schemeClr val="bg1"/>
                </a:solidFill>
                <a:effectLst/>
                <a:latin typeface="Sitka Subheading Semibold" pitchFamily="2" charset="0"/>
                <a:cs typeface="Times New Roman" panose="02020603050405020304" pitchFamily="18" charset="0"/>
              </a:rPr>
              <a:t> This set contains 60,000 images, which are typically used for training machine learning models.</a:t>
            </a:r>
          </a:p>
          <a:p>
            <a:pPr lvl="1">
              <a:buFont typeface="Arial" panose="020B0604020202020204" pitchFamily="34" charset="0"/>
              <a:buChar char="•"/>
            </a:pPr>
            <a:r>
              <a:rPr lang="en-US" sz="2000" b="1" i="0" dirty="0">
                <a:solidFill>
                  <a:schemeClr val="bg1"/>
                </a:solidFill>
                <a:effectLst/>
                <a:latin typeface="Sitka Subheading Semibold" pitchFamily="2" charset="0"/>
                <a:cs typeface="Times New Roman" panose="02020603050405020304" pitchFamily="18" charset="0"/>
              </a:rPr>
              <a:t> Testing Set:</a:t>
            </a:r>
            <a:r>
              <a:rPr lang="en-US" sz="2000" b="0" i="0" dirty="0">
                <a:solidFill>
                  <a:schemeClr val="bg1"/>
                </a:solidFill>
                <a:effectLst/>
                <a:latin typeface="Sitka Subheading Semibold" pitchFamily="2" charset="0"/>
                <a:cs typeface="Times New Roman" panose="02020603050405020304" pitchFamily="18" charset="0"/>
              </a:rPr>
              <a:t> The remaining 10,000 images are included in the testing set to evaluate the model's performance and generalization ability.</a:t>
            </a:r>
            <a:endParaRPr lang="en-US" sz="2000" dirty="0">
              <a:solidFill>
                <a:schemeClr val="bg1"/>
              </a:solidFill>
              <a:latin typeface="Sitka Subheading Semibold" pitchFamily="2" charset="0"/>
              <a:cs typeface="Times New Roman" panose="02020603050405020304" pitchFamily="18" charset="0"/>
            </a:endParaRPr>
          </a:p>
        </p:txBody>
      </p:sp>
    </p:spTree>
    <p:extLst>
      <p:ext uri="{BB962C8B-B14F-4D97-AF65-F5344CB8AC3E}">
        <p14:creationId xmlns:p14="http://schemas.microsoft.com/office/powerpoint/2010/main" val="366805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3048" y="1282"/>
            <a:ext cx="12188952" cy="6856718"/>
          </a:xfrm>
          <a:prstGeom prst="rect">
            <a:avLst/>
          </a:prstGeom>
        </p:spPr>
      </p:pic>
      <p:sp>
        <p:nvSpPr>
          <p:cNvPr id="4" name="TextBox 3">
            <a:extLst>
              <a:ext uri="{FF2B5EF4-FFF2-40B4-BE49-F238E27FC236}">
                <a16:creationId xmlns:a16="http://schemas.microsoft.com/office/drawing/2014/main" id="{019FD98E-992C-A0E5-FCD6-746702AE9CE0}"/>
              </a:ext>
            </a:extLst>
          </p:cNvPr>
          <p:cNvSpPr txBox="1"/>
          <p:nvPr/>
        </p:nvSpPr>
        <p:spPr>
          <a:xfrm>
            <a:off x="1527686" y="882193"/>
            <a:ext cx="9136628" cy="4708981"/>
          </a:xfrm>
          <a:prstGeom prst="rect">
            <a:avLst/>
          </a:prstGeom>
          <a:noFill/>
        </p:spPr>
        <p:txBody>
          <a:bodyPr wrap="square" rtlCol="0">
            <a:spAutoFit/>
          </a:bodyPr>
          <a:lstStyle/>
          <a:p>
            <a:pPr algn="l"/>
            <a:r>
              <a:rPr lang="en-US" sz="2000" b="1" i="0" dirty="0">
                <a:solidFill>
                  <a:schemeClr val="bg1"/>
                </a:solidFill>
                <a:effectLst/>
                <a:latin typeface="Sitka Subheading Semibold" pitchFamily="2" charset="0"/>
                <a:cs typeface="Times New Roman" panose="02020603050405020304" pitchFamily="18" charset="0"/>
              </a:rPr>
              <a:t>Image Characteristics:</a:t>
            </a:r>
            <a:r>
              <a:rPr lang="en-US" sz="2000" b="0" i="0" dirty="0">
                <a:solidFill>
                  <a:schemeClr val="bg1"/>
                </a:solidFill>
                <a:effectLst/>
                <a:latin typeface="Sitka Subheading Semibold" pitchFamily="2" charset="0"/>
                <a:cs typeface="Times New Roman" panose="02020603050405020304" pitchFamily="18" charset="0"/>
              </a:rPr>
              <a:t> Each image in the MNIST dataset is a 28x28-pixel square grayscale image. The digits are centered within these images, and the backgrounds are relatively consistent, making the dataset suitable for digit recognition tasks.</a:t>
            </a:r>
          </a:p>
          <a:p>
            <a:pPr algn="l"/>
            <a:r>
              <a:rPr lang="en-US" sz="2000" b="1" i="0" dirty="0">
                <a:solidFill>
                  <a:schemeClr val="bg1"/>
                </a:solidFill>
                <a:effectLst/>
                <a:latin typeface="Sitka Subheading Semibold" pitchFamily="2" charset="0"/>
                <a:cs typeface="Times New Roman" panose="02020603050405020304" pitchFamily="18" charset="0"/>
              </a:rPr>
              <a:t>Labeling:</a:t>
            </a:r>
            <a:r>
              <a:rPr lang="en-US" sz="2000" b="0" i="0" dirty="0">
                <a:solidFill>
                  <a:schemeClr val="bg1"/>
                </a:solidFill>
                <a:effectLst/>
                <a:latin typeface="Sitka Subheading Semibold" pitchFamily="2" charset="0"/>
                <a:cs typeface="Times New Roman" panose="02020603050405020304" pitchFamily="18" charset="0"/>
              </a:rPr>
              <a:t> Every image is associated with a corresponding label, which indicates the digit that the image represents. The labels are integers from 0 to 9.</a:t>
            </a:r>
          </a:p>
          <a:p>
            <a:pPr algn="l"/>
            <a:r>
              <a:rPr lang="en-US" sz="2000" b="1" i="0" dirty="0">
                <a:solidFill>
                  <a:schemeClr val="bg1"/>
                </a:solidFill>
                <a:effectLst/>
                <a:latin typeface="Sitka Subheading Semibold" pitchFamily="2" charset="0"/>
                <a:cs typeface="Times New Roman" panose="02020603050405020304" pitchFamily="18" charset="0"/>
              </a:rPr>
              <a:t>Applications:</a:t>
            </a:r>
            <a:r>
              <a:rPr lang="en-US" sz="2000" b="0" i="0" dirty="0">
                <a:solidFill>
                  <a:schemeClr val="bg1"/>
                </a:solidFill>
                <a:effectLst/>
                <a:latin typeface="Sitka Subheading Semibold" pitchFamily="2" charset="0"/>
                <a:cs typeface="Times New Roman" panose="02020603050405020304" pitchFamily="18" charset="0"/>
              </a:rPr>
              <a:t> The MNIST dataset has been used as a benchmark for evaluating and comparing the performance of various machine learning and deep learning models, especially in the context of image classification and digit recognition. It's a common starting point for those learning about neural networks and computer vision.</a:t>
            </a:r>
          </a:p>
          <a:p>
            <a:pPr algn="l"/>
            <a:r>
              <a:rPr lang="en-US" sz="2000" b="1" i="0" dirty="0">
                <a:solidFill>
                  <a:schemeClr val="bg1"/>
                </a:solidFill>
                <a:effectLst/>
                <a:latin typeface="Sitka Subheading Semibold" pitchFamily="2" charset="0"/>
                <a:cs typeface="Times New Roman" panose="02020603050405020304" pitchFamily="18" charset="0"/>
              </a:rPr>
              <a:t>Usage:</a:t>
            </a:r>
            <a:r>
              <a:rPr lang="en-US" sz="2000" b="0" i="0" dirty="0">
                <a:solidFill>
                  <a:schemeClr val="bg1"/>
                </a:solidFill>
                <a:effectLst/>
                <a:latin typeface="Sitka Subheading Semibold" pitchFamily="2" charset="0"/>
                <a:cs typeface="Times New Roman" panose="02020603050405020304" pitchFamily="18" charset="0"/>
              </a:rPr>
              <a:t> MNIST has been instrumental in the development and testing of convolutional neural networks (CNNs), a type of deep learning architecture that has achieved remarkable accuracy in digit recognition tasks.</a:t>
            </a:r>
          </a:p>
        </p:txBody>
      </p:sp>
    </p:spTree>
    <p:extLst>
      <p:ext uri="{BB962C8B-B14F-4D97-AF65-F5344CB8AC3E}">
        <p14:creationId xmlns:p14="http://schemas.microsoft.com/office/powerpoint/2010/main" val="374499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20" y="1282"/>
            <a:ext cx="12188952" cy="6856718"/>
          </a:xfrm>
          <a:prstGeom prst="rect">
            <a:avLst/>
          </a:prstGeom>
        </p:spPr>
      </p:pic>
      <p:sp>
        <p:nvSpPr>
          <p:cNvPr id="2" name="TextBox 1">
            <a:extLst>
              <a:ext uri="{FF2B5EF4-FFF2-40B4-BE49-F238E27FC236}">
                <a16:creationId xmlns:a16="http://schemas.microsoft.com/office/drawing/2014/main" id="{3D538152-8FA7-DFDD-68B7-2866DC78139F}"/>
              </a:ext>
            </a:extLst>
          </p:cNvPr>
          <p:cNvSpPr txBox="1"/>
          <p:nvPr/>
        </p:nvSpPr>
        <p:spPr>
          <a:xfrm>
            <a:off x="2446040" y="374299"/>
            <a:ext cx="7296912" cy="646331"/>
          </a:xfrm>
          <a:prstGeom prst="rect">
            <a:avLst/>
          </a:prstGeom>
          <a:noFill/>
        </p:spPr>
        <p:txBody>
          <a:bodyPr wrap="square" rtlCol="0">
            <a:spAutoFit/>
          </a:bodyPr>
          <a:lstStyle/>
          <a:p>
            <a:pPr algn="ctr"/>
            <a:r>
              <a:rPr lang="en-IN" sz="3600" b="1" i="0">
                <a:solidFill>
                  <a:schemeClr val="accent3">
                    <a:lumMod val="40000"/>
                    <a:lumOff val="60000"/>
                  </a:schemeClr>
                </a:solidFill>
                <a:effectLst/>
                <a:latin typeface="Rockwell Condensed" panose="02060603050405020104" pitchFamily="18" charset="0"/>
              </a:rPr>
              <a:t>Prerequisites for the Project</a:t>
            </a:r>
            <a:endParaRPr lang="en-IN" sz="3600" dirty="0">
              <a:solidFill>
                <a:schemeClr val="accent3">
                  <a:lumMod val="40000"/>
                  <a:lumOff val="60000"/>
                </a:schemeClr>
              </a:solidFill>
              <a:latin typeface="Rockwell Condensed" panose="02060603050405020104" pitchFamily="18" charset="0"/>
            </a:endParaRPr>
          </a:p>
        </p:txBody>
      </p:sp>
      <p:sp>
        <p:nvSpPr>
          <p:cNvPr id="3" name="TextBox 2">
            <a:extLst>
              <a:ext uri="{FF2B5EF4-FFF2-40B4-BE49-F238E27FC236}">
                <a16:creationId xmlns:a16="http://schemas.microsoft.com/office/drawing/2014/main" id="{4044E1B2-89BD-6ABA-F5AB-867E87628629}"/>
              </a:ext>
            </a:extLst>
          </p:cNvPr>
          <p:cNvSpPr txBox="1"/>
          <p:nvPr/>
        </p:nvSpPr>
        <p:spPr>
          <a:xfrm>
            <a:off x="1461838" y="1684049"/>
            <a:ext cx="9265316" cy="3416320"/>
          </a:xfrm>
          <a:prstGeom prst="rect">
            <a:avLst/>
          </a:prstGeom>
          <a:noFill/>
        </p:spPr>
        <p:txBody>
          <a:bodyPr wrap="square" rtlCol="0">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For developing this project the user should have the system with Python 3 software installed.</a:t>
            </a:r>
          </a:p>
          <a:p>
            <a:r>
              <a:rPr lang="en-US" sz="2400" b="1" i="0" dirty="0">
                <a:solidFill>
                  <a:schemeClr val="bg1"/>
                </a:solidFill>
                <a:effectLst/>
                <a:latin typeface="Times New Roman" panose="02020603050405020304" pitchFamily="18" charset="0"/>
                <a:cs typeface="Times New Roman" panose="02020603050405020304" pitchFamily="18" charset="0"/>
              </a:rPr>
              <a:t>Then install the necessary libraries required for this project,</a:t>
            </a:r>
          </a:p>
          <a:p>
            <a:r>
              <a:rPr lang="en-US" sz="2400" b="1" i="0" dirty="0">
                <a:solidFill>
                  <a:schemeClr val="bg1"/>
                </a:solidFill>
                <a:effectLst/>
                <a:latin typeface="Times New Roman" panose="02020603050405020304" pitchFamily="18" charset="0"/>
                <a:cs typeface="Times New Roman" panose="02020603050405020304" pitchFamily="18" charset="0"/>
              </a:rPr>
              <a:t>They are:</a:t>
            </a:r>
          </a:p>
          <a:p>
            <a:pPr marL="342900" indent="-342900">
              <a:buFont typeface="Arial" panose="020B0604020202020204" pitchFamily="34" charset="0"/>
              <a:buChar char="•"/>
            </a:pPr>
            <a:r>
              <a:rPr lang="en-US" sz="2400" dirty="0" err="1">
                <a:solidFill>
                  <a:srgbClr val="92D050"/>
                </a:solidFill>
                <a:latin typeface="Times New Roman" panose="02020603050405020304" pitchFamily="18" charset="0"/>
                <a:cs typeface="Times New Roman" panose="02020603050405020304" pitchFamily="18" charset="0"/>
              </a:rPr>
              <a:t>Numpy</a:t>
            </a:r>
            <a:endParaRPr lang="en-US" sz="2400" dirty="0">
              <a:solidFill>
                <a:srgbClr val="92D05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92D050"/>
                </a:solidFill>
                <a:latin typeface="Times New Roman" panose="02020603050405020304" pitchFamily="18" charset="0"/>
                <a:cs typeface="Times New Roman" panose="02020603050405020304" pitchFamily="18" charset="0"/>
              </a:rPr>
              <a:t>Matplotlib</a:t>
            </a:r>
          </a:p>
          <a:p>
            <a:pPr marL="342900" indent="-342900">
              <a:buFont typeface="Arial" panose="020B0604020202020204" pitchFamily="34" charset="0"/>
              <a:buChar char="•"/>
            </a:pPr>
            <a:r>
              <a:rPr lang="en-US" sz="2400" dirty="0">
                <a:solidFill>
                  <a:srgbClr val="92D050"/>
                </a:solidFill>
                <a:latin typeface="Times New Roman" panose="02020603050405020304" pitchFamily="18" charset="0"/>
                <a:cs typeface="Times New Roman" panose="02020603050405020304" pitchFamily="18" charset="0"/>
              </a:rPr>
              <a:t>CV2</a:t>
            </a:r>
          </a:p>
          <a:p>
            <a:pPr marL="342900" indent="-342900">
              <a:buFont typeface="Arial" panose="020B0604020202020204" pitchFamily="34" charset="0"/>
              <a:buChar char="•"/>
            </a:pPr>
            <a:r>
              <a:rPr lang="en-US" sz="2400" b="0" i="0" dirty="0">
                <a:solidFill>
                  <a:srgbClr val="92D050"/>
                </a:solidFill>
                <a:effectLst/>
                <a:latin typeface="Times New Roman" panose="02020603050405020304" pitchFamily="18" charset="0"/>
                <a:cs typeface="Times New Roman" panose="02020603050405020304" pitchFamily="18" charset="0"/>
              </a:rPr>
              <a:t>Tens</a:t>
            </a:r>
            <a:r>
              <a:rPr lang="en-US" sz="2400" dirty="0">
                <a:solidFill>
                  <a:srgbClr val="92D050"/>
                </a:solidFill>
                <a:latin typeface="Times New Roman" panose="02020603050405020304" pitchFamily="18" charset="0"/>
                <a:cs typeface="Times New Roman" panose="02020603050405020304" pitchFamily="18" charset="0"/>
              </a:rPr>
              <a:t>orFlow</a:t>
            </a:r>
          </a:p>
          <a:p>
            <a:pPr marL="342900" indent="-342900">
              <a:buFont typeface="Arial" panose="020B0604020202020204" pitchFamily="34" charset="0"/>
              <a:buChar char="•"/>
            </a:pPr>
            <a:r>
              <a:rPr lang="en-US" sz="2400" b="0" i="0" dirty="0" err="1">
                <a:solidFill>
                  <a:srgbClr val="92D050"/>
                </a:solidFill>
                <a:effectLst/>
                <a:latin typeface="Times New Roman" panose="02020603050405020304" pitchFamily="18" charset="0"/>
                <a:cs typeface="Times New Roman" panose="02020603050405020304" pitchFamily="18" charset="0"/>
              </a:rPr>
              <a:t>Keras</a:t>
            </a:r>
            <a:endParaRPr lang="en-US" sz="2400" b="0" i="0" dirty="0">
              <a:solidFill>
                <a:srgbClr val="92D05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52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20" y="1282"/>
            <a:ext cx="12188952" cy="6856718"/>
          </a:xfrm>
          <a:prstGeom prst="rect">
            <a:avLst/>
          </a:prstGeom>
        </p:spPr>
      </p:pic>
      <p:sp>
        <p:nvSpPr>
          <p:cNvPr id="2" name="TextBox 1">
            <a:extLst>
              <a:ext uri="{FF2B5EF4-FFF2-40B4-BE49-F238E27FC236}">
                <a16:creationId xmlns:a16="http://schemas.microsoft.com/office/drawing/2014/main" id="{D6D68A3C-5C00-7868-E322-3B9596AB66E9}"/>
              </a:ext>
            </a:extLst>
          </p:cNvPr>
          <p:cNvSpPr txBox="1"/>
          <p:nvPr/>
        </p:nvSpPr>
        <p:spPr>
          <a:xfrm>
            <a:off x="2446039" y="414785"/>
            <a:ext cx="7296912" cy="707886"/>
          </a:xfrm>
          <a:prstGeom prst="rect">
            <a:avLst/>
          </a:prstGeom>
          <a:noFill/>
        </p:spPr>
        <p:txBody>
          <a:bodyPr wrap="square" rtlCol="0">
            <a:spAutoFit/>
          </a:bodyPr>
          <a:lstStyle/>
          <a:p>
            <a:pPr algn="ctr"/>
            <a:r>
              <a:rPr lang="en-US" sz="4000" b="1" i="0" dirty="0">
                <a:solidFill>
                  <a:schemeClr val="accent3">
                    <a:lumMod val="40000"/>
                    <a:lumOff val="60000"/>
                  </a:schemeClr>
                </a:solidFill>
                <a:effectLst/>
                <a:latin typeface="Rockwell Condensed" panose="02060603050405020104" pitchFamily="18" charset="0"/>
              </a:rPr>
              <a:t>Steps to Build the Model</a:t>
            </a:r>
            <a:endParaRPr lang="en-IN" sz="4000" dirty="0">
              <a:solidFill>
                <a:schemeClr val="accent3">
                  <a:lumMod val="40000"/>
                  <a:lumOff val="60000"/>
                </a:schemeClr>
              </a:solidFill>
              <a:latin typeface="Rockwell Condensed" panose="02060603050405020104" pitchFamily="18" charset="0"/>
            </a:endParaRPr>
          </a:p>
        </p:txBody>
      </p:sp>
      <p:sp>
        <p:nvSpPr>
          <p:cNvPr id="3" name="TextBox 2">
            <a:extLst>
              <a:ext uri="{FF2B5EF4-FFF2-40B4-BE49-F238E27FC236}">
                <a16:creationId xmlns:a16="http://schemas.microsoft.com/office/drawing/2014/main" id="{E0D4ECC4-8AF6-621C-AA0F-5DD880A478BD}"/>
              </a:ext>
            </a:extLst>
          </p:cNvPr>
          <p:cNvSpPr txBox="1"/>
          <p:nvPr/>
        </p:nvSpPr>
        <p:spPr>
          <a:xfrm>
            <a:off x="1331113" y="1536174"/>
            <a:ext cx="9526765" cy="4154984"/>
          </a:xfrm>
          <a:prstGeom prst="rect">
            <a:avLst/>
          </a:prstGeom>
          <a:noFill/>
        </p:spPr>
        <p:txBody>
          <a:bodyPr wrap="square" rtlCol="0">
            <a:spAutoFit/>
          </a:bodyPr>
          <a:lstStyle/>
          <a:p>
            <a:pPr algn="l" fontAlgn="base"/>
            <a:r>
              <a:rPr lang="en-US" sz="2400" b="1" i="0" dirty="0">
                <a:solidFill>
                  <a:schemeClr val="bg1"/>
                </a:solidFill>
                <a:effectLst/>
                <a:latin typeface="Sitka Subheading Semibold" pitchFamily="2" charset="0"/>
                <a:cs typeface="Times New Roman" panose="02020603050405020304" pitchFamily="18" charset="0"/>
              </a:rPr>
              <a:t>The process of constructing a deep learning model for MNIST handwritten digit classification can be summarized in the following steps:</a:t>
            </a:r>
          </a:p>
          <a:p>
            <a:pPr algn="l" fontAlgn="base"/>
            <a:endParaRPr lang="en-US" sz="2400" b="0" i="0" dirty="0">
              <a:solidFill>
                <a:schemeClr val="bg1"/>
              </a:solidFill>
              <a:effectLst/>
              <a:latin typeface="Sitka Subheading Semibold" pitchFamily="2" charset="0"/>
              <a:cs typeface="Times New Roman" panose="02020603050405020304" pitchFamily="18" charset="0"/>
            </a:endParaRPr>
          </a:p>
          <a:p>
            <a:pPr algn="l" fontAlgn="base"/>
            <a:r>
              <a:rPr lang="en-US" sz="2400" b="0" i="0" dirty="0">
                <a:solidFill>
                  <a:schemeClr val="bg1"/>
                </a:solidFill>
                <a:effectLst/>
                <a:latin typeface="Sitka Subheading Semibold" pitchFamily="2" charset="0"/>
                <a:cs typeface="Times New Roman" panose="02020603050405020304" pitchFamily="18" charset="0"/>
              </a:rPr>
              <a:t>1. Begin by </a:t>
            </a:r>
            <a:r>
              <a:rPr lang="en-US" sz="2400" b="1" i="0" dirty="0">
                <a:solidFill>
                  <a:srgbClr val="FF0000"/>
                </a:solidFill>
                <a:effectLst/>
                <a:latin typeface="Sitka Subheading Semibold" pitchFamily="2" charset="0"/>
                <a:cs typeface="Times New Roman" panose="02020603050405020304" pitchFamily="18" charset="0"/>
              </a:rPr>
              <a:t>Importing</a:t>
            </a:r>
            <a:r>
              <a:rPr lang="en-US" sz="2400" b="0" i="0" dirty="0">
                <a:solidFill>
                  <a:srgbClr val="FF0000"/>
                </a:solidFill>
                <a:effectLst/>
                <a:latin typeface="Sitka Subheading Semibold" pitchFamily="2" charset="0"/>
                <a:cs typeface="Times New Roman" panose="02020603050405020304" pitchFamily="18" charset="0"/>
              </a:rPr>
              <a:t> </a:t>
            </a:r>
            <a:r>
              <a:rPr lang="en-US" sz="2400" b="0" i="0" dirty="0">
                <a:solidFill>
                  <a:schemeClr val="bg1"/>
                </a:solidFill>
                <a:effectLst/>
                <a:latin typeface="Sitka Subheading Semibold" pitchFamily="2" charset="0"/>
                <a:cs typeface="Times New Roman" panose="02020603050405020304" pitchFamily="18" charset="0"/>
              </a:rPr>
              <a:t>necessary </a:t>
            </a:r>
            <a:r>
              <a:rPr lang="en-US" sz="2400" b="1" dirty="0">
                <a:solidFill>
                  <a:srgbClr val="FF0000"/>
                </a:solidFill>
                <a:latin typeface="Sitka Subheading Semibold" pitchFamily="2" charset="0"/>
                <a:cs typeface="Times New Roman" panose="02020603050405020304" pitchFamily="18" charset="0"/>
              </a:rPr>
              <a:t>L</a:t>
            </a:r>
            <a:r>
              <a:rPr lang="en-US" sz="2400" b="1" i="0" dirty="0">
                <a:solidFill>
                  <a:srgbClr val="FF0000"/>
                </a:solidFill>
                <a:effectLst/>
                <a:latin typeface="Sitka Subheading Semibold" pitchFamily="2" charset="0"/>
                <a:cs typeface="Times New Roman" panose="02020603050405020304" pitchFamily="18" charset="0"/>
              </a:rPr>
              <a:t>ibraries.</a:t>
            </a:r>
          </a:p>
          <a:p>
            <a:pPr algn="l" fontAlgn="base"/>
            <a:r>
              <a:rPr lang="en-US" sz="2400" b="0" i="0" dirty="0">
                <a:solidFill>
                  <a:schemeClr val="bg1"/>
                </a:solidFill>
                <a:effectLst/>
                <a:latin typeface="Sitka Subheading Semibold" pitchFamily="2" charset="0"/>
                <a:cs typeface="Times New Roman" panose="02020603050405020304" pitchFamily="18" charset="0"/>
              </a:rPr>
              <a:t>2. </a:t>
            </a:r>
            <a:r>
              <a:rPr lang="en-US" sz="2400" b="1" i="0" dirty="0">
                <a:solidFill>
                  <a:srgbClr val="FF0000"/>
                </a:solidFill>
                <a:effectLst/>
                <a:latin typeface="Sitka Subheading Semibold" pitchFamily="2" charset="0"/>
                <a:cs typeface="Times New Roman" panose="02020603050405020304" pitchFamily="18" charset="0"/>
              </a:rPr>
              <a:t>Load the Dataset</a:t>
            </a:r>
            <a:r>
              <a:rPr lang="en-US" sz="2400" b="0" i="0" dirty="0">
                <a:solidFill>
                  <a:srgbClr val="FF0000"/>
                </a:solidFill>
                <a:effectLst/>
                <a:latin typeface="Sitka Subheading Semibold" pitchFamily="2" charset="0"/>
                <a:cs typeface="Times New Roman" panose="02020603050405020304" pitchFamily="18" charset="0"/>
              </a:rPr>
              <a:t> </a:t>
            </a:r>
            <a:r>
              <a:rPr lang="en-US" sz="2400" b="0" i="0" dirty="0">
                <a:solidFill>
                  <a:schemeClr val="bg1"/>
                </a:solidFill>
                <a:effectLst/>
                <a:latin typeface="Sitka Subheading Semibold" pitchFamily="2" charset="0"/>
                <a:cs typeface="Times New Roman" panose="02020603050405020304" pitchFamily="18" charset="0"/>
              </a:rPr>
              <a:t>containing the handwritten digit images.</a:t>
            </a:r>
          </a:p>
          <a:p>
            <a:pPr algn="l" fontAlgn="base"/>
            <a:r>
              <a:rPr lang="en-US" sz="2400" b="0" i="0" dirty="0">
                <a:solidFill>
                  <a:schemeClr val="bg1"/>
                </a:solidFill>
                <a:effectLst/>
                <a:latin typeface="Sitka Subheading Semibold" pitchFamily="2" charset="0"/>
                <a:cs typeface="Times New Roman" panose="02020603050405020304" pitchFamily="18" charset="0"/>
              </a:rPr>
              <a:t>3. Prepare the images through various </a:t>
            </a:r>
            <a:r>
              <a:rPr lang="en-US" sz="2400" b="1" i="0" dirty="0">
                <a:solidFill>
                  <a:srgbClr val="FF0000"/>
                </a:solidFill>
                <a:effectLst/>
                <a:latin typeface="Sitka Subheading Semibold" pitchFamily="2" charset="0"/>
                <a:cs typeface="Times New Roman" panose="02020603050405020304" pitchFamily="18" charset="0"/>
              </a:rPr>
              <a:t>Image </a:t>
            </a:r>
            <a:r>
              <a:rPr lang="en-US" sz="2400" b="1" dirty="0">
                <a:solidFill>
                  <a:srgbClr val="FF0000"/>
                </a:solidFill>
                <a:latin typeface="Sitka Subheading Semibold" pitchFamily="2" charset="0"/>
                <a:cs typeface="Times New Roman" panose="02020603050405020304" pitchFamily="18" charset="0"/>
              </a:rPr>
              <a:t>P</a:t>
            </a:r>
            <a:r>
              <a:rPr lang="en-US" sz="2400" b="1" i="0" dirty="0">
                <a:solidFill>
                  <a:srgbClr val="FF0000"/>
                </a:solidFill>
                <a:effectLst/>
                <a:latin typeface="Sitka Subheading Semibold" pitchFamily="2" charset="0"/>
                <a:cs typeface="Times New Roman" panose="02020603050405020304" pitchFamily="18" charset="0"/>
              </a:rPr>
              <a:t>rocessing</a:t>
            </a:r>
            <a:r>
              <a:rPr lang="en-US" sz="2400" b="0" i="0" dirty="0">
                <a:solidFill>
                  <a:srgbClr val="FF0000"/>
                </a:solidFill>
                <a:effectLst/>
                <a:latin typeface="Sitka Subheading Semibold" pitchFamily="2" charset="0"/>
                <a:cs typeface="Times New Roman" panose="02020603050405020304" pitchFamily="18" charset="0"/>
              </a:rPr>
              <a:t> </a:t>
            </a:r>
            <a:r>
              <a:rPr lang="en-US" sz="2400" b="0" i="0" dirty="0">
                <a:solidFill>
                  <a:schemeClr val="bg1"/>
                </a:solidFill>
                <a:effectLst/>
                <a:latin typeface="Sitka Subheading Semibold" pitchFamily="2" charset="0"/>
                <a:cs typeface="Times New Roman" panose="02020603050405020304" pitchFamily="18" charset="0"/>
              </a:rPr>
              <a:t>steps.</a:t>
            </a:r>
          </a:p>
          <a:p>
            <a:pPr algn="l" fontAlgn="base"/>
            <a:r>
              <a:rPr lang="en-US" sz="2400" b="0" i="0" dirty="0">
                <a:solidFill>
                  <a:schemeClr val="bg1"/>
                </a:solidFill>
                <a:effectLst/>
                <a:latin typeface="Sitka Subheading Semibold" pitchFamily="2" charset="0"/>
                <a:cs typeface="Times New Roman" panose="02020603050405020304" pitchFamily="18" charset="0"/>
              </a:rPr>
              <a:t>4. Construct the </a:t>
            </a:r>
            <a:r>
              <a:rPr lang="en-US" sz="2400" b="1" dirty="0">
                <a:solidFill>
                  <a:srgbClr val="FF0000"/>
                </a:solidFill>
                <a:latin typeface="Sitka Subheading Semibold" pitchFamily="2" charset="0"/>
                <a:cs typeface="Times New Roman" panose="02020603050405020304" pitchFamily="18" charset="0"/>
              </a:rPr>
              <a:t>N</a:t>
            </a:r>
            <a:r>
              <a:rPr lang="en-US" sz="2400" b="1" i="0" dirty="0">
                <a:solidFill>
                  <a:srgbClr val="FF0000"/>
                </a:solidFill>
                <a:effectLst/>
                <a:latin typeface="Sitka Subheading Semibold" pitchFamily="2" charset="0"/>
                <a:cs typeface="Times New Roman" panose="02020603050405020304" pitchFamily="18" charset="0"/>
              </a:rPr>
              <a:t>eural Network </a:t>
            </a:r>
            <a:r>
              <a:rPr lang="en-US" sz="2400" b="1" dirty="0">
                <a:solidFill>
                  <a:srgbClr val="FF0000"/>
                </a:solidFill>
                <a:latin typeface="Sitka Subheading Semibold" pitchFamily="2" charset="0"/>
                <a:cs typeface="Times New Roman" panose="02020603050405020304" pitchFamily="18" charset="0"/>
              </a:rPr>
              <a:t>A</a:t>
            </a:r>
            <a:r>
              <a:rPr lang="en-US" sz="2400" b="1" i="0" dirty="0">
                <a:solidFill>
                  <a:srgbClr val="FF0000"/>
                </a:solidFill>
                <a:effectLst/>
                <a:latin typeface="Sitka Subheading Semibold" pitchFamily="2" charset="0"/>
                <a:cs typeface="Times New Roman" panose="02020603050405020304" pitchFamily="18" charset="0"/>
              </a:rPr>
              <a:t>rchitecture.</a:t>
            </a:r>
          </a:p>
          <a:p>
            <a:pPr algn="l" fontAlgn="base"/>
            <a:r>
              <a:rPr lang="en-US" sz="2400" b="0" i="0" dirty="0">
                <a:solidFill>
                  <a:schemeClr val="bg1"/>
                </a:solidFill>
                <a:effectLst/>
                <a:latin typeface="Sitka Subheading Semibold" pitchFamily="2" charset="0"/>
                <a:cs typeface="Times New Roman" panose="02020603050405020304" pitchFamily="18" charset="0"/>
              </a:rPr>
              <a:t>5. </a:t>
            </a:r>
            <a:r>
              <a:rPr lang="en-US" sz="2400" b="1" i="0" dirty="0">
                <a:solidFill>
                  <a:srgbClr val="FF0000"/>
                </a:solidFill>
                <a:effectLst/>
                <a:latin typeface="Sitka Subheading Semibold" pitchFamily="2" charset="0"/>
                <a:cs typeface="Times New Roman" panose="02020603050405020304" pitchFamily="18" charset="0"/>
              </a:rPr>
              <a:t>Train the Model</a:t>
            </a:r>
            <a:r>
              <a:rPr lang="en-US" sz="2400" b="0" i="0" dirty="0">
                <a:solidFill>
                  <a:srgbClr val="FF0000"/>
                </a:solidFill>
                <a:effectLst/>
                <a:latin typeface="Sitka Subheading Semibold" pitchFamily="2" charset="0"/>
                <a:cs typeface="Times New Roman" panose="02020603050405020304" pitchFamily="18" charset="0"/>
              </a:rPr>
              <a:t> </a:t>
            </a:r>
            <a:r>
              <a:rPr lang="en-US" sz="2400" b="0" i="0" dirty="0">
                <a:solidFill>
                  <a:schemeClr val="bg1"/>
                </a:solidFill>
                <a:effectLst/>
                <a:latin typeface="Sitka Subheading Semibold" pitchFamily="2" charset="0"/>
                <a:cs typeface="Times New Roman" panose="02020603050405020304" pitchFamily="18" charset="0"/>
              </a:rPr>
              <a:t>using the prepared data.</a:t>
            </a:r>
          </a:p>
          <a:p>
            <a:pPr algn="l" fontAlgn="base"/>
            <a:r>
              <a:rPr lang="en-US" sz="2400" b="0" i="0" dirty="0">
                <a:solidFill>
                  <a:schemeClr val="bg1"/>
                </a:solidFill>
                <a:effectLst/>
                <a:latin typeface="Sitka Subheading Semibold" pitchFamily="2" charset="0"/>
                <a:cs typeface="Times New Roman" panose="02020603050405020304" pitchFamily="18" charset="0"/>
              </a:rPr>
              <a:t>6. Assess the model's performance and results by </a:t>
            </a:r>
            <a:r>
              <a:rPr lang="en-US" sz="2400" b="1" dirty="0">
                <a:solidFill>
                  <a:srgbClr val="FF0000"/>
                </a:solidFill>
                <a:latin typeface="Sitka Subheading Semibold" pitchFamily="2" charset="0"/>
                <a:cs typeface="Times New Roman" panose="02020603050405020304" pitchFamily="18" charset="0"/>
              </a:rPr>
              <a:t>C</a:t>
            </a:r>
            <a:r>
              <a:rPr lang="en-US" sz="2400" b="1" i="0" dirty="0">
                <a:solidFill>
                  <a:srgbClr val="FF0000"/>
                </a:solidFill>
                <a:effectLst/>
                <a:latin typeface="Sitka Subheading Semibold" pitchFamily="2" charset="0"/>
                <a:cs typeface="Times New Roman" panose="02020603050405020304" pitchFamily="18" charset="0"/>
              </a:rPr>
              <a:t>onducting </a:t>
            </a:r>
            <a:r>
              <a:rPr lang="en-US" sz="2400" b="1" dirty="0">
                <a:solidFill>
                  <a:srgbClr val="FF0000"/>
                </a:solidFill>
                <a:latin typeface="Sitka Subheading Semibold" pitchFamily="2" charset="0"/>
                <a:cs typeface="Times New Roman" panose="02020603050405020304" pitchFamily="18" charset="0"/>
              </a:rPr>
              <a:t>E</a:t>
            </a:r>
            <a:r>
              <a:rPr lang="en-US" sz="2400" b="1" i="0" dirty="0">
                <a:solidFill>
                  <a:srgbClr val="FF0000"/>
                </a:solidFill>
                <a:effectLst/>
                <a:latin typeface="Sitka Subheading Semibold" pitchFamily="2" charset="0"/>
                <a:cs typeface="Times New Roman" panose="02020603050405020304" pitchFamily="18" charset="0"/>
              </a:rPr>
              <a:t>valuations.</a:t>
            </a:r>
          </a:p>
        </p:txBody>
      </p:sp>
      <p:sp>
        <p:nvSpPr>
          <p:cNvPr id="4" name="TextBox 3">
            <a:extLst>
              <a:ext uri="{FF2B5EF4-FFF2-40B4-BE49-F238E27FC236}">
                <a16:creationId xmlns:a16="http://schemas.microsoft.com/office/drawing/2014/main" id="{6719D70F-1DE7-603E-7525-5C7FF8D9A9B3}"/>
              </a:ext>
            </a:extLst>
          </p:cNvPr>
          <p:cNvSpPr txBox="1"/>
          <p:nvPr/>
        </p:nvSpPr>
        <p:spPr>
          <a:xfrm>
            <a:off x="2447544" y="414785"/>
            <a:ext cx="7296912" cy="707886"/>
          </a:xfrm>
          <a:prstGeom prst="rect">
            <a:avLst/>
          </a:prstGeom>
          <a:noFill/>
        </p:spPr>
        <p:txBody>
          <a:bodyPr wrap="square" rtlCol="0">
            <a:spAutoFit/>
          </a:bodyPr>
          <a:lstStyle/>
          <a:p>
            <a:pPr algn="ctr"/>
            <a:r>
              <a:rPr lang="en-US" sz="4000" b="1" i="0" dirty="0">
                <a:solidFill>
                  <a:schemeClr val="accent3">
                    <a:lumMod val="40000"/>
                    <a:lumOff val="60000"/>
                  </a:schemeClr>
                </a:solidFill>
                <a:effectLst/>
                <a:latin typeface="Rockwell Condensed" panose="02060603050405020104" pitchFamily="18" charset="0"/>
              </a:rPr>
              <a:t>Steps to Build the Model</a:t>
            </a:r>
            <a:endParaRPr lang="en-IN" sz="4000" dirty="0">
              <a:solidFill>
                <a:schemeClr val="accent3">
                  <a:lumMod val="40000"/>
                  <a:lumOff val="60000"/>
                </a:schemeClr>
              </a:solidFill>
              <a:latin typeface="Rockwell Condensed" panose="02060603050405020104" pitchFamily="18" charset="0"/>
            </a:endParaRPr>
          </a:p>
        </p:txBody>
      </p:sp>
    </p:spTree>
    <p:extLst>
      <p:ext uri="{BB962C8B-B14F-4D97-AF65-F5344CB8AC3E}">
        <p14:creationId xmlns:p14="http://schemas.microsoft.com/office/powerpoint/2010/main" val="143663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20" y="1282"/>
            <a:ext cx="12188952" cy="6856718"/>
          </a:xfrm>
          <a:prstGeom prst="rect">
            <a:avLst/>
          </a:prstGeom>
        </p:spPr>
      </p:pic>
      <p:sp>
        <p:nvSpPr>
          <p:cNvPr id="2" name="TextBox 1">
            <a:extLst>
              <a:ext uri="{FF2B5EF4-FFF2-40B4-BE49-F238E27FC236}">
                <a16:creationId xmlns:a16="http://schemas.microsoft.com/office/drawing/2014/main" id="{3E2299D1-83BF-1042-CD19-8469A58AC088}"/>
              </a:ext>
            </a:extLst>
          </p:cNvPr>
          <p:cNvSpPr txBox="1"/>
          <p:nvPr/>
        </p:nvSpPr>
        <p:spPr>
          <a:xfrm>
            <a:off x="2446040" y="374299"/>
            <a:ext cx="7296912" cy="646331"/>
          </a:xfrm>
          <a:prstGeom prst="rect">
            <a:avLst/>
          </a:prstGeom>
          <a:noFill/>
        </p:spPr>
        <p:txBody>
          <a:bodyPr wrap="square" rtlCol="0">
            <a:spAutoFit/>
          </a:bodyPr>
          <a:lstStyle/>
          <a:p>
            <a:pPr algn="ctr"/>
            <a:r>
              <a:rPr lang="en-IN" sz="3600" b="1" dirty="0">
                <a:solidFill>
                  <a:schemeClr val="accent3">
                    <a:lumMod val="40000"/>
                    <a:lumOff val="60000"/>
                  </a:schemeClr>
                </a:solidFill>
                <a:latin typeface="Rockwell Condensed" panose="02060603050405020104" pitchFamily="18" charset="0"/>
              </a:rPr>
              <a:t>Loading MNIST </a:t>
            </a:r>
            <a:r>
              <a:rPr lang="en-IN" sz="3600" b="1" dirty="0" err="1">
                <a:solidFill>
                  <a:schemeClr val="accent3">
                    <a:lumMod val="40000"/>
                    <a:lumOff val="60000"/>
                  </a:schemeClr>
                </a:solidFill>
                <a:latin typeface="Rockwell Condensed" panose="02060603050405020104" pitchFamily="18" charset="0"/>
              </a:rPr>
              <a:t>DataSet</a:t>
            </a:r>
            <a:endParaRPr lang="en-IN" sz="3600" dirty="0">
              <a:solidFill>
                <a:schemeClr val="accent3">
                  <a:lumMod val="40000"/>
                  <a:lumOff val="60000"/>
                </a:schemeClr>
              </a:solidFill>
              <a:latin typeface="Rockwell Condensed" panose="02060603050405020104" pitchFamily="18" charset="0"/>
            </a:endParaRPr>
          </a:p>
        </p:txBody>
      </p:sp>
      <p:sp>
        <p:nvSpPr>
          <p:cNvPr id="3" name="TextBox 2">
            <a:extLst>
              <a:ext uri="{FF2B5EF4-FFF2-40B4-BE49-F238E27FC236}">
                <a16:creationId xmlns:a16="http://schemas.microsoft.com/office/drawing/2014/main" id="{587D9677-472B-4049-B0B4-68777B096DF1}"/>
              </a:ext>
            </a:extLst>
          </p:cNvPr>
          <p:cNvSpPr txBox="1"/>
          <p:nvPr/>
        </p:nvSpPr>
        <p:spPr>
          <a:xfrm>
            <a:off x="1461838" y="1393647"/>
            <a:ext cx="9390192" cy="5201424"/>
          </a:xfrm>
          <a:prstGeom prst="rect">
            <a:avLst/>
          </a:prstGeom>
          <a:noFill/>
        </p:spPr>
        <p:txBody>
          <a:bodyPr wrap="square" rtlCol="0">
            <a:spAutoFit/>
          </a:bodyPr>
          <a:lstStyle/>
          <a:p>
            <a:r>
              <a:rPr lang="en-US" sz="2400" b="0" i="0" dirty="0">
                <a:solidFill>
                  <a:schemeClr val="bg1"/>
                </a:solidFill>
                <a:effectLst/>
                <a:latin typeface="Sitka Subheading Semibold" pitchFamily="2" charset="0"/>
                <a:cs typeface="Times New Roman" panose="02020603050405020304" pitchFamily="18" charset="0"/>
              </a:rPr>
              <a:t>We are aware that each image in the collection is pre-aligned, meaning it only contains a single hand-drawn digit. As a result, all of the photos have the same size (2828 pixels), and we are also aware that they are all grayscale. As a result, we may simply load the photos. The </a:t>
            </a:r>
            <a:r>
              <a:rPr lang="en-US" sz="2400" b="0" i="0" dirty="0" err="1">
                <a:solidFill>
                  <a:schemeClr val="bg1"/>
                </a:solidFill>
                <a:effectLst/>
                <a:latin typeface="Sitka Subheading Semibold" pitchFamily="2" charset="0"/>
                <a:cs typeface="Times New Roman" panose="02020603050405020304" pitchFamily="18" charset="0"/>
              </a:rPr>
              <a:t>Keras</a:t>
            </a:r>
            <a:r>
              <a:rPr lang="en-US" sz="2400" b="0" i="0" dirty="0">
                <a:solidFill>
                  <a:schemeClr val="bg1"/>
                </a:solidFill>
                <a:effectLst/>
                <a:latin typeface="Sitka Subheading Semibold" pitchFamily="2" charset="0"/>
                <a:cs typeface="Times New Roman" panose="02020603050405020304" pitchFamily="18" charset="0"/>
              </a:rPr>
              <a:t> package contains the MNIST dataset. The </a:t>
            </a:r>
            <a:r>
              <a:rPr lang="en-US" sz="2400" b="0" i="0" dirty="0" err="1">
                <a:solidFill>
                  <a:schemeClr val="bg1"/>
                </a:solidFill>
                <a:effectLst/>
                <a:latin typeface="Sitka Subheading Semibold" pitchFamily="2" charset="0"/>
                <a:cs typeface="Times New Roman" panose="02020603050405020304" pitchFamily="18" charset="0"/>
              </a:rPr>
              <a:t>mnist</a:t>
            </a:r>
            <a:r>
              <a:rPr lang="en-US" sz="2400" b="0" i="0" dirty="0">
                <a:solidFill>
                  <a:schemeClr val="bg1"/>
                </a:solidFill>
                <a:effectLst/>
                <a:latin typeface="Sitka Subheading Semibold" pitchFamily="2" charset="0"/>
                <a:cs typeface="Times New Roman" panose="02020603050405020304" pitchFamily="18" charset="0"/>
              </a:rPr>
              <a:t> data can be imported from </a:t>
            </a:r>
            <a:r>
              <a:rPr lang="en-US" sz="2400" b="0" i="0" dirty="0" err="1">
                <a:solidFill>
                  <a:schemeClr val="bg1"/>
                </a:solidFill>
                <a:effectLst/>
                <a:latin typeface="Sitka Subheading Semibold" pitchFamily="2" charset="0"/>
                <a:cs typeface="Times New Roman" panose="02020603050405020304" pitchFamily="18" charset="0"/>
              </a:rPr>
              <a:t>keras.datasets</a:t>
            </a:r>
            <a:r>
              <a:rPr lang="en-US" sz="2400" b="0" i="0" dirty="0">
                <a:solidFill>
                  <a:schemeClr val="bg1"/>
                </a:solidFill>
                <a:effectLst/>
                <a:latin typeface="Sitka Subheading Semibold" pitchFamily="2" charset="0"/>
                <a:cs typeface="Times New Roman" panose="02020603050405020304" pitchFamily="18" charset="0"/>
              </a:rPr>
              <a:t>.</a:t>
            </a:r>
          </a:p>
          <a:p>
            <a:endParaRPr lang="en-US" sz="2400" dirty="0">
              <a:solidFill>
                <a:schemeClr val="bg1"/>
              </a:solidFill>
              <a:latin typeface="Sitka Subheading Semibold" pitchFamily="2" charset="0"/>
              <a:cs typeface="Times New Roman" panose="02020603050405020304" pitchFamily="18" charset="0"/>
            </a:endParaRPr>
          </a:p>
          <a:p>
            <a:r>
              <a:rPr lang="en-US" sz="2400" b="0" i="0" dirty="0">
                <a:solidFill>
                  <a:schemeClr val="bg1"/>
                </a:solidFill>
                <a:effectLst/>
                <a:latin typeface="Sitka Subheading Semibold" pitchFamily="2" charset="0"/>
                <a:cs typeface="Times New Roman" panose="02020603050405020304" pitchFamily="18" charset="0"/>
              </a:rPr>
              <a:t>To load th</a:t>
            </a:r>
            <a:r>
              <a:rPr lang="en-US" sz="2400" dirty="0">
                <a:solidFill>
                  <a:schemeClr val="bg1"/>
                </a:solidFill>
                <a:latin typeface="Sitka Subheading Semibold" pitchFamily="2" charset="0"/>
                <a:cs typeface="Times New Roman" panose="02020603050405020304" pitchFamily="18" charset="0"/>
              </a:rPr>
              <a:t>e dataset of MNIST,</a:t>
            </a:r>
          </a:p>
          <a:p>
            <a:r>
              <a:rPr lang="en-US" sz="2400" dirty="0">
                <a:solidFill>
                  <a:schemeClr val="bg1"/>
                </a:solidFill>
                <a:latin typeface="Sitka Subheading Semibold" pitchFamily="2" charset="0"/>
                <a:cs typeface="Times New Roman" panose="02020603050405020304" pitchFamily="18" charset="0"/>
              </a:rPr>
              <a:t>It is loaded from</a:t>
            </a:r>
            <a:r>
              <a:rPr lang="en-US" sz="2400" dirty="0">
                <a:solidFill>
                  <a:schemeClr val="bg1"/>
                </a:solidFill>
                <a:latin typeface="Sitka Subheading Semibold" pitchFamily="2" charset="0"/>
                <a:cs typeface="Times New Roman" panose="02020603050405020304" pitchFamily="18" charset="0"/>
                <a:hlinkClick r:id="rId3"/>
              </a:rPr>
              <a:t> </a:t>
            </a:r>
            <a:r>
              <a:rPr lang="en-US" sz="2400" dirty="0">
                <a:solidFill>
                  <a:schemeClr val="bg1"/>
                </a:solidFill>
                <a:latin typeface="Sitka Subheading Semibold" pitchFamily="2" charset="0"/>
                <a:cs typeface="Times New Roman" panose="02020603050405020304" pitchFamily="18" charset="0"/>
              </a:rPr>
              <a:t>the googleapis.com</a:t>
            </a:r>
          </a:p>
          <a:p>
            <a:r>
              <a:rPr lang="en-US" b="0" i="0" dirty="0">
                <a:solidFill>
                  <a:srgbClr val="4CAF50"/>
                </a:solidFill>
                <a:effectLst/>
                <a:latin typeface="Consolas" panose="020B0609020204030204" pitchFamily="49" charset="0"/>
              </a:rPr>
              <a:t>(</a:t>
            </a:r>
            <a:r>
              <a:rPr lang="en-US" b="0" i="0" dirty="0" err="1">
                <a:solidFill>
                  <a:srgbClr val="4CAF50"/>
                </a:solidFill>
                <a:effectLst/>
                <a:latin typeface="Consolas" panose="020B0609020204030204" pitchFamily="49" charset="0"/>
              </a:rPr>
              <a:t>X_train</a:t>
            </a:r>
            <a:r>
              <a:rPr lang="en-US" b="0" i="0" dirty="0">
                <a:solidFill>
                  <a:srgbClr val="4CAF50"/>
                </a:solidFill>
                <a:effectLst/>
                <a:latin typeface="Consolas" panose="020B0609020204030204" pitchFamily="49" charset="0"/>
              </a:rPr>
              <a:t>, </a:t>
            </a:r>
            <a:r>
              <a:rPr lang="en-US" b="0" i="0" dirty="0" err="1">
                <a:solidFill>
                  <a:srgbClr val="4CAF50"/>
                </a:solidFill>
                <a:effectLst/>
                <a:latin typeface="Consolas" panose="020B0609020204030204" pitchFamily="49" charset="0"/>
              </a:rPr>
              <a:t>Y_train</a:t>
            </a:r>
            <a:r>
              <a:rPr lang="en-US" b="0" i="0" dirty="0">
                <a:solidFill>
                  <a:srgbClr val="4CAF50"/>
                </a:solidFill>
                <a:effectLst/>
                <a:latin typeface="Consolas" panose="020B0609020204030204" pitchFamily="49" charset="0"/>
              </a:rPr>
              <a:t>), (</a:t>
            </a:r>
            <a:r>
              <a:rPr lang="en-US" b="0" i="0" dirty="0" err="1">
                <a:solidFill>
                  <a:srgbClr val="4CAF50"/>
                </a:solidFill>
                <a:effectLst/>
                <a:latin typeface="Consolas" panose="020B0609020204030204" pitchFamily="49" charset="0"/>
              </a:rPr>
              <a:t>X_test</a:t>
            </a:r>
            <a:r>
              <a:rPr lang="en-US" b="0" i="0" dirty="0">
                <a:solidFill>
                  <a:srgbClr val="4CAF50"/>
                </a:solidFill>
                <a:effectLst/>
                <a:latin typeface="Consolas" panose="020B0609020204030204" pitchFamily="49" charset="0"/>
              </a:rPr>
              <a:t>, </a:t>
            </a:r>
            <a:r>
              <a:rPr lang="en-US" b="0" i="0" dirty="0" err="1">
                <a:solidFill>
                  <a:srgbClr val="4CAF50"/>
                </a:solidFill>
                <a:effectLst/>
                <a:latin typeface="Consolas" panose="020B0609020204030204" pitchFamily="49" charset="0"/>
              </a:rPr>
              <a:t>Y_test</a:t>
            </a:r>
            <a:r>
              <a:rPr lang="en-US" b="0" i="0" dirty="0">
                <a:solidFill>
                  <a:srgbClr val="4CAF50"/>
                </a:solidFill>
                <a:effectLst/>
                <a:latin typeface="Consolas" panose="020B0609020204030204" pitchFamily="49" charset="0"/>
              </a:rPr>
              <a:t>) =  </a:t>
            </a:r>
            <a:r>
              <a:rPr lang="en-US" b="0" i="0" dirty="0" err="1">
                <a:solidFill>
                  <a:srgbClr val="4CAF50"/>
                </a:solidFill>
                <a:effectLst/>
                <a:latin typeface="Consolas" panose="020B0609020204030204" pitchFamily="49" charset="0"/>
              </a:rPr>
              <a:t>mnist.load_data</a:t>
            </a:r>
            <a:r>
              <a:rPr lang="en-US" b="0" i="0" dirty="0">
                <a:solidFill>
                  <a:srgbClr val="4CAF50"/>
                </a:solidFill>
                <a:effectLst/>
                <a:latin typeface="Consolas" panose="020B0609020204030204" pitchFamily="49" charset="0"/>
              </a:rPr>
              <a:t>()</a:t>
            </a:r>
            <a:endParaRPr lang="en-US" dirty="0">
              <a:solidFill>
                <a:schemeClr val="bg1"/>
              </a:solidFill>
              <a:latin typeface="Sitka Subheading Semibold" pitchFamily="2" charset="0"/>
              <a:cs typeface="Times New Roman" panose="02020603050405020304" pitchFamily="18" charset="0"/>
            </a:endParaRPr>
          </a:p>
          <a:p>
            <a:endParaRPr lang="en-US" sz="2400" dirty="0">
              <a:solidFill>
                <a:schemeClr val="bg1"/>
              </a:solidFill>
              <a:latin typeface="Sitka Subheading Semibold" pitchFamily="2" charset="0"/>
              <a:cs typeface="Times New Roman" panose="02020603050405020304" pitchFamily="18" charset="0"/>
              <a:hlinkClick r:id="rId3"/>
            </a:endParaRPr>
          </a:p>
          <a:p>
            <a:r>
              <a:rPr lang="en-IN" sz="2400" b="0" i="0" dirty="0">
                <a:effectLst/>
                <a:latin typeface="Courier New" panose="02070309020205020404" pitchFamily="49" charset="0"/>
                <a:hlinkClick r:id="rId3"/>
              </a:rPr>
              <a:t>https://storage.googleapis.com/tensorflow/tf-keras-datasets/mnist.npz</a:t>
            </a:r>
            <a:endParaRPr lang="en-US" sz="2400" dirty="0">
              <a:solidFill>
                <a:schemeClr val="bg1"/>
              </a:solidFill>
              <a:latin typeface="Sitka Subheading Semibold" pitchFamily="2" charset="0"/>
              <a:cs typeface="Times New Roman" panose="02020603050405020304" pitchFamily="18" charset="0"/>
            </a:endParaRPr>
          </a:p>
          <a:p>
            <a:endParaRPr lang="en-US" sz="2400" b="0" i="0" dirty="0">
              <a:solidFill>
                <a:schemeClr val="bg1"/>
              </a:solidFill>
              <a:effectLst/>
              <a:latin typeface="Sitka Subheading Semibold" pitchFamily="2" charset="0"/>
              <a:cs typeface="Times New Roman" panose="02020603050405020304" pitchFamily="18" charset="0"/>
            </a:endParaRPr>
          </a:p>
        </p:txBody>
      </p:sp>
    </p:spTree>
    <p:extLst>
      <p:ext uri="{BB962C8B-B14F-4D97-AF65-F5344CB8AC3E}">
        <p14:creationId xmlns:p14="http://schemas.microsoft.com/office/powerpoint/2010/main" val="77032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E1ED842-05C6-454E-BFDE-D8D430767819}"/>
              </a:ext>
            </a:extLst>
          </p:cNvPr>
          <p:cNvPicPr>
            <a:picLocks noChangeAspect="1"/>
          </p:cNvPicPr>
          <p:nvPr/>
        </p:nvPicPr>
        <p:blipFill rotWithShape="1">
          <a:blip r:embed="rId2">
            <a:extLst>
              <a:ext uri="{28A0092B-C50C-407E-A947-70E740481C1C}">
                <a14:useLocalDpi xmlns:a14="http://schemas.microsoft.com/office/drawing/2010/main" val="0"/>
              </a:ext>
            </a:extLst>
          </a:blip>
          <a:srcRect t="20" r="49481" b="-1"/>
          <a:stretch/>
        </p:blipFill>
        <p:spPr>
          <a:xfrm>
            <a:off x="0" y="1282"/>
            <a:ext cx="12188952" cy="6856718"/>
          </a:xfrm>
          <a:prstGeom prst="rect">
            <a:avLst/>
          </a:prstGeom>
        </p:spPr>
      </p:pic>
      <p:pic>
        <p:nvPicPr>
          <p:cNvPr id="6" name="Picture 5">
            <a:extLst>
              <a:ext uri="{FF2B5EF4-FFF2-40B4-BE49-F238E27FC236}">
                <a16:creationId xmlns:a16="http://schemas.microsoft.com/office/drawing/2014/main" id="{0BB597CF-0A37-0A40-AEE7-3C7A9FD6B91E}"/>
              </a:ext>
            </a:extLst>
          </p:cNvPr>
          <p:cNvPicPr>
            <a:picLocks noChangeAspect="1"/>
          </p:cNvPicPr>
          <p:nvPr/>
        </p:nvPicPr>
        <p:blipFill>
          <a:blip r:embed="rId3"/>
          <a:stretch>
            <a:fillRect/>
          </a:stretch>
        </p:blipFill>
        <p:spPr>
          <a:xfrm>
            <a:off x="7496425" y="232912"/>
            <a:ext cx="4543581" cy="3694154"/>
          </a:xfrm>
          <a:prstGeom prst="rect">
            <a:avLst/>
          </a:prstGeom>
        </p:spPr>
      </p:pic>
      <p:pic>
        <p:nvPicPr>
          <p:cNvPr id="8" name="Picture 7">
            <a:extLst>
              <a:ext uri="{FF2B5EF4-FFF2-40B4-BE49-F238E27FC236}">
                <a16:creationId xmlns:a16="http://schemas.microsoft.com/office/drawing/2014/main" id="{1AA83DAE-ED35-8810-E395-BCB7CA2F3E03}"/>
              </a:ext>
            </a:extLst>
          </p:cNvPr>
          <p:cNvPicPr>
            <a:picLocks noChangeAspect="1"/>
          </p:cNvPicPr>
          <p:nvPr/>
        </p:nvPicPr>
        <p:blipFill>
          <a:blip r:embed="rId4"/>
          <a:stretch>
            <a:fillRect/>
          </a:stretch>
        </p:blipFill>
        <p:spPr>
          <a:xfrm>
            <a:off x="282445" y="3570053"/>
            <a:ext cx="7065034" cy="3052005"/>
          </a:xfrm>
          <a:prstGeom prst="rect">
            <a:avLst/>
          </a:prstGeom>
        </p:spPr>
      </p:pic>
      <p:pic>
        <p:nvPicPr>
          <p:cNvPr id="13" name="Picture 12">
            <a:extLst>
              <a:ext uri="{FF2B5EF4-FFF2-40B4-BE49-F238E27FC236}">
                <a16:creationId xmlns:a16="http://schemas.microsoft.com/office/drawing/2014/main" id="{4EC616D9-FE1B-EDDB-4439-BE00A81A98A9}"/>
              </a:ext>
            </a:extLst>
          </p:cNvPr>
          <p:cNvPicPr>
            <a:picLocks noChangeAspect="1"/>
          </p:cNvPicPr>
          <p:nvPr/>
        </p:nvPicPr>
        <p:blipFill>
          <a:blip r:embed="rId5"/>
          <a:stretch>
            <a:fillRect/>
          </a:stretch>
        </p:blipFill>
        <p:spPr>
          <a:xfrm>
            <a:off x="634077" y="270011"/>
            <a:ext cx="6229796" cy="3017936"/>
          </a:xfrm>
          <a:prstGeom prst="rect">
            <a:avLst/>
          </a:prstGeom>
        </p:spPr>
      </p:pic>
      <p:sp>
        <p:nvSpPr>
          <p:cNvPr id="14" name="TextBox 13">
            <a:extLst>
              <a:ext uri="{FF2B5EF4-FFF2-40B4-BE49-F238E27FC236}">
                <a16:creationId xmlns:a16="http://schemas.microsoft.com/office/drawing/2014/main" id="{5811A4B3-9948-7D8E-23FC-35EE59DEFB5D}"/>
              </a:ext>
            </a:extLst>
          </p:cNvPr>
          <p:cNvSpPr txBox="1"/>
          <p:nvPr/>
        </p:nvSpPr>
        <p:spPr>
          <a:xfrm>
            <a:off x="8158209" y="4564310"/>
            <a:ext cx="3358053" cy="1446550"/>
          </a:xfrm>
          <a:prstGeom prst="rect">
            <a:avLst/>
          </a:prstGeom>
          <a:noFill/>
        </p:spPr>
        <p:txBody>
          <a:bodyPr wrap="square" rtlCol="0">
            <a:spAutoFit/>
          </a:bodyPr>
          <a:lstStyle/>
          <a:p>
            <a:pPr algn="ctr"/>
            <a:r>
              <a:rPr lang="en-US" sz="6000" b="1" i="0" dirty="0">
                <a:solidFill>
                  <a:schemeClr val="accent3">
                    <a:lumMod val="40000"/>
                    <a:lumOff val="60000"/>
                  </a:schemeClr>
                </a:solidFill>
                <a:effectLst/>
                <a:latin typeface="Rockwell Condensed" panose="02060603050405020104" pitchFamily="18" charset="0"/>
              </a:rPr>
              <a:t>Deep</a:t>
            </a:r>
            <a:r>
              <a:rPr lang="en-US" sz="5400" b="1" i="0" dirty="0">
                <a:solidFill>
                  <a:schemeClr val="accent3">
                    <a:lumMod val="40000"/>
                    <a:lumOff val="60000"/>
                  </a:schemeClr>
                </a:solidFill>
                <a:effectLst/>
                <a:latin typeface="Rockwell Condensed" panose="02060603050405020104" pitchFamily="18" charset="0"/>
              </a:rPr>
              <a:t> CNN</a:t>
            </a:r>
          </a:p>
          <a:p>
            <a:pPr algn="ctr"/>
            <a:r>
              <a:rPr lang="en-US" sz="2800" b="1" dirty="0">
                <a:solidFill>
                  <a:schemeClr val="accent3">
                    <a:lumMod val="40000"/>
                    <a:lumOff val="60000"/>
                  </a:schemeClr>
                </a:solidFill>
                <a:latin typeface="Pristina" panose="03060402040406080204" pitchFamily="66" charset="0"/>
              </a:rPr>
              <a:t>Computer Vision</a:t>
            </a:r>
            <a:endParaRPr lang="en-IN" sz="2800" b="1" dirty="0">
              <a:solidFill>
                <a:schemeClr val="accent3">
                  <a:lumMod val="40000"/>
                  <a:lumOff val="60000"/>
                </a:schemeClr>
              </a:solidFill>
              <a:latin typeface="Pristina" panose="03060402040406080204" pitchFamily="66" charset="0"/>
            </a:endParaRPr>
          </a:p>
        </p:txBody>
      </p:sp>
    </p:spTree>
    <p:extLst>
      <p:ext uri="{BB962C8B-B14F-4D97-AF65-F5344CB8AC3E}">
        <p14:creationId xmlns:p14="http://schemas.microsoft.com/office/powerpoint/2010/main" val="1220447266"/>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084259"/>
      </a:accent1>
      <a:accent2>
        <a:srgbClr val="0F8AA6"/>
      </a:accent2>
      <a:accent3>
        <a:srgbClr val="0F97A6"/>
      </a:accent3>
      <a:accent4>
        <a:srgbClr val="15BFBF"/>
      </a:accent4>
      <a:accent5>
        <a:srgbClr val="12A697"/>
      </a:accent5>
      <a:accent6>
        <a:srgbClr val="04D9D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1180</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Arial</vt:lpstr>
      <vt:lpstr>Bahnschrift Condensed</vt:lpstr>
      <vt:lpstr>Bernard MT Condensed</vt:lpstr>
      <vt:lpstr>Bradley Hand ITC</vt:lpstr>
      <vt:lpstr>Brush Script MT</vt:lpstr>
      <vt:lpstr>Calibri</vt:lpstr>
      <vt:lpstr>Calibri Light</vt:lpstr>
      <vt:lpstr>Consolas</vt:lpstr>
      <vt:lpstr>Courier New</vt:lpstr>
      <vt:lpstr>Georgia</vt:lpstr>
      <vt:lpstr>Georgia Pro Light</vt:lpstr>
      <vt:lpstr>Pristina</vt:lpstr>
      <vt:lpstr>Rockwell Condensed</vt:lpstr>
      <vt:lpstr>Sitka Subheading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Deepak Janapa 2</cp:lastModifiedBy>
  <cp:revision>22</cp:revision>
  <dcterms:created xsi:type="dcterms:W3CDTF">2021-07-09T05:53:03Z</dcterms:created>
  <dcterms:modified xsi:type="dcterms:W3CDTF">2023-10-18T18:44:19Z</dcterms:modified>
</cp:coreProperties>
</file>