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1" r:id="rId4"/>
    <p:sldId id="273" r:id="rId5"/>
    <p:sldId id="274" r:id="rId6"/>
    <p:sldId id="275" r:id="rId7"/>
    <p:sldId id="260" r:id="rId8"/>
    <p:sldId id="276" r:id="rId9"/>
    <p:sldId id="277" r:id="rId10"/>
    <p:sldId id="278" r:id="rId11"/>
    <p:sldId id="279" r:id="rId12"/>
    <p:sldId id="287" r:id="rId13"/>
    <p:sldId id="288" r:id="rId14"/>
    <p:sldId id="28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1039" autoAdjust="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D7237-2F99-41B8-B60C-71EEB6B3B5AE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67E8-E66D-4101-BEAE-92C32E3C7B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Martin's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detector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67E8-E66D-4101-BEAE-92C32E3C7B9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Watershed segmentation</a:t>
            </a:r>
          </a:p>
          <a:p>
            <a:r>
              <a:rPr lang="en-IN" dirty="0" smtClean="0"/>
              <a:t>Texture- </a:t>
            </a:r>
            <a:r>
              <a:rPr lang="en-IN" dirty="0" smtClean="0"/>
              <a:t>entropy randomness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67E8-E66D-4101-BEAE-92C32E3C7B9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Boundary </a:t>
            </a:r>
            <a:r>
              <a:rPr lang="en-IN" dirty="0" smtClean="0"/>
              <a:t>Detection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6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Thresholding</a:t>
            </a:r>
            <a:r>
              <a:rPr lang="en-IN" sz="2400" dirty="0" smtClean="0"/>
              <a:t> to get binary image: Global Threshold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56483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0"/>
            <a:ext cx="30003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962400"/>
            <a:ext cx="6172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Thresholding</a:t>
            </a:r>
            <a:r>
              <a:rPr lang="en-IN" sz="2400" dirty="0" smtClean="0"/>
              <a:t> to get binary image: Otsu’s Threshold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374247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Noise Remova</a:t>
            </a:r>
            <a:r>
              <a:rPr lang="en-IN" sz="4000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When we say noise here, we mean to say other small elements which should not take into consideration. 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09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 Removal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Function:  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 smtClean="0"/>
              <a:t> </a:t>
            </a:r>
            <a:r>
              <a:rPr lang="en-IN" sz="2400" dirty="0" err="1" smtClean="0"/>
              <a:t>out_bw</a:t>
            </a:r>
            <a:r>
              <a:rPr lang="en-IN" sz="2400" dirty="0" smtClean="0"/>
              <a:t>=</a:t>
            </a:r>
            <a:r>
              <a:rPr lang="en-IN" sz="2400" dirty="0" err="1" smtClean="0"/>
              <a:t>bwareaopen</a:t>
            </a:r>
            <a:r>
              <a:rPr lang="en-IN" sz="2400" dirty="0" smtClean="0"/>
              <a:t>(</a:t>
            </a:r>
            <a:r>
              <a:rPr lang="en-IN" sz="2400" dirty="0" err="1" smtClean="0"/>
              <a:t>in_bw,P</a:t>
            </a:r>
            <a:r>
              <a:rPr lang="en-IN" sz="2400" dirty="0" smtClean="0"/>
              <a:t>)</a:t>
            </a:r>
          </a:p>
          <a:p>
            <a:pPr marL="457200" lvl="1" indent="0">
              <a:buNone/>
            </a:pPr>
            <a:r>
              <a:rPr lang="en-IN" sz="2400" dirty="0" err="1" smtClean="0"/>
              <a:t>in_bw</a:t>
            </a:r>
            <a:r>
              <a:rPr lang="en-IN" sz="2400" dirty="0" smtClean="0"/>
              <a:t> :-  input binary image</a:t>
            </a:r>
          </a:p>
          <a:p>
            <a:pPr marL="457200" lvl="1" indent="0">
              <a:buNone/>
            </a:pPr>
            <a:r>
              <a:rPr lang="en-IN" sz="2400" dirty="0" err="1"/>
              <a:t>o</a:t>
            </a:r>
            <a:r>
              <a:rPr lang="en-IN" sz="2400" dirty="0" err="1" smtClean="0"/>
              <a:t>ut_bwq</a:t>
            </a:r>
            <a:r>
              <a:rPr lang="en-IN" sz="2400" dirty="0" smtClean="0"/>
              <a:t>:-  output binary image</a:t>
            </a:r>
          </a:p>
          <a:p>
            <a:pPr marL="457200" lvl="1" indent="0">
              <a:buNone/>
            </a:pPr>
            <a:r>
              <a:rPr lang="en-IN" sz="2400" dirty="0" smtClean="0"/>
              <a:t>P:-  threshold number of pixels</a:t>
            </a:r>
          </a:p>
          <a:p>
            <a:pPr marL="457200" lvl="1" indent="0">
              <a:buNone/>
            </a:pPr>
            <a:endParaRPr lang="en-IN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 err="1" smtClean="0"/>
              <a:t>Out_bw</a:t>
            </a:r>
            <a:r>
              <a:rPr lang="en-IN" sz="2400" dirty="0" smtClean="0"/>
              <a:t>=</a:t>
            </a:r>
            <a:r>
              <a:rPr lang="en-IN" sz="2400" dirty="0" err="1" smtClean="0"/>
              <a:t>bwareaopne</a:t>
            </a:r>
            <a:r>
              <a:rPr lang="en-IN" sz="2400" dirty="0" smtClean="0"/>
              <a:t>(</a:t>
            </a:r>
            <a:r>
              <a:rPr lang="en-IN" sz="2400" dirty="0" err="1" smtClean="0"/>
              <a:t>in_bw,P,conn</a:t>
            </a:r>
            <a:r>
              <a:rPr lang="en-IN" sz="2400" dirty="0" smtClean="0"/>
              <a:t>)</a:t>
            </a:r>
          </a:p>
          <a:p>
            <a:pPr marL="457200" lvl="1" indent="0">
              <a:buNone/>
            </a:pPr>
            <a:r>
              <a:rPr lang="en-IN" sz="2400" dirty="0" smtClean="0"/>
              <a:t>Conn:-  connected components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6162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 Remova</a:t>
            </a:r>
            <a:r>
              <a:rPr lang="en-IN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Connected components can be 4 or 8</a:t>
            </a:r>
          </a:p>
          <a:p>
            <a:r>
              <a:rPr lang="en-IN" sz="2400" dirty="0" smtClean="0"/>
              <a:t>For example for image A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Considering the point A[4,4] it is 8 connected but not 4 connected</a:t>
            </a:r>
          </a:p>
          <a:p>
            <a:r>
              <a:rPr lang="en-IN" sz="2400" dirty="0" smtClean="0"/>
              <a:t>This will result in removal of that point from the image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5524" y="2743200"/>
            <a:ext cx="4157663" cy="179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62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Once Noise is removed, its easier to count the number of objects present in the binary image</a:t>
            </a:r>
          </a:p>
          <a:p>
            <a:r>
              <a:rPr lang="en-IN" sz="2400" dirty="0" err="1" smtClean="0"/>
              <a:t>bwconncomp</a:t>
            </a:r>
            <a:r>
              <a:rPr lang="en-IN" sz="2400" dirty="0" smtClean="0"/>
              <a:t> uses a flood fill algorithm do so</a:t>
            </a:r>
          </a:p>
          <a:p>
            <a:endParaRPr lang="en-IN" sz="2400" dirty="0" smtClean="0"/>
          </a:p>
          <a:p>
            <a:r>
              <a:rPr lang="en-IN" sz="2400" dirty="0"/>
              <a:t>The basic steps in finding the connected components are:</a:t>
            </a:r>
          </a:p>
          <a:p>
            <a:pPr marL="0" indent="0">
              <a:buNone/>
            </a:pPr>
            <a:r>
              <a:rPr lang="en-IN" sz="2400" dirty="0" smtClean="0"/>
              <a:t>	Search </a:t>
            </a:r>
            <a:r>
              <a:rPr lang="en-IN" sz="2400" dirty="0"/>
              <a:t>for the next </a:t>
            </a:r>
            <a:r>
              <a:rPr lang="en-IN" sz="2400" dirty="0" err="1"/>
              <a:t>unlabeled</a:t>
            </a:r>
            <a:r>
              <a:rPr lang="en-IN" sz="2400" dirty="0"/>
              <a:t> pixel, p.</a:t>
            </a:r>
          </a:p>
          <a:p>
            <a:pPr marL="0" indent="0">
              <a:buNone/>
            </a:pPr>
            <a:r>
              <a:rPr lang="en-IN" sz="2400" dirty="0" smtClean="0"/>
              <a:t>	Use </a:t>
            </a:r>
            <a:r>
              <a:rPr lang="en-IN" sz="2400" dirty="0"/>
              <a:t>a flood-fill algorithm to label all the pixels in </a:t>
            </a:r>
            <a:r>
              <a:rPr lang="en-IN" sz="2400" dirty="0" smtClean="0"/>
              <a:t>the 	connected </a:t>
            </a:r>
            <a:r>
              <a:rPr lang="en-IN" sz="2400" dirty="0"/>
              <a:t>component containing p.</a:t>
            </a:r>
          </a:p>
          <a:p>
            <a:pPr marL="0" indent="0">
              <a:buNone/>
            </a:pPr>
            <a:r>
              <a:rPr lang="en-IN" sz="2400" dirty="0" smtClean="0"/>
              <a:t>	Repeat </a:t>
            </a:r>
            <a:r>
              <a:rPr lang="en-IN" sz="2400" dirty="0"/>
              <a:t>steps 1 and 2 until all the pixels are labelled.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3539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Connected Components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3"/>
          <a:stretch/>
        </p:blipFill>
        <p:spPr bwMode="auto">
          <a:xfrm>
            <a:off x="762000" y="3965509"/>
            <a:ext cx="753199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562600"/>
            <a:ext cx="3695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3716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Function:</a:t>
            </a:r>
          </a:p>
          <a:p>
            <a:pPr lvl="1"/>
            <a:r>
              <a:rPr lang="en-IN" sz="2400" dirty="0" smtClean="0"/>
              <a:t>CC </a:t>
            </a:r>
            <a:r>
              <a:rPr lang="en-IN" sz="2400" dirty="0"/>
              <a:t>= </a:t>
            </a:r>
            <a:r>
              <a:rPr lang="en-IN" sz="2400" dirty="0" err="1"/>
              <a:t>bwconncomp</a:t>
            </a:r>
            <a:r>
              <a:rPr lang="en-IN" sz="2400" dirty="0"/>
              <a:t>( BW, conn)</a:t>
            </a:r>
          </a:p>
          <a:p>
            <a:pPr lvl="1"/>
            <a:r>
              <a:rPr lang="en-IN" sz="2400" dirty="0"/>
              <a:t>BW is a binary image</a:t>
            </a:r>
          </a:p>
          <a:p>
            <a:pPr lvl="1"/>
            <a:r>
              <a:rPr lang="en-IN" sz="2400" dirty="0"/>
              <a:t>Conn is the number of connected components need to be used</a:t>
            </a:r>
          </a:p>
          <a:p>
            <a:pPr lvl="1"/>
            <a:r>
              <a:rPr lang="en-IN" sz="2400" dirty="0"/>
              <a:t>Function returns a structure with 4 members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18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IN" sz="2200" b="1" dirty="0" smtClean="0"/>
              <a:t>Edge detection</a:t>
            </a:r>
            <a:r>
              <a:rPr lang="en-IN" sz="2200" dirty="0" smtClean="0"/>
              <a:t> is </a:t>
            </a:r>
            <a:r>
              <a:rPr lang="en-IN" sz="2200" b="1" dirty="0" smtClean="0"/>
              <a:t>used</a:t>
            </a:r>
            <a:r>
              <a:rPr lang="en-IN" sz="2200" dirty="0" smtClean="0"/>
              <a:t> for </a:t>
            </a:r>
            <a:r>
              <a:rPr lang="en-IN" sz="2200" b="1" dirty="0" smtClean="0"/>
              <a:t>image</a:t>
            </a:r>
            <a:r>
              <a:rPr lang="en-IN" sz="2200" dirty="0" smtClean="0"/>
              <a:t> segmentation and data extraction in areas such as </a:t>
            </a:r>
            <a:r>
              <a:rPr lang="en-IN" sz="2200" b="1" dirty="0" smtClean="0"/>
              <a:t>image processing</a:t>
            </a:r>
            <a:r>
              <a:rPr lang="en-IN" sz="2200" dirty="0" smtClean="0"/>
              <a:t>, computer vision, and machine vision. </a:t>
            </a:r>
          </a:p>
          <a:p>
            <a:r>
              <a:rPr lang="en-IN" sz="2200" dirty="0" smtClean="0"/>
              <a:t>Function:</a:t>
            </a:r>
          </a:p>
          <a:p>
            <a:pPr lvl="1"/>
            <a:r>
              <a:rPr lang="en-IN" sz="2200" dirty="0" err="1" smtClean="0"/>
              <a:t>i</a:t>
            </a:r>
            <a:r>
              <a:rPr lang="en-IN" sz="2200" dirty="0" smtClean="0"/>
              <a:t>=edge(BW, method type, </a:t>
            </a:r>
            <a:r>
              <a:rPr lang="en-IN" sz="2200" dirty="0" err="1" smtClean="0"/>
              <a:t>threshold,direction,thinning</a:t>
            </a:r>
            <a:r>
              <a:rPr lang="en-IN" sz="2200" dirty="0" smtClean="0"/>
              <a:t>)</a:t>
            </a:r>
          </a:p>
          <a:p>
            <a:pPr marL="457200" lvl="1" indent="0">
              <a:buNone/>
            </a:pPr>
            <a:r>
              <a:rPr lang="en-IN" sz="2200" dirty="0" smtClean="0"/>
              <a:t>BW is a binary image</a:t>
            </a:r>
          </a:p>
          <a:p>
            <a:pPr marL="457200" lvl="1" indent="0">
              <a:buNone/>
            </a:pPr>
            <a:r>
              <a:rPr lang="en-IN" sz="2200" dirty="0" smtClean="0"/>
              <a:t>Method type is the approximation used for the edge detection (by default is ‘</a:t>
            </a:r>
            <a:r>
              <a:rPr lang="en-IN" sz="2200" dirty="0" err="1" smtClean="0"/>
              <a:t>sobel</a:t>
            </a:r>
            <a:r>
              <a:rPr lang="en-IN" sz="2200" dirty="0" smtClean="0"/>
              <a:t>’)</a:t>
            </a:r>
          </a:p>
          <a:p>
            <a:pPr marL="457200" lvl="1" indent="0">
              <a:buNone/>
            </a:pPr>
            <a:r>
              <a:rPr lang="en-IN" sz="2200" dirty="0" smtClean="0"/>
              <a:t>Threshold and Direction are optional parameters.</a:t>
            </a:r>
          </a:p>
          <a:p>
            <a:pPr marL="457200" lvl="1" indent="0">
              <a:buNone/>
            </a:pPr>
            <a:r>
              <a:rPr lang="en-IN" sz="2200" dirty="0" smtClean="0"/>
              <a:t>Threshold means the minimum intensity after which the edge needs to be detected.</a:t>
            </a:r>
          </a:p>
          <a:p>
            <a:pPr marL="457200" lvl="1" indent="0">
              <a:buNone/>
            </a:pPr>
            <a:r>
              <a:rPr lang="en-IN" sz="2200" dirty="0" smtClean="0"/>
              <a:t>Direction in which the function looks for edges in the image: 'horizontal', 'vertical', or 'both'.</a:t>
            </a:r>
          </a:p>
        </p:txBody>
      </p:sp>
    </p:spTree>
    <p:extLst>
      <p:ext uri="{BB962C8B-B14F-4D97-AF65-F5344CB8AC3E}">
        <p14:creationId xmlns:p14="http://schemas.microsoft.com/office/powerpoint/2010/main" xmlns="" val="4380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Common </a:t>
            </a:r>
            <a:r>
              <a:rPr lang="en-IN" sz="2400" b="1" dirty="0"/>
              <a:t>edge detection</a:t>
            </a:r>
            <a:r>
              <a:rPr lang="en-IN" sz="2400" dirty="0"/>
              <a:t> algorithms include Sobel, Canny, </a:t>
            </a:r>
            <a:r>
              <a:rPr lang="en-IN" sz="2400" dirty="0" smtClean="0"/>
              <a:t>Prewitt.</a:t>
            </a:r>
          </a:p>
          <a:p>
            <a:r>
              <a:rPr lang="en-IN" sz="2400" dirty="0" smtClean="0"/>
              <a:t>Sobel’s method is used for the edge detection here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Sobel’s Method</a:t>
            </a:r>
          </a:p>
          <a:p>
            <a:r>
              <a:rPr lang="en-IN" sz="2400" dirty="0" err="1" smtClean="0"/>
              <a:t>edge.m</a:t>
            </a:r>
            <a:r>
              <a:rPr lang="en-IN" sz="2400" dirty="0" smtClean="0"/>
              <a:t> in </a:t>
            </a:r>
            <a:r>
              <a:rPr lang="en-IN" sz="2400" dirty="0" err="1" smtClean="0"/>
              <a:t>matlab</a:t>
            </a:r>
            <a:r>
              <a:rPr lang="en-IN" sz="2400" dirty="0" smtClean="0"/>
              <a:t> toolbox uses </a:t>
            </a:r>
            <a:r>
              <a:rPr lang="en-IN" sz="2400" dirty="0" err="1" smtClean="0"/>
              <a:t>sobel’s</a:t>
            </a:r>
            <a:r>
              <a:rPr lang="en-IN" sz="2400" dirty="0" smtClean="0"/>
              <a:t> method.</a:t>
            </a:r>
          </a:p>
          <a:p>
            <a:r>
              <a:rPr lang="en-IN" sz="2400" dirty="0" smtClean="0"/>
              <a:t>It returns </a:t>
            </a:r>
            <a:r>
              <a:rPr lang="en-IN" sz="2400" dirty="0"/>
              <a:t>edges at those </a:t>
            </a:r>
            <a:r>
              <a:rPr lang="en-IN" sz="2400" dirty="0" smtClean="0"/>
              <a:t>points where </a:t>
            </a:r>
            <a:r>
              <a:rPr lang="en-IN" sz="2400" dirty="0"/>
              <a:t>the gradient of the considered image is maximum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horizontal and vertical </a:t>
            </a:r>
            <a:r>
              <a:rPr lang="en-IN" sz="2400" dirty="0" smtClean="0"/>
              <a:t>gradient matrices </a:t>
            </a:r>
            <a:r>
              <a:rPr lang="en-IN" sz="2400" dirty="0"/>
              <a:t>whose dimensions are </a:t>
            </a:r>
            <a:r>
              <a:rPr lang="en-IN" sz="2400" dirty="0" smtClean="0"/>
              <a:t>3×3 is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169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irectional </a:t>
            </a:r>
            <a:r>
              <a:rPr lang="en-IN" sz="2400" dirty="0"/>
              <a:t>derivative estimate vector </a:t>
            </a:r>
            <a:r>
              <a:rPr lang="en-IN" sz="2400" i="1" dirty="0"/>
              <a:t>G </a:t>
            </a:r>
            <a:r>
              <a:rPr lang="en-IN" sz="2400" dirty="0"/>
              <a:t>was defined such as density difference </a:t>
            </a:r>
            <a:r>
              <a:rPr lang="en-IN" sz="2400" dirty="0" smtClean="0"/>
              <a:t>distance </a:t>
            </a:r>
            <a:r>
              <a:rPr lang="en-IN" sz="2400" dirty="0"/>
              <a:t>to </a:t>
            </a:r>
            <a:r>
              <a:rPr lang="en-IN" sz="2400" dirty="0" smtClean="0"/>
              <a:t>neighbour.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Horizontal and Vertical mask of </a:t>
            </a:r>
            <a:r>
              <a:rPr lang="en-IN" sz="2400" dirty="0" err="1" smtClean="0"/>
              <a:t>sobel</a:t>
            </a:r>
            <a:r>
              <a:rPr lang="en-IN" sz="2400" dirty="0" smtClean="0"/>
              <a:t> operator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91072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942602"/>
            <a:ext cx="3981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6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Boundary Detection is a powerful visual cue for recognizing objects in images, segmenting images into regions corresponding to individual objects, and, more generally, understanding the </a:t>
            </a:r>
            <a:r>
              <a:rPr lang="en-IN" sz="2400" b="1" dirty="0" smtClean="0"/>
              <a:t>3D structures of scenes. </a:t>
            </a:r>
          </a:p>
          <a:p>
            <a:r>
              <a:rPr lang="en-IN" sz="2400" dirty="0" smtClean="0"/>
              <a:t> However, to be able to exploit shape information, we need reliable ways of detecting fragments of object boundaries, a difficult problem in itself. </a:t>
            </a:r>
          </a:p>
          <a:p>
            <a:r>
              <a:rPr lang="en-IN" sz="2400" dirty="0" smtClean="0"/>
              <a:t>Boundary detection as a </a:t>
            </a:r>
            <a:r>
              <a:rPr lang="en-IN" sz="2400" b="1" dirty="0" smtClean="0"/>
              <a:t>sub-process</a:t>
            </a:r>
            <a:r>
              <a:rPr lang="en-IN" sz="2400" dirty="0" smtClean="0"/>
              <a:t> contributes to many fields like </a:t>
            </a:r>
            <a:r>
              <a:rPr lang="en-IN" sz="2400" b="1" dirty="0" smtClean="0"/>
              <a:t>defence</a:t>
            </a:r>
            <a:r>
              <a:rPr lang="en-IN" sz="2400" dirty="0" smtClean="0"/>
              <a:t>, </a:t>
            </a:r>
            <a:r>
              <a:rPr lang="en-IN" sz="2400" b="1" dirty="0" smtClean="0"/>
              <a:t>health</a:t>
            </a:r>
            <a:r>
              <a:rPr lang="en-IN" sz="2400" dirty="0" smtClean="0"/>
              <a:t> </a:t>
            </a:r>
            <a:r>
              <a:rPr lang="en-IN" sz="2400" b="1" dirty="0" smtClean="0"/>
              <a:t>care</a:t>
            </a:r>
            <a:r>
              <a:rPr lang="en-IN" sz="2400" dirty="0" smtClean="0"/>
              <a:t>, human-computer interaction, image retrieval and data mining, industrial and personal robotics, </a:t>
            </a:r>
            <a:r>
              <a:rPr lang="en-IN" sz="2400" b="1" dirty="0" smtClean="0"/>
              <a:t>manufacturing</a:t>
            </a:r>
            <a:r>
              <a:rPr lang="en-IN" sz="2400" dirty="0" smtClean="0"/>
              <a:t>, scientific image analysis, </a:t>
            </a:r>
            <a:r>
              <a:rPr lang="en-IN" sz="2400" b="1" dirty="0" smtClean="0"/>
              <a:t>surveillance</a:t>
            </a:r>
            <a:r>
              <a:rPr lang="en-IN" sz="2400" dirty="0" smtClean="0"/>
              <a:t> and security, and transportation.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8942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Counting</a:t>
            </a:r>
          </a:p>
          <a:p>
            <a:r>
              <a:rPr lang="en-IN" dirty="0" smtClean="0"/>
              <a:t>Face Detection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Manufacturing Industries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466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10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51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/>
          <a:lstStyle/>
          <a:p>
            <a:r>
              <a:rPr lang="en-IN" sz="2400" dirty="0" smtClean="0"/>
              <a:t>One such application which is being illustrated is that of looking for intrusion through CCTV footage.</a:t>
            </a:r>
          </a:p>
          <a:p>
            <a:r>
              <a:rPr lang="en-IN" sz="2400" dirty="0" smtClean="0"/>
              <a:t>Typical modern applications :</a:t>
            </a:r>
          </a:p>
          <a:p>
            <a:r>
              <a:rPr lang="en-IN" sz="2400" dirty="0" smtClean="0"/>
              <a:t>Estimating boundaries in motion pictures/videos</a:t>
            </a:r>
          </a:p>
          <a:p>
            <a:r>
              <a:rPr lang="en-IN" sz="2400" dirty="0" smtClean="0"/>
              <a:t>Construction of appearance models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2438400"/>
            <a:ext cx="41910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438400"/>
            <a:ext cx="3752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boundary detection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IN" dirty="0" err="1" smtClean="0"/>
              <a:t>Thresholding</a:t>
            </a:r>
            <a:r>
              <a:rPr lang="en-IN" dirty="0" smtClean="0"/>
              <a:t> methods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Color</a:t>
            </a:r>
            <a:r>
              <a:rPr lang="en-IN" dirty="0" smtClean="0"/>
              <a:t>-based and attribute selection methods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43053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5029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/>
          <a:lstStyle/>
          <a:p>
            <a:r>
              <a:rPr lang="en-IN" dirty="0" smtClean="0"/>
              <a:t>Transform methods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Texture methods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3819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5657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838200"/>
            <a:ext cx="4205287" cy="272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IN" dirty="0" smtClean="0"/>
              <a:t>Read the images</a:t>
            </a:r>
          </a:p>
          <a:p>
            <a:pPr>
              <a:buNone/>
            </a:pPr>
            <a:r>
              <a:rPr lang="en-IN" sz="1800" dirty="0" smtClean="0"/>
              <a:t>Background=</a:t>
            </a:r>
            <a:r>
              <a:rPr lang="en-IN" sz="1800" dirty="0" err="1" smtClean="0"/>
              <a:t>imread</a:t>
            </a:r>
            <a:r>
              <a:rPr lang="en-IN" sz="1800" dirty="0" smtClean="0"/>
              <a:t>('background.jpg');</a:t>
            </a:r>
          </a:p>
          <a:p>
            <a:pPr>
              <a:buNone/>
            </a:pPr>
            <a:r>
              <a:rPr lang="en-IN" sz="1800" dirty="0" err="1" smtClean="0"/>
              <a:t>CurrentFrame</a:t>
            </a:r>
            <a:r>
              <a:rPr lang="en-IN" sz="1800" dirty="0" smtClean="0"/>
              <a:t>=</a:t>
            </a:r>
            <a:r>
              <a:rPr lang="en-IN" sz="1800" dirty="0" err="1" smtClean="0"/>
              <a:t>imread</a:t>
            </a:r>
            <a:r>
              <a:rPr lang="en-IN" sz="1800" dirty="0" smtClean="0"/>
              <a:t>('original.jpg');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8915400" cy="408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Convert both to HSV 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[</a:t>
            </a:r>
            <a:r>
              <a:rPr lang="en-IN" sz="2400" dirty="0" err="1" smtClean="0"/>
              <a:t>Background_hsv</a:t>
            </a:r>
            <a:r>
              <a:rPr lang="en-IN" sz="2400" dirty="0" smtClean="0"/>
              <a:t>]=rgb2hsv(Background);</a:t>
            </a:r>
          </a:p>
          <a:p>
            <a:pPr>
              <a:buNone/>
            </a:pPr>
            <a:r>
              <a:rPr lang="en-IN" sz="2400" dirty="0" smtClean="0"/>
              <a:t>[</a:t>
            </a:r>
            <a:r>
              <a:rPr lang="en-IN" sz="2400" dirty="0" err="1" smtClean="0"/>
              <a:t>CurrentFrame_hsv</a:t>
            </a:r>
            <a:r>
              <a:rPr lang="en-IN" sz="2400" dirty="0" smtClean="0"/>
              <a:t>]=rgb2hsv(</a:t>
            </a:r>
            <a:r>
              <a:rPr lang="en-IN" sz="2400" dirty="0" err="1" smtClean="0"/>
              <a:t>CurrentFrame</a:t>
            </a:r>
            <a:r>
              <a:rPr lang="en-IN" sz="2400" dirty="0" smtClean="0"/>
              <a:t>);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6348"/>
            <a:ext cx="3505200" cy="311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43200"/>
            <a:ext cx="3557769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Round off both converted HSVs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[</a:t>
            </a:r>
            <a:r>
              <a:rPr lang="en-IN" sz="2400" dirty="0" err="1" smtClean="0"/>
              <a:t>Background_hsv</a:t>
            </a:r>
            <a:r>
              <a:rPr lang="en-IN" sz="2400" dirty="0" smtClean="0"/>
              <a:t>]=round(</a:t>
            </a:r>
            <a:r>
              <a:rPr lang="en-IN" sz="2400" dirty="0" err="1" smtClean="0"/>
              <a:t>Background_hsv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[</a:t>
            </a:r>
            <a:r>
              <a:rPr lang="en-IN" sz="2400" dirty="0" err="1" smtClean="0"/>
              <a:t>CurrentFrame_hsv</a:t>
            </a:r>
            <a:r>
              <a:rPr lang="en-IN" sz="2400" dirty="0" smtClean="0"/>
              <a:t>]=round(</a:t>
            </a:r>
            <a:r>
              <a:rPr lang="en-IN" sz="2400" dirty="0" err="1" smtClean="0"/>
              <a:t>CurrentFrame_hsv</a:t>
            </a:r>
            <a:r>
              <a:rPr lang="en-IN" sz="2400" dirty="0" smtClean="0"/>
              <a:t>);</a:t>
            </a:r>
          </a:p>
          <a:p>
            <a:pPr>
              <a:buNone/>
            </a:pP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743200"/>
            <a:ext cx="376419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43200"/>
            <a:ext cx="3733800" cy="313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Subtracting background from current frame</a:t>
            </a:r>
          </a:p>
          <a:p>
            <a:r>
              <a:rPr lang="en-IN" sz="2400" dirty="0" smtClean="0"/>
              <a:t>And converting it to </a:t>
            </a:r>
            <a:r>
              <a:rPr lang="en-IN" sz="2400" dirty="0" err="1" smtClean="0"/>
              <a:t>grayscale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ni</a:t>
            </a:r>
            <a:r>
              <a:rPr lang="en-IN" sz="2400" dirty="0" smtClean="0"/>
              <a:t>=round(Background)-round(</a:t>
            </a:r>
            <a:r>
              <a:rPr lang="en-IN" sz="2400" dirty="0" err="1" smtClean="0"/>
              <a:t>CurrentFrame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%converting rounded RGB to </a:t>
            </a:r>
            <a:r>
              <a:rPr lang="en-IN" sz="2400" dirty="0" err="1" smtClean="0"/>
              <a:t>grayscale</a:t>
            </a: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ni</a:t>
            </a:r>
            <a:r>
              <a:rPr lang="en-IN" sz="2400" dirty="0" smtClean="0"/>
              <a:t>=rgb2gray(</a:t>
            </a:r>
            <a:r>
              <a:rPr lang="en-IN" sz="2400" dirty="0" err="1" smtClean="0"/>
              <a:t>ni</a:t>
            </a:r>
            <a:r>
              <a:rPr lang="en-IN" sz="2400" dirty="0" smtClean="0"/>
              <a:t>);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36" y="3124200"/>
            <a:ext cx="89939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23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528</Words>
  <Application>Microsoft Office PowerPoint</Application>
  <PresentationFormat>On-screen Show (4:3)</PresentationFormat>
  <Paragraphs>163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Boundary Detection</vt:lpstr>
      <vt:lpstr>Introduction</vt:lpstr>
      <vt:lpstr>Slide 3</vt:lpstr>
      <vt:lpstr>Types of boundary detection methods</vt:lpstr>
      <vt:lpstr>Slide 5</vt:lpstr>
      <vt:lpstr>Flow</vt:lpstr>
      <vt:lpstr>Slide 7</vt:lpstr>
      <vt:lpstr>Slide 8</vt:lpstr>
      <vt:lpstr>Slide 9</vt:lpstr>
      <vt:lpstr>Slide 10</vt:lpstr>
      <vt:lpstr>Slide 11</vt:lpstr>
      <vt:lpstr>Noise Removal</vt:lpstr>
      <vt:lpstr>Noise Removal</vt:lpstr>
      <vt:lpstr>Noise Removal</vt:lpstr>
      <vt:lpstr>Counting Objects</vt:lpstr>
      <vt:lpstr>Connected Components</vt:lpstr>
      <vt:lpstr>Edge Detection</vt:lpstr>
      <vt:lpstr>Edge Detection</vt:lpstr>
      <vt:lpstr>Edge Detection</vt:lpstr>
      <vt:lpstr>Application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Detection</dc:title>
  <dc:creator>Ayush</dc:creator>
  <cp:lastModifiedBy>DEEPAK JAYAPRAKASH</cp:lastModifiedBy>
  <cp:revision>28</cp:revision>
  <dcterms:created xsi:type="dcterms:W3CDTF">2006-08-16T00:00:00Z</dcterms:created>
  <dcterms:modified xsi:type="dcterms:W3CDTF">2016-11-30T08:32:02Z</dcterms:modified>
</cp:coreProperties>
</file>