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73488" autoAdjust="0"/>
  </p:normalViewPr>
  <p:slideViewPr>
    <p:cSldViewPr snapToGrid="0">
      <p:cViewPr>
        <p:scale>
          <a:sx n="81" d="100"/>
          <a:sy n="81" d="100"/>
        </p:scale>
        <p:origin x="-21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102D9-EC70-4B75-9B10-3D3EB98CB51D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FA29A-ADE0-4E55-932E-7B74D53CF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1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Original Image</a:t>
            </a:r>
          </a:p>
          <a:p>
            <a:r>
              <a:rPr lang="en-IN" dirty="0" smtClean="0"/>
              <a:t>Convert RGB</a:t>
            </a:r>
            <a:r>
              <a:rPr lang="en-IN" baseline="0" dirty="0" smtClean="0"/>
              <a:t> to HSV</a:t>
            </a:r>
          </a:p>
          <a:p>
            <a:r>
              <a:rPr lang="en-IN" baseline="0" dirty="0" smtClean="0"/>
              <a:t>Select Hue and Saturation Planes </a:t>
            </a:r>
          </a:p>
          <a:p>
            <a:r>
              <a:rPr lang="en-IN" baseline="0" dirty="0" smtClean="0"/>
              <a:t>Select a particular </a:t>
            </a:r>
            <a:r>
              <a:rPr lang="en-IN" baseline="0" dirty="0" err="1" smtClean="0"/>
              <a:t>color</a:t>
            </a:r>
            <a:r>
              <a:rPr lang="en-IN" baseline="0" dirty="0" smtClean="0"/>
              <a:t> or range of </a:t>
            </a:r>
            <a:r>
              <a:rPr lang="en-IN" baseline="0" dirty="0" err="1" smtClean="0"/>
              <a:t>colors</a:t>
            </a:r>
            <a:endParaRPr lang="en-IN" baseline="0" dirty="0" smtClean="0"/>
          </a:p>
          <a:p>
            <a:r>
              <a:rPr lang="en-IN" baseline="0" dirty="0" smtClean="0"/>
              <a:t>Update the saturation values of non selected pixels to 0</a:t>
            </a:r>
          </a:p>
          <a:p>
            <a:r>
              <a:rPr lang="en-IN" baseline="0" dirty="0" smtClean="0"/>
              <a:t>Update Saturation Plane in HSV Image</a:t>
            </a:r>
          </a:p>
          <a:p>
            <a:r>
              <a:rPr lang="en-IN" baseline="0" dirty="0" smtClean="0"/>
              <a:t>Change the hue values of selected </a:t>
            </a:r>
            <a:r>
              <a:rPr lang="en-IN" baseline="0" dirty="0" err="1" smtClean="0"/>
              <a:t>color</a:t>
            </a:r>
            <a:r>
              <a:rPr lang="en-IN" baseline="0" dirty="0" smtClean="0"/>
              <a:t> </a:t>
            </a:r>
          </a:p>
          <a:p>
            <a:r>
              <a:rPr lang="en-IN" baseline="0" dirty="0" smtClean="0"/>
              <a:t>( optional, used in second implementation)</a:t>
            </a:r>
          </a:p>
          <a:p>
            <a:r>
              <a:rPr lang="en-IN" baseline="0" dirty="0" smtClean="0"/>
              <a:t>Convert Image back to RGB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A29A-ADE0-4E55-932E-7B74D53CFCF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4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3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7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1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846C-6810-4C66-B8B8-F5658AE87F72}" type="datetimeFigureOut">
              <a:rPr lang="en-IN" smtClean="0"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5FDB-73AD-4F3B-8107-0CFC24D0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workwithcolor.com/hsl-color-picker-01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SL_and_HSV#cite_note-Smith-8" TargetMode="External"/><Relationship Id="rId3" Type="http://schemas.openxmlformats.org/officeDocument/2006/relationships/hyperlink" Target="https://en.wikipedia.org/wiki/Red" TargetMode="External"/><Relationship Id="rId7" Type="http://schemas.openxmlformats.org/officeDocument/2006/relationships/hyperlink" Target="https://en.wikipedia.org/wiki/Hexagonal_pyram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Yellow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en.wikipedia.org/wiki/Blue" TargetMode="External"/><Relationship Id="rId10" Type="http://schemas.openxmlformats.org/officeDocument/2006/relationships/hyperlink" Target="https://en.wikipedia.org/wiki/RGB" TargetMode="External"/><Relationship Id="rId4" Type="http://schemas.openxmlformats.org/officeDocument/2006/relationships/hyperlink" Target="https://en.wikipedia.org/wiki/Green" TargetMode="External"/><Relationship Id="rId9" Type="http://schemas.openxmlformats.org/officeDocument/2006/relationships/hyperlink" Target="https://en.wikipedia.org/wiki/HSL_color_spa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3823"/>
            <a:ext cx="9144000" cy="97084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HSV Image model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090" y="1535289"/>
            <a:ext cx="6299200" cy="48768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HSV is a cylindrical coordinate representation of points in RGB color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More intuitive and perceptually relevant than the Cartesian representation.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HSV stands for </a:t>
            </a:r>
            <a:r>
              <a:rPr lang="en-US" i="1" dirty="0" smtClean="0"/>
              <a:t>hue</a:t>
            </a:r>
            <a:r>
              <a:rPr lang="en-US" dirty="0" smtClean="0"/>
              <a:t> , </a:t>
            </a:r>
            <a:r>
              <a:rPr lang="en-US" i="1" dirty="0" smtClean="0"/>
              <a:t>saturation</a:t>
            </a:r>
            <a:r>
              <a:rPr lang="en-US" dirty="0" smtClean="0"/>
              <a:t>, and </a:t>
            </a:r>
            <a:r>
              <a:rPr lang="en-US" i="1" dirty="0" smtClean="0"/>
              <a:t>value.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In each cylinder the angle around the central vertical axis corresponds to </a:t>
            </a:r>
            <a:r>
              <a:rPr lang="en-US" i="1" dirty="0" smtClean="0"/>
              <a:t>hue.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distance from the axis corresponds to </a:t>
            </a:r>
            <a:r>
              <a:rPr lang="en-US" i="1" dirty="0" smtClean="0"/>
              <a:t>saturation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distance along the axis corresponds to </a:t>
            </a:r>
            <a:r>
              <a:rPr lang="en-US" i="1" dirty="0" smtClean="0"/>
              <a:t>intensity</a:t>
            </a:r>
            <a:r>
              <a:rPr lang="en-US" dirty="0" smtClean="0"/>
              <a:t> , </a:t>
            </a:r>
            <a:r>
              <a:rPr lang="en-US" i="1" dirty="0" smtClean="0"/>
              <a:t>value</a:t>
            </a:r>
            <a:r>
              <a:rPr lang="en-US" dirty="0" smtClean="0"/>
              <a:t> or </a:t>
            </a:r>
            <a:r>
              <a:rPr lang="en-US" i="1" dirty="0" smtClean="0"/>
              <a:t>brightness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76" y="2122311"/>
            <a:ext cx="4301067" cy="39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Convert the image back to </a:t>
            </a:r>
            <a:r>
              <a:rPr lang="en-US" dirty="0" err="1" smtClean="0"/>
              <a:t>rgb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098" name="Picture 2" descr="C:\Users\Aman\Desktop\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47"/>
          <a:stretch/>
        </p:blipFill>
        <p:spPr bwMode="auto">
          <a:xfrm>
            <a:off x="1388452" y="2414588"/>
            <a:ext cx="3828317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man\Desktop\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000"/>
          <a:stretch/>
        </p:blipFill>
        <p:spPr bwMode="auto">
          <a:xfrm>
            <a:off x="6494585" y="2543542"/>
            <a:ext cx="4724400" cy="27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2" y="1478844"/>
            <a:ext cx="11029244" cy="5463823"/>
          </a:xfrm>
        </p:spPr>
      </p:pic>
    </p:spTree>
    <p:extLst>
      <p:ext uri="{BB962C8B-B14F-4D97-AF65-F5344CB8AC3E}">
        <p14:creationId xmlns:p14="http://schemas.microsoft.com/office/powerpoint/2010/main" val="21085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Other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Popping more than one </a:t>
            </a:r>
            <a:r>
              <a:rPr lang="en-IN" dirty="0" err="1" smtClean="0"/>
              <a:t>color</a:t>
            </a:r>
            <a:r>
              <a:rPr lang="en-IN" dirty="0" smtClean="0"/>
              <a:t> at a time in the same image.</a:t>
            </a:r>
          </a:p>
          <a:p>
            <a:pPr lvl="1"/>
            <a:r>
              <a:rPr lang="en-IN" dirty="0" smtClean="0"/>
              <a:t>We have to be more careful in this implementation as we get some </a:t>
            </a:r>
            <a:r>
              <a:rPr lang="en-IN" dirty="0" err="1" smtClean="0"/>
              <a:t>colors</a:t>
            </a:r>
            <a:r>
              <a:rPr lang="en-IN" dirty="0" smtClean="0"/>
              <a:t> that may appear red might have more hue value of orange and will not be popped out as we might have expected. So we have to select the range of </a:t>
            </a:r>
            <a:r>
              <a:rPr lang="en-IN" dirty="0" err="1" smtClean="0"/>
              <a:t>colors</a:t>
            </a:r>
            <a:r>
              <a:rPr lang="en-IN" dirty="0" smtClean="0"/>
              <a:t> carefully.</a:t>
            </a:r>
          </a:p>
          <a:p>
            <a:pPr marL="457200" lvl="1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Transition of one </a:t>
            </a:r>
            <a:r>
              <a:rPr lang="en-IN" dirty="0" err="1" smtClean="0"/>
              <a:t>color</a:t>
            </a:r>
            <a:r>
              <a:rPr lang="en-IN" dirty="0" smtClean="0"/>
              <a:t> to </a:t>
            </a:r>
            <a:r>
              <a:rPr lang="en-IN" dirty="0" smtClean="0"/>
              <a:t>another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without effecting other </a:t>
            </a:r>
            <a:r>
              <a:rPr lang="en-IN" dirty="0" err="1" smtClean="0"/>
              <a:t>colors</a:t>
            </a:r>
            <a:r>
              <a:rPr lang="en-IN" dirty="0" smtClean="0"/>
              <a:t> in </a:t>
            </a:r>
            <a:r>
              <a:rPr lang="en-IN" dirty="0" smtClean="0"/>
              <a:t>the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/>
              <a:t>image.</a:t>
            </a:r>
          </a:p>
          <a:p>
            <a:pPr lvl="1"/>
            <a:r>
              <a:rPr lang="en-IN" dirty="0" smtClean="0"/>
              <a:t>Select the hue plane of the selected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Update the hue values to the output </a:t>
            </a:r>
            <a:r>
              <a:rPr lang="en-IN" dirty="0" err="1" smtClean="0"/>
              <a:t>color</a:t>
            </a:r>
            <a:r>
              <a:rPr lang="en-IN" dirty="0" smtClean="0"/>
              <a:t> as required.</a:t>
            </a:r>
          </a:p>
          <a:p>
            <a:pPr lvl="1"/>
            <a:r>
              <a:rPr lang="en-IN" dirty="0" smtClean="0"/>
              <a:t>Update the saturation values of non selected pixels to 0 if required.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1026" name="Picture 2" descr="C:\Users\Aman\Documents\MATLAB\diff_p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253651" y="3321539"/>
            <a:ext cx="5334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dsp.stackexchange.com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www.workwithcolor.com/hsl-color-picker-01.htm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www.stackoverflow.com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3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088"/>
            <a:ext cx="10515600" cy="11826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HSV continued..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33" y="1498776"/>
            <a:ext cx="3429000" cy="124495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8776"/>
            <a:ext cx="7086600" cy="4678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Hue</a:t>
            </a:r>
            <a:r>
              <a:rPr lang="en-US" sz="2400" dirty="0" smtClean="0"/>
              <a:t> is one of the main properties of  a color. </a:t>
            </a:r>
            <a:r>
              <a:rPr lang="en-IN" sz="2400" dirty="0" smtClean="0">
                <a:effectLst/>
              </a:rPr>
              <a:t>defined technically as "the degree to which a stimulus can be described as similar to or different from stimuli that are described as </a:t>
            </a:r>
            <a:r>
              <a:rPr lang="en-IN" sz="2400" dirty="0" smtClean="0">
                <a:effectLst/>
                <a:hlinkClick r:id="rId3" tooltip="Red"/>
              </a:rPr>
              <a:t>red</a:t>
            </a:r>
            <a:r>
              <a:rPr lang="en-IN" sz="2400" dirty="0" smtClean="0">
                <a:effectLst/>
              </a:rPr>
              <a:t>, </a:t>
            </a:r>
            <a:r>
              <a:rPr lang="en-IN" sz="2400" dirty="0" smtClean="0">
                <a:effectLst/>
                <a:hlinkClick r:id="rId4" tooltip="Green"/>
              </a:rPr>
              <a:t>green</a:t>
            </a:r>
            <a:r>
              <a:rPr lang="en-IN" sz="2400" dirty="0" smtClean="0">
                <a:effectLst/>
              </a:rPr>
              <a:t>, </a:t>
            </a:r>
            <a:r>
              <a:rPr lang="en-IN" sz="2400" dirty="0" smtClean="0">
                <a:effectLst/>
                <a:hlinkClick r:id="rId5" tooltip="Blue"/>
              </a:rPr>
              <a:t>blue</a:t>
            </a:r>
            <a:r>
              <a:rPr lang="en-IN" sz="2400" dirty="0" smtClean="0">
                <a:effectLst/>
              </a:rPr>
              <a:t>, and </a:t>
            </a:r>
            <a:r>
              <a:rPr lang="en-IN" sz="2400" dirty="0" smtClean="0">
                <a:effectLst/>
                <a:hlinkClick r:id="rId6" tooltip="Yellow"/>
              </a:rPr>
              <a:t>yellow</a:t>
            </a:r>
            <a:r>
              <a:rPr lang="en-IN" sz="2400" dirty="0" smtClean="0">
                <a:effectLst/>
              </a:rPr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effectLst/>
              </a:rPr>
              <a:t>The </a:t>
            </a:r>
            <a:r>
              <a:rPr lang="en-IN" sz="2400" i="1" dirty="0" smtClean="0">
                <a:effectLst/>
              </a:rPr>
              <a:t>saturation</a:t>
            </a:r>
            <a:r>
              <a:rPr lang="en-IN" sz="2400" dirty="0" smtClean="0">
                <a:effectLst/>
              </a:rPr>
              <a:t> of a </a:t>
            </a:r>
            <a:r>
              <a:rPr lang="en-IN" sz="2400" dirty="0" err="1" smtClean="0">
                <a:effectLst/>
              </a:rPr>
              <a:t>color</a:t>
            </a:r>
            <a:r>
              <a:rPr lang="en-IN" sz="2400" dirty="0" smtClean="0">
                <a:effectLst/>
              </a:rPr>
              <a:t> is determined by a combination of light intensity and how much it is distributed across the spectrum of different wavelengths.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IN" sz="2400" i="1" dirty="0" smtClean="0">
                <a:effectLst/>
              </a:rPr>
              <a:t>value</a:t>
            </a:r>
            <a:r>
              <a:rPr lang="en-IN" sz="2400" dirty="0" smtClean="0">
                <a:effectLst/>
              </a:rPr>
              <a:t> is defined as the largest component of a </a:t>
            </a:r>
            <a:r>
              <a:rPr lang="en-IN" sz="2400" dirty="0" err="1" smtClean="0">
                <a:effectLst/>
              </a:rPr>
              <a:t>color</a:t>
            </a:r>
            <a:r>
              <a:rPr lang="en-IN" sz="2400" dirty="0" smtClean="0">
                <a:effectLst/>
              </a:rPr>
              <a:t>. This places all three primaries, and also all of the "secondary </a:t>
            </a:r>
            <a:r>
              <a:rPr lang="en-IN" sz="2400" dirty="0" err="1" smtClean="0">
                <a:effectLst/>
              </a:rPr>
              <a:t>colors</a:t>
            </a:r>
            <a:r>
              <a:rPr lang="en-IN" sz="2400" dirty="0" smtClean="0">
                <a:effectLst/>
              </a:rPr>
              <a:t>"—cyan, yellow, and magenta—into a plane with white, forming a </a:t>
            </a:r>
            <a:r>
              <a:rPr lang="en-IN" sz="2400" dirty="0" smtClean="0">
                <a:effectLst/>
                <a:hlinkClick r:id="rId7" tooltip="Hexagonal pyramid"/>
              </a:rPr>
              <a:t>hexagonal pyramid</a:t>
            </a:r>
            <a:r>
              <a:rPr lang="en-IN" sz="2400" dirty="0" smtClean="0">
                <a:effectLst/>
              </a:rPr>
              <a:t> out of the RGB cube.</a:t>
            </a:r>
            <a:r>
              <a:rPr lang="en-IN" sz="2400" baseline="30000" dirty="0" smtClean="0">
                <a:effectLst/>
                <a:hlinkClick r:id="rId8"/>
              </a:rPr>
              <a:t>[8]</a:t>
            </a:r>
            <a:r>
              <a:rPr lang="en-IN" sz="2400" dirty="0" smtClean="0">
                <a:effectLst/>
              </a:rPr>
              <a:t>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19912" y="2681464"/>
            <a:ext cx="30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ffectLst/>
              </a:rPr>
              <a:t>Hue in the </a:t>
            </a:r>
            <a:r>
              <a:rPr lang="en-IN" sz="1400" dirty="0" smtClean="0">
                <a:effectLst/>
                <a:hlinkClick r:id="rId9" tooltip="HSL color space"/>
              </a:rPr>
              <a:t>HSB</a:t>
            </a:r>
            <a:r>
              <a:rPr lang="en-IN" sz="1400" dirty="0" smtClean="0">
                <a:effectLst/>
              </a:rPr>
              <a:t>/</a:t>
            </a:r>
            <a:r>
              <a:rPr lang="en-IN" sz="1400" dirty="0" smtClean="0">
                <a:effectLst/>
                <a:hlinkClick r:id="rId9" tooltip="HSL color space"/>
              </a:rPr>
              <a:t>HSL</a:t>
            </a:r>
            <a:r>
              <a:rPr lang="en-IN" sz="1400" dirty="0" smtClean="0">
                <a:effectLst/>
              </a:rPr>
              <a:t> encodings of </a:t>
            </a:r>
            <a:r>
              <a:rPr lang="en-IN" sz="1400" dirty="0" smtClean="0">
                <a:effectLst/>
                <a:hlinkClick r:id="rId10" tooltip="RGB"/>
              </a:rPr>
              <a:t>RGB</a:t>
            </a:r>
            <a:endParaRPr lang="en-IN" sz="14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places all three primaries, and also all of the "secondary colors"—cyan, yellow, and magenta—into a plane with white, forming a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Hexagonal pyramid"/>
              </a:rPr>
              <a:t>hexagonal pyramid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 of the RGB cube.</a:t>
            </a:r>
            <a:r>
              <a:rPr kumimoji="0" lang="en-US" altLang="en-US" sz="6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[8]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2" descr="V=M\,\!"/>
          <p:cNvSpPr>
            <a:spLocks noChangeAspect="1" noChangeArrowheads="1"/>
          </p:cNvSpPr>
          <p:nvPr/>
        </p:nvSpPr>
        <p:spPr bwMode="auto">
          <a:xfrm>
            <a:off x="5207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7" t="6261" r="903" b="50675"/>
          <a:stretch/>
        </p:blipFill>
        <p:spPr>
          <a:xfrm>
            <a:off x="8550274" y="3457554"/>
            <a:ext cx="2491317" cy="25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223"/>
            <a:ext cx="10515600" cy="1185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556"/>
            <a:ext cx="7380111" cy="4989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About the project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Converts the Image into a grey scale and pops only a particular color or selected range of colors.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Used in </a:t>
            </a:r>
            <a:r>
              <a:rPr lang="en-US" sz="2400" dirty="0" err="1" smtClean="0"/>
              <a:t>photoshop</a:t>
            </a:r>
            <a:r>
              <a:rPr lang="en-US" sz="2400" dirty="0" smtClean="0"/>
              <a:t> and editing photos for bringing creativity into the pictures.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Change only a particular color in the image to another so that it looks more prominent by making the background as </a:t>
            </a:r>
            <a:r>
              <a:rPr lang="en-US" sz="2400" dirty="0" err="1" smtClean="0"/>
              <a:t>grayscale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60" y="1700387"/>
            <a:ext cx="2704395" cy="24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Conversion from RGB to HSV?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U</a:t>
            </a:r>
            <a:r>
              <a:rPr lang="en-IN" dirty="0" smtClean="0"/>
              <a:t>nlike</a:t>
            </a:r>
            <a:r>
              <a:rPr lang="en-IN" dirty="0"/>
              <a:t> RGB, HSV separates </a:t>
            </a:r>
            <a:r>
              <a:rPr lang="en-IN" i="1" dirty="0" err="1"/>
              <a:t>luma</a:t>
            </a:r>
            <a:r>
              <a:rPr lang="en-IN" dirty="0"/>
              <a:t>, or the image intensity, from </a:t>
            </a:r>
            <a:r>
              <a:rPr lang="en-IN" i="1" dirty="0" err="1"/>
              <a:t>chroma</a:t>
            </a:r>
            <a:r>
              <a:rPr lang="en-IN" dirty="0"/>
              <a:t> or the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smtClean="0"/>
              <a:t>information.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case of a shadow in an image, all the RGB values will be effected, if we had used a HSV model, only the saturation and intensity plane value is affected, whereas the hue plane value ( the primary </a:t>
            </a:r>
            <a:r>
              <a:rPr lang="en-IN" dirty="0" err="1" smtClean="0"/>
              <a:t>color</a:t>
            </a:r>
            <a:r>
              <a:rPr lang="en-IN" dirty="0" smtClean="0"/>
              <a:t> ) doesn’t change much.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our project, basic need for conversion was for the following reasons :</a:t>
            </a:r>
          </a:p>
          <a:p>
            <a:pPr lvl="1"/>
            <a:r>
              <a:rPr lang="en-IN" dirty="0" smtClean="0"/>
              <a:t>Getting a separate hue plane so that a selective </a:t>
            </a:r>
            <a:r>
              <a:rPr lang="en-IN" dirty="0" err="1" smtClean="0"/>
              <a:t>color</a:t>
            </a:r>
            <a:r>
              <a:rPr lang="en-IN" dirty="0" smtClean="0"/>
              <a:t> can be popped or changed to another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Making all the saturation values of entries other than selected </a:t>
            </a:r>
            <a:r>
              <a:rPr lang="en-IN" dirty="0" err="1" smtClean="0"/>
              <a:t>color</a:t>
            </a:r>
            <a:r>
              <a:rPr lang="en-IN" dirty="0" smtClean="0"/>
              <a:t> to 0 to make it </a:t>
            </a:r>
            <a:r>
              <a:rPr lang="en-IN" dirty="0" err="1" smtClean="0"/>
              <a:t>grayscale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This acts as a background and the selected </a:t>
            </a:r>
            <a:r>
              <a:rPr lang="en-IN" dirty="0" err="1" smtClean="0"/>
              <a:t>color</a:t>
            </a:r>
            <a:r>
              <a:rPr lang="en-IN" dirty="0" smtClean="0"/>
              <a:t> appears to be “popped out” from the image.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6492" cy="1031631"/>
          </a:xfrm>
        </p:spPr>
        <p:txBody>
          <a:bodyPr/>
          <a:lstStyle/>
          <a:p>
            <a:pPr algn="ctr"/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88891" y="978822"/>
            <a:ext cx="154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Original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5872" y="1614826"/>
            <a:ext cx="2051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Convert RGB to HSV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7139" y="2338699"/>
            <a:ext cx="3328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Select Hue and Saturation Planes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5978" y="3083059"/>
            <a:ext cx="409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Select a particular </a:t>
            </a:r>
            <a:r>
              <a:rPr lang="en-IN" dirty="0" err="1"/>
              <a:t>color</a:t>
            </a:r>
            <a:r>
              <a:rPr lang="en-IN" dirty="0"/>
              <a:t> or range of </a:t>
            </a:r>
            <a:r>
              <a:rPr lang="en-IN" dirty="0" err="1"/>
              <a:t>colors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06642" y="3830433"/>
            <a:ext cx="53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Update the saturation values of non selected pixels to 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826" y="4662826"/>
            <a:ext cx="3758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Update Saturation Plane in HSV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3962" y="5356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/>
              <a:t>Change the hue values of selected 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( optional, used in second implementation)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4592" y="6339062"/>
            <a:ext cx="273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Convert Image back to RGB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720862" y="1348154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750168" y="2028092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5720862" y="2762154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5750168" y="3563761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750168" y="4243699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750168" y="5064369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720862" y="6002997"/>
            <a:ext cx="222738" cy="26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Implementation:-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convert the image to HSV image.</a:t>
            </a:r>
            <a:endParaRPr lang="en-IN" sz="2400" dirty="0"/>
          </a:p>
        </p:txBody>
      </p:sp>
      <p:pic>
        <p:nvPicPr>
          <p:cNvPr id="7" name="Picture 3" descr="C:\Users\Aman\Documents\MATLAB\fi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6" b="50000"/>
          <a:stretch/>
        </p:blipFill>
        <p:spPr bwMode="auto">
          <a:xfrm>
            <a:off x="5884985" y="3048366"/>
            <a:ext cx="5638800" cy="29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2"/>
          <a:stretch/>
        </p:blipFill>
        <p:spPr bwMode="auto">
          <a:xfrm>
            <a:off x="1282944" y="2942127"/>
            <a:ext cx="37110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3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the saturation plane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050" name="Picture 2" descr="C:\Users\Aman\Desktop\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31349" y="2244969"/>
            <a:ext cx="10546251" cy="42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non red pixels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the selected pixel saturation to 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2"/>
          <a:stretch/>
        </p:blipFill>
        <p:spPr bwMode="auto">
          <a:xfrm>
            <a:off x="1282944" y="2942127"/>
            <a:ext cx="37110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man\Documents\MATLAB\fig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6" b="50000"/>
          <a:stretch/>
        </p:blipFill>
        <p:spPr bwMode="auto">
          <a:xfrm>
            <a:off x="6025662" y="3089397"/>
            <a:ext cx="5638800" cy="29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283569" y="3048366"/>
            <a:ext cx="1101969" cy="3012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0245969" y="3200765"/>
            <a:ext cx="1101969" cy="3012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Color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the saturation plane.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2" descr="C:\Users\Aman\Desktop\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8"/>
          <a:stretch/>
        </p:blipFill>
        <p:spPr bwMode="auto">
          <a:xfrm>
            <a:off x="5826369" y="3048001"/>
            <a:ext cx="5251938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2"/>
          <a:stretch/>
        </p:blipFill>
        <p:spPr bwMode="auto">
          <a:xfrm>
            <a:off x="1282944" y="2942127"/>
            <a:ext cx="37110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4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590</Words>
  <Application>Microsoft Office PowerPoint</Application>
  <PresentationFormat>Custom</PresentationFormat>
  <Paragraphs>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HSV Image model</vt:lpstr>
      <vt:lpstr>HSV continued..</vt:lpstr>
      <vt:lpstr>Color pop</vt:lpstr>
      <vt:lpstr>Why Conversion from RGB to HSV?</vt:lpstr>
      <vt:lpstr>Flow Chart</vt:lpstr>
      <vt:lpstr>Color pop</vt:lpstr>
      <vt:lpstr>Color pop </vt:lpstr>
      <vt:lpstr>Color pop</vt:lpstr>
      <vt:lpstr>Color pop</vt:lpstr>
      <vt:lpstr>Color pop</vt:lpstr>
      <vt:lpstr>Color pop</vt:lpstr>
      <vt:lpstr>Other implementations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pop</dc:title>
  <dc:creator>vineet kumar</dc:creator>
  <cp:lastModifiedBy>Aman</cp:lastModifiedBy>
  <cp:revision>37</cp:revision>
  <dcterms:created xsi:type="dcterms:W3CDTF">2016-11-28T19:02:43Z</dcterms:created>
  <dcterms:modified xsi:type="dcterms:W3CDTF">2016-11-30T06:13:31Z</dcterms:modified>
</cp:coreProperties>
</file>