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A0C4CA-7649-4C5E-9B4D-7C1499AFBEDE}">
  <a:tblStyle styleId="{2DA0C4CA-7649-4C5E-9B4D-7C1499AFB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1fcdf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1fcdf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42f5b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42f5b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842f5b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842f5b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5a52f08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5a52f08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09ad6fe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09ad6f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09ad6fe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09ad6f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809ad6fe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809ad6fe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09ad6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09ad6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09ad6f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09ad6f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809ad6f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809ad6f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09ad6f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09ad6f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809ad6fe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809ad6f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09ad6f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09ad6f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809ad6fe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809ad6f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09ad6fe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09ad6f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s.unm.edu/~crandall/netsfall13/TCtutorial.pdf" TargetMode="External"/><Relationship Id="rId4" Type="http://schemas.openxmlformats.org/officeDocument/2006/relationships/hyperlink" Target="https://students.iitmandi.ac.in/moodle/mod/resource/view.php?id=21921" TargetMode="External"/><Relationship Id="rId5" Type="http://schemas.openxmlformats.org/officeDocument/2006/relationships/hyperlink" Target="https://www.chuanjin.me/2016/08/03/transfer-fil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1325" y="262600"/>
            <a:ext cx="79926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CS</a:t>
            </a:r>
            <a:r>
              <a:rPr lang="en" sz="2600"/>
              <a:t>549</a:t>
            </a:r>
            <a:r>
              <a:rPr lang="en" sz="2600">
                <a:solidFill>
                  <a:srgbClr val="000000"/>
                </a:solidFill>
              </a:rPr>
              <a:t> </a:t>
            </a:r>
            <a:r>
              <a:rPr lang="en" sz="2600"/>
              <a:t>:Performance Analysis of Computer Network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650" y="1813975"/>
            <a:ext cx="2390775" cy="19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Google Shape;56;p13"/>
          <p:cNvGraphicFramePr/>
          <p:nvPr/>
        </p:nvGraphicFramePr>
        <p:xfrm>
          <a:off x="5632275" y="23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{2DA0C4CA-7649-4C5E-9B4D-7C1499AFBEDE}</a:tableStyleId>
              </a:tblPr>
              <a:tblGrid>
                <a:gridCol w="1762600"/>
                <a:gridCol w="1293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Vinay 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B17068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Deepak Kum</a:t>
                      </a:r>
                      <a:r>
                        <a:rPr lang="en"/>
                        <a:t>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B17039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224800" y="4026475"/>
            <a:ext cx="5334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Mini </a:t>
            </a:r>
            <a:r>
              <a:rPr lang="en" sz="2400"/>
              <a:t>Project - </a:t>
            </a:r>
            <a:r>
              <a:rPr lang="en" sz="1800"/>
              <a:t>Topic number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Faculty</a:t>
            </a:r>
            <a:r>
              <a:rPr lang="en" sz="2400"/>
              <a:t> - </a:t>
            </a:r>
            <a:r>
              <a:rPr lang="en" sz="1800"/>
              <a:t>T</a:t>
            </a:r>
            <a:r>
              <a:rPr lang="en" sz="1800">
                <a:solidFill>
                  <a:schemeClr val="dk1"/>
                </a:solidFill>
              </a:rPr>
              <a:t>.A. Gonsalves &amp; Sreelakshmi P.M.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0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Table:Varying the Delay</a:t>
            </a:r>
            <a:endParaRPr sz="2500"/>
          </a:p>
        </p:txBody>
      </p:sp>
      <p:graphicFrame>
        <p:nvGraphicFramePr>
          <p:cNvPr id="113" name="Google Shape;113;p22"/>
          <p:cNvGraphicFramePr/>
          <p:nvPr/>
        </p:nvGraphicFramePr>
        <p:xfrm>
          <a:off x="666725" y="563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{2DA0C4CA-7649-4C5E-9B4D-7C1499AFBEDE}</a:tableStyleId>
              </a:tblPr>
              <a:tblGrid>
                <a:gridCol w="1190000"/>
                <a:gridCol w="1215400"/>
                <a:gridCol w="1393200"/>
                <a:gridCol w="1380500"/>
                <a:gridCol w="2104400"/>
              </a:tblGrid>
              <a:tr h="59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Delay(ms)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Rate(Mb/s)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 of 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Throughput(MB/s)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8.2679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8.1166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7.9460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7.8461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7.7242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7.5172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7.2492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7.0606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7.0650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6.8286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Table:Varying the Loss</a:t>
            </a:r>
            <a:endParaRPr sz="2500"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705700" y="57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{2DA0C4CA-7649-4C5E-9B4D-7C1499AFBEDE}</a:tableStyleId>
              </a:tblPr>
              <a:tblGrid>
                <a:gridCol w="1461775"/>
                <a:gridCol w="1461775"/>
                <a:gridCol w="1080775"/>
                <a:gridCol w="1258575"/>
                <a:gridCol w="2045975"/>
              </a:tblGrid>
              <a:tr h="5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Delay(ms)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Rate(Mb/s)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 of 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Throughput(MB/s)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8.4064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8.1254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7.5209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6.0357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2.1821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2.6040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1.9038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Table:Varying the Rate</a:t>
            </a:r>
            <a:endParaRPr sz="2500"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744675" y="57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{2DA0C4CA-7649-4C5E-9B4D-7C1499AFBEDE}</a:tableStyleId>
              </a:tblPr>
              <a:tblGrid>
                <a:gridCol w="1471925"/>
                <a:gridCol w="1471925"/>
                <a:gridCol w="1129025"/>
                <a:gridCol w="1319525"/>
                <a:gridCol w="1967225"/>
              </a:tblGrid>
              <a:tr h="5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Delay(ms)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Rate(Mb/s)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 of 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Throughput(MB/s)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2.0156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3.8639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6.2213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15.0587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18.8710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21.2220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23.1999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23.6423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Inference: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We infer following things by doing experiments 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Increase in the loss, decreases the throughput.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Increase in the rate, increases the throughput.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Increase in the delay, decreases the throughput.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We have successfully conducted the experiments and concluded that increase in loss decrease </a:t>
            </a:r>
            <a:r>
              <a:rPr lang="en" sz="1900">
                <a:solidFill>
                  <a:srgbClr val="000000"/>
                </a:solidFill>
              </a:rPr>
              <a:t>throughput</a:t>
            </a:r>
            <a:r>
              <a:rPr lang="en" sz="1900">
                <a:solidFill>
                  <a:srgbClr val="000000"/>
                </a:solidFill>
              </a:rPr>
              <a:t> and increase in delay decrease throughput and increase in rate at client interface increase throughput.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Vinay kumar - B17068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Configuration, Client script, Plotting script, Slide preparation.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Deepak kumar - B17039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Automation , Varying factor, Server script, File generator script.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https://www.cs.unm.edu/~crandall/netsfall13/TCtutorial.pdf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Quick Guide to Virtual Networking.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https://students.iitmandi.ac.in/moodle/mod/resource/view.php?id=21921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https://www.chuanjin.me/2016/08/03/transfer-file/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 Statement:</a:t>
            </a:r>
            <a:endParaRPr sz="3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Create N+1 nodes on your Laptop where one node acts as a server and remaining as clients.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Write Client-Server code using UDP sockets. Vary the rate,loss and delay on the client  MACVLANs and measure the performance.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Setup: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00" y="1186525"/>
            <a:ext cx="5901438" cy="34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 </a:t>
            </a:r>
            <a:r>
              <a:rPr lang="en"/>
              <a:t>: Measurements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Send large file(100MB) from client to server.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Throughput(MB/s) = total byte received / total time taken.</a:t>
            </a:r>
            <a:endParaRPr sz="2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For measuring total byte -&gt; added all data received.</a:t>
            </a:r>
            <a:endParaRPr sz="2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For measuring total time -&gt;  python module time used.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 : </a:t>
            </a:r>
            <a:r>
              <a:rPr lang="en"/>
              <a:t>Factors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1276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{2DA0C4CA-7649-4C5E-9B4D-7C1499AFBEDE}</a:tableStyleId>
              </a:tblPr>
              <a:tblGrid>
                <a:gridCol w="4072975"/>
                <a:gridCol w="4072975"/>
              </a:tblGrid>
              <a:tr h="41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f</a:t>
                      </a:r>
                      <a:r>
                        <a:rPr lang="en"/>
                        <a:t>actors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elay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1,5,10,20,30,40,50,60,70,80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1,4,9,15,30,40,50,60,70,85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1,2,5,10,15,20,25,30,40,50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311700" y="37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{2DA0C4CA-7649-4C5E-9B4D-7C1499AFBEDE}</a:tableStyleId>
              </a:tblPr>
              <a:tblGrid>
                <a:gridCol w="4072975"/>
                <a:gridCol w="407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Secondary Factors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RAM, Operating System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 : </a:t>
            </a:r>
            <a:r>
              <a:rPr lang="en"/>
              <a:t>Script for Automation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./run.sh 1ms 20mbit 2% 5;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 sz="2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$(ps -aef </a:t>
            </a:r>
            <a:r>
              <a:rPr lang="en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grep server.py </a:t>
            </a:r>
            <a:r>
              <a:rPr lang="en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wc -l)</a:t>
            </a:r>
            <a:r>
              <a:rPr lang="en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-ne 1 ]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21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sleep 1;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21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 on ...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000" y="12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000" y="61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Graph: Loss vs Throughput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300" y="104775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0" y="6495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Graph: Rate vs Throughput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52450"/>
            <a:ext cx="57404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0" y="39000"/>
            <a:ext cx="8520600" cy="50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Graph: Delay vs Throughput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38150"/>
            <a:ext cx="58928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