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68" r:id="rId4"/>
    <p:sldId id="269" r:id="rId5"/>
    <p:sldId id="257" r:id="rId6"/>
    <p:sldId id="270" r:id="rId7"/>
    <p:sldId id="259" r:id="rId8"/>
    <p:sldId id="258" r:id="rId9"/>
    <p:sldId id="271" r:id="rId10"/>
    <p:sldId id="260" r:id="rId11"/>
    <p:sldId id="261" r:id="rId12"/>
    <p:sldId id="262" r:id="rId13"/>
    <p:sldId id="263" r:id="rId14"/>
    <p:sldId id="264"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3E272-B928-490F-AFE6-6A391A313B53}"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8647E-6F4B-4A77-88E2-69958A7EBF67}" type="slidenum">
              <a:rPr lang="en-US" smtClean="0"/>
              <a:t>‹#›</a:t>
            </a:fld>
            <a:endParaRPr lang="en-US"/>
          </a:p>
        </p:txBody>
      </p:sp>
    </p:spTree>
    <p:extLst>
      <p:ext uri="{BB962C8B-B14F-4D97-AF65-F5344CB8AC3E}">
        <p14:creationId xmlns:p14="http://schemas.microsoft.com/office/powerpoint/2010/main" val="57779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DC95DC-64E5-4C0E-B746-2ED79C41F211}"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25805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138482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141904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132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80649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DC95DC-64E5-4C0E-B746-2ED79C41F211}"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124851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DC95DC-64E5-4C0E-B746-2ED79C41F211}"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63399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C95DC-64E5-4C0E-B746-2ED79C41F211}"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98476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C95DC-64E5-4C0E-B746-2ED79C41F211}"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162174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C95DC-64E5-4C0E-B746-2ED79C41F211}"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5436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DC95DC-64E5-4C0E-B746-2ED79C41F211}"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84885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5713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DC95DC-64E5-4C0E-B746-2ED79C41F211}"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39074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DC95DC-64E5-4C0E-B746-2ED79C41F211}"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113081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C95DC-64E5-4C0E-B746-2ED79C41F211}"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287533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85228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C95DC-64E5-4C0E-B746-2ED79C41F211}"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9E4FD-68F3-4ACF-8CAD-35F2D4236C6B}" type="slidenum">
              <a:rPr lang="en-US" smtClean="0"/>
              <a:t>‹#›</a:t>
            </a:fld>
            <a:endParaRPr lang="en-US"/>
          </a:p>
        </p:txBody>
      </p:sp>
    </p:spTree>
    <p:extLst>
      <p:ext uri="{BB962C8B-B14F-4D97-AF65-F5344CB8AC3E}">
        <p14:creationId xmlns:p14="http://schemas.microsoft.com/office/powerpoint/2010/main" val="90799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DC95DC-64E5-4C0E-B746-2ED79C41F211}" type="datetimeFigureOut">
              <a:rPr lang="en-US" smtClean="0"/>
              <a:t>5/9/2019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E9E4FD-68F3-4ACF-8CAD-35F2D4236C6B}" type="slidenum">
              <a:rPr lang="en-US" smtClean="0"/>
              <a:t>‹#›</a:t>
            </a:fld>
            <a:endParaRPr lang="en-US"/>
          </a:p>
        </p:txBody>
      </p:sp>
    </p:spTree>
    <p:extLst>
      <p:ext uri="{BB962C8B-B14F-4D97-AF65-F5344CB8AC3E}">
        <p14:creationId xmlns:p14="http://schemas.microsoft.com/office/powerpoint/2010/main" val="2083921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FE40-4C3D-4E0C-87D0-1D54BA03631D}"/>
              </a:ext>
            </a:extLst>
          </p:cNvPr>
          <p:cNvSpPr>
            <a:spLocks noGrp="1"/>
          </p:cNvSpPr>
          <p:nvPr>
            <p:ph type="ctrTitle"/>
          </p:nvPr>
        </p:nvSpPr>
        <p:spPr/>
        <p:txBody>
          <a:bodyPr/>
          <a:lstStyle/>
          <a:p>
            <a:r>
              <a:rPr lang="en-IN" dirty="0">
                <a:solidFill>
                  <a:srgbClr val="00B050"/>
                </a:solidFill>
              </a:rPr>
              <a:t>MALWARE CLASSIFICATION</a:t>
            </a:r>
            <a:br>
              <a:rPr lang="en-IN" dirty="0"/>
            </a:br>
            <a:r>
              <a:rPr lang="en-IN" sz="2000" dirty="0"/>
              <a:t>Kaggle MICROSOFT CHALLENGE</a:t>
            </a:r>
            <a:endParaRPr lang="en-US" dirty="0"/>
          </a:p>
        </p:txBody>
      </p:sp>
      <p:sp>
        <p:nvSpPr>
          <p:cNvPr id="3" name="Subtitle 2">
            <a:extLst>
              <a:ext uri="{FF2B5EF4-FFF2-40B4-BE49-F238E27FC236}">
                <a16:creationId xmlns:a16="http://schemas.microsoft.com/office/drawing/2014/main" id="{A7EDDD8B-874D-4688-AE95-C6230690262B}"/>
              </a:ext>
            </a:extLst>
          </p:cNvPr>
          <p:cNvSpPr>
            <a:spLocks noGrp="1"/>
          </p:cNvSpPr>
          <p:nvPr>
            <p:ph type="subTitle" idx="1"/>
          </p:nvPr>
        </p:nvSpPr>
        <p:spPr/>
        <p:txBody>
          <a:bodyPr/>
          <a:lstStyle/>
          <a:p>
            <a:r>
              <a:rPr lang="en-IN" dirty="0"/>
              <a:t>BY</a:t>
            </a:r>
          </a:p>
          <a:p>
            <a:r>
              <a:rPr lang="en-IN" dirty="0"/>
              <a:t>MURTUZA SHAREEF [G01024452]</a:t>
            </a:r>
          </a:p>
          <a:p>
            <a:r>
              <a:rPr lang="en-IN" dirty="0"/>
              <a:t>DEEPAK KANURI [G01070295]</a:t>
            </a:r>
            <a:endParaRPr lang="en-US" dirty="0"/>
          </a:p>
        </p:txBody>
      </p:sp>
    </p:spTree>
    <p:extLst>
      <p:ext uri="{BB962C8B-B14F-4D97-AF65-F5344CB8AC3E}">
        <p14:creationId xmlns:p14="http://schemas.microsoft.com/office/powerpoint/2010/main" val="366445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7BFC-20AF-437F-8509-E895B19D35C7}"/>
              </a:ext>
            </a:extLst>
          </p:cNvPr>
          <p:cNvSpPr>
            <a:spLocks noGrp="1"/>
          </p:cNvSpPr>
          <p:nvPr>
            <p:ph type="title"/>
          </p:nvPr>
        </p:nvSpPr>
        <p:spPr/>
        <p:txBody>
          <a:bodyPr/>
          <a:lstStyle/>
          <a:p>
            <a:r>
              <a:rPr lang="en-IN" dirty="0">
                <a:solidFill>
                  <a:srgbClr val="FFC000"/>
                </a:solidFill>
              </a:rPr>
              <a:t>K Nearest neighbour</a:t>
            </a:r>
            <a:endParaRPr lang="en-US" dirty="0">
              <a:solidFill>
                <a:srgbClr val="FFC000"/>
              </a:solidFill>
            </a:endParaRPr>
          </a:p>
        </p:txBody>
      </p:sp>
      <p:pic>
        <p:nvPicPr>
          <p:cNvPr id="4" name="Picture 3">
            <a:extLst>
              <a:ext uri="{FF2B5EF4-FFF2-40B4-BE49-F238E27FC236}">
                <a16:creationId xmlns:a16="http://schemas.microsoft.com/office/drawing/2014/main" id="{651CFDC4-76DC-4E04-8F58-A1967D95C69C}"/>
              </a:ext>
            </a:extLst>
          </p:cNvPr>
          <p:cNvPicPr/>
          <p:nvPr/>
        </p:nvPicPr>
        <p:blipFill rotWithShape="1">
          <a:blip r:embed="rId2"/>
          <a:srcRect b="3536"/>
          <a:stretch/>
        </p:blipFill>
        <p:spPr bwMode="auto">
          <a:xfrm>
            <a:off x="999241" y="2185199"/>
            <a:ext cx="4934932" cy="3516866"/>
          </a:xfrm>
          <a:prstGeom prst="rect">
            <a:avLst/>
          </a:prstGeom>
          <a:ln>
            <a:noFill/>
          </a:ln>
          <a:extLst>
            <a:ext uri="{53640926-AAD7-44D8-BBD7-CCE9431645EC}">
              <a14:shadowObscured xmlns:a14="http://schemas.microsoft.com/office/drawing/2010/main"/>
            </a:ext>
          </a:extLst>
        </p:spPr>
      </p:pic>
      <p:pic>
        <p:nvPicPr>
          <p:cNvPr id="5" name="Content Placeholder 4">
            <a:extLst>
              <a:ext uri="{FF2B5EF4-FFF2-40B4-BE49-F238E27FC236}">
                <a16:creationId xmlns:a16="http://schemas.microsoft.com/office/drawing/2014/main" id="{6D2D2BB8-D132-4693-8CF9-34ACB5F14E5F}"/>
              </a:ext>
            </a:extLst>
          </p:cNvPr>
          <p:cNvPicPr>
            <a:picLocks noGrp="1"/>
          </p:cNvPicPr>
          <p:nvPr>
            <p:ph idx="1"/>
          </p:nvPr>
        </p:nvPicPr>
        <p:blipFill rotWithShape="1">
          <a:blip r:embed="rId3"/>
          <a:srcRect t="941"/>
          <a:stretch/>
        </p:blipFill>
        <p:spPr bwMode="auto">
          <a:xfrm>
            <a:off x="5990322" y="2185199"/>
            <a:ext cx="5202437" cy="3552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06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0BAE-0FAF-453F-9976-FF88A494624C}"/>
              </a:ext>
            </a:extLst>
          </p:cNvPr>
          <p:cNvSpPr>
            <a:spLocks noGrp="1"/>
          </p:cNvSpPr>
          <p:nvPr>
            <p:ph type="title"/>
          </p:nvPr>
        </p:nvSpPr>
        <p:spPr/>
        <p:txBody>
          <a:bodyPr/>
          <a:lstStyle/>
          <a:p>
            <a:r>
              <a:rPr lang="en-IN" dirty="0">
                <a:solidFill>
                  <a:srgbClr val="FFC000"/>
                </a:solidFill>
              </a:rPr>
              <a:t>Random forest</a:t>
            </a:r>
            <a:endParaRPr lang="en-US" dirty="0">
              <a:solidFill>
                <a:srgbClr val="FFC000"/>
              </a:solidFill>
            </a:endParaRPr>
          </a:p>
        </p:txBody>
      </p:sp>
      <p:pic>
        <p:nvPicPr>
          <p:cNvPr id="4" name="Content Placeholder 3">
            <a:extLst>
              <a:ext uri="{FF2B5EF4-FFF2-40B4-BE49-F238E27FC236}">
                <a16:creationId xmlns:a16="http://schemas.microsoft.com/office/drawing/2014/main" id="{A2BC9DDE-1A0A-457C-A45E-19639417ACE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2950" y="1969360"/>
            <a:ext cx="5133049" cy="3804557"/>
          </a:xfrm>
          <a:prstGeom prst="rect">
            <a:avLst/>
          </a:prstGeom>
          <a:noFill/>
          <a:ln>
            <a:noFill/>
          </a:ln>
        </p:spPr>
      </p:pic>
      <p:pic>
        <p:nvPicPr>
          <p:cNvPr id="5" name="Picture 4">
            <a:extLst>
              <a:ext uri="{FF2B5EF4-FFF2-40B4-BE49-F238E27FC236}">
                <a16:creationId xmlns:a16="http://schemas.microsoft.com/office/drawing/2014/main" id="{F6A93F8F-7EF1-4558-87BA-8B313A0F83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69360"/>
            <a:ext cx="5171556" cy="3804557"/>
          </a:xfrm>
          <a:prstGeom prst="rect">
            <a:avLst/>
          </a:prstGeom>
          <a:noFill/>
          <a:ln>
            <a:noFill/>
          </a:ln>
        </p:spPr>
      </p:pic>
    </p:spTree>
    <p:extLst>
      <p:ext uri="{BB962C8B-B14F-4D97-AF65-F5344CB8AC3E}">
        <p14:creationId xmlns:p14="http://schemas.microsoft.com/office/powerpoint/2010/main" val="23579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9B84-9C0D-419A-AACB-C76398DB1E9E}"/>
              </a:ext>
            </a:extLst>
          </p:cNvPr>
          <p:cNvSpPr>
            <a:spLocks noGrp="1"/>
          </p:cNvSpPr>
          <p:nvPr>
            <p:ph type="title"/>
          </p:nvPr>
        </p:nvSpPr>
        <p:spPr/>
        <p:txBody>
          <a:bodyPr/>
          <a:lstStyle/>
          <a:p>
            <a:r>
              <a:rPr lang="en-IN" dirty="0" err="1">
                <a:solidFill>
                  <a:srgbClr val="FFC000"/>
                </a:solidFill>
              </a:rPr>
              <a:t>XGBoost</a:t>
            </a:r>
            <a:endParaRPr lang="en-US" dirty="0">
              <a:solidFill>
                <a:srgbClr val="FFC000"/>
              </a:solidFill>
            </a:endParaRPr>
          </a:p>
        </p:txBody>
      </p:sp>
      <p:pic>
        <p:nvPicPr>
          <p:cNvPr id="4" name="Content Placeholder 3">
            <a:extLst>
              <a:ext uri="{FF2B5EF4-FFF2-40B4-BE49-F238E27FC236}">
                <a16:creationId xmlns:a16="http://schemas.microsoft.com/office/drawing/2014/main" id="{0FFB15C3-2CBB-423C-B776-D1EB5911FA38}"/>
              </a:ext>
            </a:extLst>
          </p:cNvPr>
          <p:cNvPicPr>
            <a:picLocks noGrp="1"/>
          </p:cNvPicPr>
          <p:nvPr>
            <p:ph idx="1"/>
          </p:nvPr>
        </p:nvPicPr>
        <p:blipFill>
          <a:blip r:embed="rId2"/>
          <a:stretch>
            <a:fillRect/>
          </a:stretch>
        </p:blipFill>
        <p:spPr>
          <a:xfrm>
            <a:off x="913794" y="1977664"/>
            <a:ext cx="5182205" cy="4060203"/>
          </a:xfrm>
          <a:prstGeom prst="rect">
            <a:avLst/>
          </a:prstGeom>
        </p:spPr>
      </p:pic>
      <p:pic>
        <p:nvPicPr>
          <p:cNvPr id="5" name="Picture 4">
            <a:extLst>
              <a:ext uri="{FF2B5EF4-FFF2-40B4-BE49-F238E27FC236}">
                <a16:creationId xmlns:a16="http://schemas.microsoft.com/office/drawing/2014/main" id="{EEA705DD-B126-4110-9D07-0E47814E479B}"/>
              </a:ext>
            </a:extLst>
          </p:cNvPr>
          <p:cNvPicPr/>
          <p:nvPr/>
        </p:nvPicPr>
        <p:blipFill>
          <a:blip r:embed="rId3"/>
          <a:stretch>
            <a:fillRect/>
          </a:stretch>
        </p:blipFill>
        <p:spPr>
          <a:xfrm>
            <a:off x="6095998" y="1935242"/>
            <a:ext cx="5182207" cy="4102625"/>
          </a:xfrm>
          <a:prstGeom prst="rect">
            <a:avLst/>
          </a:prstGeom>
        </p:spPr>
      </p:pic>
    </p:spTree>
    <p:extLst>
      <p:ext uri="{BB962C8B-B14F-4D97-AF65-F5344CB8AC3E}">
        <p14:creationId xmlns:p14="http://schemas.microsoft.com/office/powerpoint/2010/main" val="209834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023F-E5BB-44DE-A0BD-06F13A62ED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A659C95-DA9C-47BD-B62D-399062B7F1AF}"/>
              </a:ext>
            </a:extLst>
          </p:cNvPr>
          <p:cNvSpPr>
            <a:spLocks noGrp="1"/>
          </p:cNvSpPr>
          <p:nvPr>
            <p:ph idx="1"/>
          </p:nvPr>
        </p:nvSpPr>
        <p:spPr/>
        <p:txBody>
          <a:bodyPr/>
          <a:lstStyle/>
          <a:p>
            <a:endParaRPr lang="en-US" dirty="0"/>
          </a:p>
        </p:txBody>
      </p:sp>
      <p:pic>
        <p:nvPicPr>
          <p:cNvPr id="1026" name="Picture 2">
            <a:extLst>
              <a:ext uri="{FF2B5EF4-FFF2-40B4-BE49-F238E27FC236}">
                <a16:creationId xmlns:a16="http://schemas.microsoft.com/office/drawing/2014/main" id="{67C19665-E1B4-411B-9D7D-208943DB9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46" y="609599"/>
            <a:ext cx="5121136" cy="3126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E9E8E3-4B3A-4837-89F5-5DC08E103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931" y="609601"/>
            <a:ext cx="5243274" cy="3126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302381F-EABE-41BF-875A-91FCEEF04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637" y="3736415"/>
            <a:ext cx="5599521" cy="31828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F08D77-CC2B-4B9F-B6D2-1A7B8D639BCD}"/>
              </a:ext>
            </a:extLst>
          </p:cNvPr>
          <p:cNvSpPr txBox="1"/>
          <p:nvPr/>
        </p:nvSpPr>
        <p:spPr>
          <a:xfrm>
            <a:off x="1890075" y="697468"/>
            <a:ext cx="2410981" cy="369332"/>
          </a:xfrm>
          <a:prstGeom prst="rect">
            <a:avLst/>
          </a:prstGeom>
          <a:noFill/>
        </p:spPr>
        <p:txBody>
          <a:bodyPr wrap="none" rtlCol="0">
            <a:spAutoFit/>
          </a:bodyPr>
          <a:lstStyle/>
          <a:p>
            <a:r>
              <a:rPr lang="en-IN" dirty="0">
                <a:solidFill>
                  <a:schemeClr val="bg1"/>
                </a:solidFill>
              </a:rPr>
              <a:t>K Nearest Neighbour</a:t>
            </a:r>
            <a:endParaRPr lang="en-US" dirty="0">
              <a:solidFill>
                <a:schemeClr val="bg1"/>
              </a:solidFill>
            </a:endParaRPr>
          </a:p>
        </p:txBody>
      </p:sp>
      <p:sp>
        <p:nvSpPr>
          <p:cNvPr id="5" name="TextBox 4">
            <a:extLst>
              <a:ext uri="{FF2B5EF4-FFF2-40B4-BE49-F238E27FC236}">
                <a16:creationId xmlns:a16="http://schemas.microsoft.com/office/drawing/2014/main" id="{97DBCD11-CCCB-483A-A917-BAF459221A57}"/>
              </a:ext>
            </a:extLst>
          </p:cNvPr>
          <p:cNvSpPr txBox="1"/>
          <p:nvPr/>
        </p:nvSpPr>
        <p:spPr>
          <a:xfrm>
            <a:off x="7872953" y="659101"/>
            <a:ext cx="1816387" cy="369332"/>
          </a:xfrm>
          <a:prstGeom prst="rect">
            <a:avLst/>
          </a:prstGeom>
          <a:noFill/>
        </p:spPr>
        <p:txBody>
          <a:bodyPr wrap="square" rtlCol="0">
            <a:spAutoFit/>
          </a:bodyPr>
          <a:lstStyle/>
          <a:p>
            <a:r>
              <a:rPr lang="en-IN" dirty="0">
                <a:solidFill>
                  <a:schemeClr val="bg1"/>
                </a:solidFill>
              </a:rPr>
              <a:t>Random Forest </a:t>
            </a:r>
            <a:endParaRPr lang="en-US" dirty="0">
              <a:solidFill>
                <a:schemeClr val="bg1"/>
              </a:solidFill>
            </a:endParaRPr>
          </a:p>
        </p:txBody>
      </p:sp>
      <p:sp>
        <p:nvSpPr>
          <p:cNvPr id="6" name="TextBox 5">
            <a:extLst>
              <a:ext uri="{FF2B5EF4-FFF2-40B4-BE49-F238E27FC236}">
                <a16:creationId xmlns:a16="http://schemas.microsoft.com/office/drawing/2014/main" id="{EDF16016-16ED-4513-82E2-7F705D2BC683}"/>
              </a:ext>
            </a:extLst>
          </p:cNvPr>
          <p:cNvSpPr txBox="1"/>
          <p:nvPr/>
        </p:nvSpPr>
        <p:spPr>
          <a:xfrm>
            <a:off x="5496629" y="3758966"/>
            <a:ext cx="1525535" cy="369332"/>
          </a:xfrm>
          <a:prstGeom prst="rect">
            <a:avLst/>
          </a:prstGeom>
          <a:noFill/>
        </p:spPr>
        <p:txBody>
          <a:bodyPr wrap="square" rtlCol="0">
            <a:spAutoFit/>
          </a:bodyPr>
          <a:lstStyle/>
          <a:p>
            <a:r>
              <a:rPr lang="en-IN" dirty="0" err="1">
                <a:solidFill>
                  <a:schemeClr val="bg1"/>
                </a:solidFill>
              </a:rPr>
              <a:t>XGBoost</a:t>
            </a:r>
            <a:endParaRPr lang="en-US" dirty="0">
              <a:solidFill>
                <a:schemeClr val="bg1"/>
              </a:solidFill>
            </a:endParaRPr>
          </a:p>
        </p:txBody>
      </p:sp>
      <p:sp>
        <p:nvSpPr>
          <p:cNvPr id="7" name="TextBox 6">
            <a:extLst>
              <a:ext uri="{FF2B5EF4-FFF2-40B4-BE49-F238E27FC236}">
                <a16:creationId xmlns:a16="http://schemas.microsoft.com/office/drawing/2014/main" id="{DA52EDF4-E2C2-4CFB-B876-0A9FD518325D}"/>
              </a:ext>
            </a:extLst>
          </p:cNvPr>
          <p:cNvSpPr txBox="1"/>
          <p:nvPr/>
        </p:nvSpPr>
        <p:spPr>
          <a:xfrm>
            <a:off x="5057480" y="160197"/>
            <a:ext cx="2772499" cy="369332"/>
          </a:xfrm>
          <a:prstGeom prst="rect">
            <a:avLst/>
          </a:prstGeom>
          <a:noFill/>
        </p:spPr>
        <p:txBody>
          <a:bodyPr wrap="square" rtlCol="0">
            <a:spAutoFit/>
          </a:bodyPr>
          <a:lstStyle/>
          <a:p>
            <a:r>
              <a:rPr lang="en-IN" dirty="0">
                <a:solidFill>
                  <a:srgbClr val="FFC000"/>
                </a:solidFill>
              </a:rPr>
              <a:t>Precision Matrix</a:t>
            </a:r>
            <a:endParaRPr lang="en-US" dirty="0">
              <a:solidFill>
                <a:srgbClr val="FFC000"/>
              </a:solidFill>
            </a:endParaRPr>
          </a:p>
        </p:txBody>
      </p:sp>
    </p:spTree>
    <p:extLst>
      <p:ext uri="{BB962C8B-B14F-4D97-AF65-F5344CB8AC3E}">
        <p14:creationId xmlns:p14="http://schemas.microsoft.com/office/powerpoint/2010/main" val="395135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8560-8AC7-4500-AD86-6DB1E9949FED}"/>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9DA55F1C-9F42-4B8F-A723-3F225749F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42" y="609600"/>
            <a:ext cx="5171557" cy="2895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5E24B91-4E0C-40A5-94DF-B1976BA67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09599"/>
            <a:ext cx="5199716" cy="28958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56A60B3-FF72-4AF2-94E6-39079FF3927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935691" y="3465442"/>
            <a:ext cx="5302577" cy="3213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087D5D-D9BF-41CD-B1FB-654864067D4B}"/>
              </a:ext>
            </a:extLst>
          </p:cNvPr>
          <p:cNvSpPr txBox="1"/>
          <p:nvPr/>
        </p:nvSpPr>
        <p:spPr>
          <a:xfrm>
            <a:off x="5445967" y="143389"/>
            <a:ext cx="1729818" cy="369332"/>
          </a:xfrm>
          <a:prstGeom prst="rect">
            <a:avLst/>
          </a:prstGeom>
          <a:noFill/>
        </p:spPr>
        <p:txBody>
          <a:bodyPr wrap="square" rtlCol="0">
            <a:spAutoFit/>
          </a:bodyPr>
          <a:lstStyle/>
          <a:p>
            <a:r>
              <a:rPr lang="en-IN" dirty="0">
                <a:solidFill>
                  <a:srgbClr val="FFC000"/>
                </a:solidFill>
              </a:rPr>
              <a:t>Recall Matrix</a:t>
            </a:r>
            <a:endParaRPr lang="en-US" dirty="0">
              <a:solidFill>
                <a:srgbClr val="FFC000"/>
              </a:solidFill>
            </a:endParaRPr>
          </a:p>
        </p:txBody>
      </p:sp>
      <p:sp>
        <p:nvSpPr>
          <p:cNvPr id="5" name="TextBox 4">
            <a:extLst>
              <a:ext uri="{FF2B5EF4-FFF2-40B4-BE49-F238E27FC236}">
                <a16:creationId xmlns:a16="http://schemas.microsoft.com/office/drawing/2014/main" id="{31722832-A438-4AA3-8706-F2DB5EC8754A}"/>
              </a:ext>
            </a:extLst>
          </p:cNvPr>
          <p:cNvSpPr txBox="1"/>
          <p:nvPr/>
        </p:nvSpPr>
        <p:spPr>
          <a:xfrm>
            <a:off x="2125743" y="609599"/>
            <a:ext cx="2564091" cy="369332"/>
          </a:xfrm>
          <a:prstGeom prst="rect">
            <a:avLst/>
          </a:prstGeom>
          <a:noFill/>
        </p:spPr>
        <p:txBody>
          <a:bodyPr wrap="square" rtlCol="0">
            <a:spAutoFit/>
          </a:bodyPr>
          <a:lstStyle/>
          <a:p>
            <a:r>
              <a:rPr lang="en-IN" dirty="0">
                <a:solidFill>
                  <a:schemeClr val="bg1"/>
                </a:solidFill>
              </a:rPr>
              <a:t>K Nearest </a:t>
            </a:r>
            <a:r>
              <a:rPr lang="en-IN" dirty="0" err="1">
                <a:solidFill>
                  <a:schemeClr val="bg1"/>
                </a:solidFill>
              </a:rPr>
              <a:t>Neighnour</a:t>
            </a:r>
            <a:endParaRPr lang="en-US" dirty="0">
              <a:solidFill>
                <a:schemeClr val="bg1"/>
              </a:solidFill>
            </a:endParaRPr>
          </a:p>
        </p:txBody>
      </p:sp>
      <p:sp>
        <p:nvSpPr>
          <p:cNvPr id="6" name="TextBox 5">
            <a:extLst>
              <a:ext uri="{FF2B5EF4-FFF2-40B4-BE49-F238E27FC236}">
                <a16:creationId xmlns:a16="http://schemas.microsoft.com/office/drawing/2014/main" id="{82912ADD-8058-45C6-9227-19BBA5073C62}"/>
              </a:ext>
            </a:extLst>
          </p:cNvPr>
          <p:cNvSpPr txBox="1"/>
          <p:nvPr/>
        </p:nvSpPr>
        <p:spPr>
          <a:xfrm>
            <a:off x="7535144" y="609598"/>
            <a:ext cx="3502058" cy="369332"/>
          </a:xfrm>
          <a:prstGeom prst="rect">
            <a:avLst/>
          </a:prstGeom>
          <a:noFill/>
        </p:spPr>
        <p:txBody>
          <a:bodyPr wrap="square" rtlCol="0">
            <a:spAutoFit/>
          </a:bodyPr>
          <a:lstStyle/>
          <a:p>
            <a:r>
              <a:rPr lang="en-IN" dirty="0" err="1"/>
              <a:t>R</a:t>
            </a:r>
            <a:r>
              <a:rPr lang="en-IN" dirty="0" err="1">
                <a:solidFill>
                  <a:schemeClr val="bg1"/>
                </a:solidFill>
              </a:rPr>
              <a:t>Random</a:t>
            </a:r>
            <a:r>
              <a:rPr lang="en-IN" dirty="0">
                <a:solidFill>
                  <a:schemeClr val="bg1"/>
                </a:solidFill>
              </a:rPr>
              <a:t> Forest</a:t>
            </a:r>
            <a:endParaRPr lang="en-US" dirty="0"/>
          </a:p>
        </p:txBody>
      </p:sp>
      <p:sp>
        <p:nvSpPr>
          <p:cNvPr id="7" name="TextBox 6">
            <a:extLst>
              <a:ext uri="{FF2B5EF4-FFF2-40B4-BE49-F238E27FC236}">
                <a16:creationId xmlns:a16="http://schemas.microsoft.com/office/drawing/2014/main" id="{BF1D80F8-6884-4F3A-9544-B6DD2BF1DB93}"/>
              </a:ext>
            </a:extLst>
          </p:cNvPr>
          <p:cNvSpPr txBox="1"/>
          <p:nvPr/>
        </p:nvSpPr>
        <p:spPr>
          <a:xfrm flipH="1">
            <a:off x="5764974" y="3505430"/>
            <a:ext cx="1644009" cy="369332"/>
          </a:xfrm>
          <a:prstGeom prst="rect">
            <a:avLst/>
          </a:prstGeom>
          <a:noFill/>
        </p:spPr>
        <p:txBody>
          <a:bodyPr wrap="square" rtlCol="0">
            <a:spAutoFit/>
          </a:bodyPr>
          <a:lstStyle/>
          <a:p>
            <a:r>
              <a:rPr lang="en-IN" dirty="0" err="1">
                <a:solidFill>
                  <a:schemeClr val="bg1"/>
                </a:solidFill>
              </a:rPr>
              <a:t>XGBoost</a:t>
            </a:r>
            <a:endParaRPr lang="en-US" dirty="0">
              <a:solidFill>
                <a:schemeClr val="bg1"/>
              </a:solidFill>
            </a:endParaRPr>
          </a:p>
        </p:txBody>
      </p:sp>
    </p:spTree>
    <p:extLst>
      <p:ext uri="{BB962C8B-B14F-4D97-AF65-F5344CB8AC3E}">
        <p14:creationId xmlns:p14="http://schemas.microsoft.com/office/powerpoint/2010/main" val="170017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BE45-0770-4693-BA38-0BFC98AB8F6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FD2BCBA-021A-49CD-BB1E-B984A2398CE9}"/>
              </a:ext>
            </a:extLst>
          </p:cNvPr>
          <p:cNvSpPr>
            <a:spLocks noGrp="1"/>
          </p:cNvSpPr>
          <p:nvPr>
            <p:ph idx="1"/>
          </p:nvPr>
        </p:nvSpPr>
        <p:spPr/>
        <p:txBody>
          <a:bodyPr/>
          <a:lstStyle/>
          <a:p>
            <a:r>
              <a:rPr lang="en-IN" dirty="0" err="1"/>
              <a:t>XGBoost</a:t>
            </a:r>
            <a:r>
              <a:rPr lang="en-IN" dirty="0"/>
              <a:t> achieves the best results among all the tried </a:t>
            </a:r>
            <a:r>
              <a:rPr lang="en-IN" dirty="0" err="1"/>
              <a:t>algos</a:t>
            </a:r>
            <a:endParaRPr lang="en-IN" dirty="0"/>
          </a:p>
          <a:p>
            <a:r>
              <a:rPr lang="en-IN" dirty="0"/>
              <a:t>Future improvements:</a:t>
            </a:r>
          </a:p>
          <a:p>
            <a:pPr lvl="1"/>
            <a:r>
              <a:rPr lang="en-IN" dirty="0">
                <a:effectLst/>
              </a:rPr>
              <a:t>The featurization can be improved on – more sophisticated features could be used to improve the performance of the model.</a:t>
            </a:r>
            <a:endParaRPr lang="en-IN" sz="1400" dirty="0">
              <a:effectLst/>
            </a:endParaRPr>
          </a:p>
          <a:p>
            <a:pPr lvl="1"/>
            <a:r>
              <a:rPr lang="en-IN" dirty="0">
                <a:effectLst/>
              </a:rPr>
              <a:t>More complex models – like ensembles can be tried out</a:t>
            </a:r>
            <a:endParaRPr lang="en-IN" sz="1400" dirty="0">
              <a:effectLst/>
            </a:endParaRPr>
          </a:p>
          <a:p>
            <a:pPr lvl="1"/>
            <a:r>
              <a:rPr lang="en-IN" dirty="0">
                <a:effectLst/>
              </a:rPr>
              <a:t>Probably deep learning can be applied – if we are treating it as a text classification problem as we already have huge amount of data available.</a:t>
            </a:r>
            <a:endParaRPr lang="en-IN" sz="1400" dirty="0">
              <a:effectLst/>
            </a:endParaRPr>
          </a:p>
          <a:p>
            <a:pPr lvl="1"/>
            <a:endParaRPr lang="en-IN" dirty="0"/>
          </a:p>
        </p:txBody>
      </p:sp>
    </p:spTree>
    <p:extLst>
      <p:ext uri="{BB962C8B-B14F-4D97-AF65-F5344CB8AC3E}">
        <p14:creationId xmlns:p14="http://schemas.microsoft.com/office/powerpoint/2010/main" val="4568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B39-5846-40A1-B9B4-ED4BA74CFE73}"/>
              </a:ext>
            </a:extLst>
          </p:cNvPr>
          <p:cNvSpPr>
            <a:spLocks noGrp="1"/>
          </p:cNvSpPr>
          <p:nvPr>
            <p:ph type="title"/>
          </p:nvPr>
        </p:nvSpPr>
        <p:spPr>
          <a:xfrm>
            <a:off x="913795" y="-645458"/>
            <a:ext cx="10353761" cy="2581380"/>
          </a:xfrm>
        </p:spPr>
        <p:txBody>
          <a:bodyPr/>
          <a:lstStyle/>
          <a:p>
            <a:r>
              <a:rPr lang="en" sz="3600" dirty="0">
                <a:solidFill>
                  <a:srgbClr val="FFC000"/>
                </a:solidFill>
              </a:rPr>
              <a:t>Main Idea</a:t>
            </a:r>
            <a:endParaRPr lang="en-US" dirty="0">
              <a:solidFill>
                <a:srgbClr val="FFC000"/>
              </a:solidFill>
            </a:endParaRPr>
          </a:p>
        </p:txBody>
      </p:sp>
      <p:sp>
        <p:nvSpPr>
          <p:cNvPr id="3" name="Content Placeholder 2">
            <a:extLst>
              <a:ext uri="{FF2B5EF4-FFF2-40B4-BE49-F238E27FC236}">
                <a16:creationId xmlns:a16="http://schemas.microsoft.com/office/drawing/2014/main" id="{C72D8E9B-997C-425E-B473-A613A9B0417B}"/>
              </a:ext>
            </a:extLst>
          </p:cNvPr>
          <p:cNvSpPr>
            <a:spLocks noGrp="1"/>
          </p:cNvSpPr>
          <p:nvPr>
            <p:ph idx="1"/>
          </p:nvPr>
        </p:nvSpPr>
        <p:spPr>
          <a:xfrm>
            <a:off x="913795" y="1232647"/>
            <a:ext cx="10353762" cy="4558553"/>
          </a:xfrm>
        </p:spPr>
        <p:txBody>
          <a:bodyPr>
            <a:normAutofit/>
          </a:bodyPr>
          <a:lstStyle/>
          <a:p>
            <a:r>
              <a:rPr lang="en-US" dirty="0"/>
              <a:t>Extension of the intrusion detection idea discussed in class.</a:t>
            </a:r>
            <a:br>
              <a:rPr lang="en-US" dirty="0"/>
            </a:br>
            <a:endParaRPr lang="en-US" dirty="0"/>
          </a:p>
          <a:p>
            <a:r>
              <a:rPr lang="en-US" dirty="0"/>
              <a:t>Malware detection has become really important, because hackers and syndicates use any means necessary to steal information. Thus it is really important to detect and classify the malware, so as to act on it.</a:t>
            </a:r>
            <a:br>
              <a:rPr lang="en-US" dirty="0"/>
            </a:br>
            <a:endParaRPr lang="en-US" dirty="0"/>
          </a:p>
          <a:p>
            <a:r>
              <a:rPr lang="en-US" dirty="0"/>
              <a:t>In our project, we did not just detect malware, and classified them into 9 families. </a:t>
            </a:r>
            <a:br>
              <a:rPr lang="en-US" dirty="0"/>
            </a:br>
            <a:endParaRPr lang="en-US" dirty="0"/>
          </a:p>
          <a:p>
            <a:r>
              <a:rPr lang="en-US" dirty="0"/>
              <a:t>We used different classification techniques for this problem-K Nearest </a:t>
            </a:r>
            <a:r>
              <a:rPr lang="en-US" dirty="0" err="1"/>
              <a:t>Neighbour</a:t>
            </a:r>
            <a:r>
              <a:rPr lang="en-US" dirty="0"/>
              <a:t>, Random Forest, </a:t>
            </a:r>
            <a:r>
              <a:rPr lang="en-US" dirty="0" err="1"/>
              <a:t>XGBoost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6593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4C71-4BAA-47D8-9EAD-84AF1D86904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8F0629-C6D0-4359-B606-9D3C1EB045D9}"/>
              </a:ext>
            </a:extLst>
          </p:cNvPr>
          <p:cNvSpPr>
            <a:spLocks noGrp="1"/>
          </p:cNvSpPr>
          <p:nvPr>
            <p:ph idx="1"/>
          </p:nvPr>
        </p:nvSpPr>
        <p:spPr/>
        <p:txBody>
          <a:bodyPr/>
          <a:lstStyle/>
          <a:p>
            <a:pPr algn="ctr"/>
            <a:r>
              <a:rPr lang="en-IN" sz="3600" dirty="0"/>
              <a:t>Why just .bytes files ?</a:t>
            </a:r>
          </a:p>
        </p:txBody>
      </p:sp>
    </p:spTree>
    <p:extLst>
      <p:ext uri="{BB962C8B-B14F-4D97-AF65-F5344CB8AC3E}">
        <p14:creationId xmlns:p14="http://schemas.microsoft.com/office/powerpoint/2010/main" val="242179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4A66-942A-4F82-B120-ACBD42CAAA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9CC072-CF2C-4240-9698-23B72171190A}"/>
              </a:ext>
            </a:extLst>
          </p:cNvPr>
          <p:cNvSpPr>
            <a:spLocks noGrp="1"/>
          </p:cNvSpPr>
          <p:nvPr>
            <p:ph idx="1"/>
          </p:nvPr>
        </p:nvSpPr>
        <p:spPr/>
        <p:txBody>
          <a:bodyPr>
            <a:normAutofit/>
          </a:bodyPr>
          <a:lstStyle/>
          <a:p>
            <a:pPr algn="ctr"/>
            <a:r>
              <a:rPr lang="en-IN" sz="3600" dirty="0"/>
              <a:t>Featurization and its bottlenecks </a:t>
            </a:r>
          </a:p>
          <a:p>
            <a:endParaRPr lang="en-IN" sz="3600" dirty="0"/>
          </a:p>
        </p:txBody>
      </p:sp>
    </p:spTree>
    <p:extLst>
      <p:ext uri="{BB962C8B-B14F-4D97-AF65-F5344CB8AC3E}">
        <p14:creationId xmlns:p14="http://schemas.microsoft.com/office/powerpoint/2010/main" val="3500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03E1-C60F-468B-98E6-AA8851C04262}"/>
              </a:ext>
            </a:extLst>
          </p:cNvPr>
          <p:cNvSpPr>
            <a:spLocks noGrp="1"/>
          </p:cNvSpPr>
          <p:nvPr>
            <p:ph type="title"/>
          </p:nvPr>
        </p:nvSpPr>
        <p:spPr/>
        <p:txBody>
          <a:bodyPr/>
          <a:lstStyle/>
          <a:p>
            <a:r>
              <a:rPr lang="en-IN" dirty="0">
                <a:solidFill>
                  <a:srgbClr val="FFC000"/>
                </a:solidFill>
              </a:rPr>
              <a:t>Feature - file size</a:t>
            </a:r>
            <a:endParaRPr lang="en-US" dirty="0">
              <a:solidFill>
                <a:srgbClr val="FFC000"/>
              </a:solidFill>
            </a:endParaRPr>
          </a:p>
        </p:txBody>
      </p:sp>
      <p:pic>
        <p:nvPicPr>
          <p:cNvPr id="4" name="Content Placeholder 3">
            <a:extLst>
              <a:ext uri="{FF2B5EF4-FFF2-40B4-BE49-F238E27FC236}">
                <a16:creationId xmlns:a16="http://schemas.microsoft.com/office/drawing/2014/main" id="{1293DD25-5B9C-47C3-B57F-FACDE4F44E92}"/>
              </a:ext>
            </a:extLst>
          </p:cNvPr>
          <p:cNvPicPr>
            <a:picLocks noGrp="1"/>
          </p:cNvPicPr>
          <p:nvPr>
            <p:ph idx="1"/>
          </p:nvPr>
        </p:nvPicPr>
        <p:blipFill>
          <a:blip r:embed="rId2"/>
          <a:stretch>
            <a:fillRect/>
          </a:stretch>
        </p:blipFill>
        <p:spPr>
          <a:xfrm>
            <a:off x="3709784" y="2095500"/>
            <a:ext cx="4762907" cy="3695700"/>
          </a:xfrm>
          <a:prstGeom prst="rect">
            <a:avLst/>
          </a:prstGeom>
        </p:spPr>
      </p:pic>
    </p:spTree>
    <p:extLst>
      <p:ext uri="{BB962C8B-B14F-4D97-AF65-F5344CB8AC3E}">
        <p14:creationId xmlns:p14="http://schemas.microsoft.com/office/powerpoint/2010/main" val="143694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CCC9-8FDC-4E6D-85C3-D20F4D08D930}"/>
              </a:ext>
            </a:extLst>
          </p:cNvPr>
          <p:cNvSpPr>
            <a:spLocks noGrp="1"/>
          </p:cNvSpPr>
          <p:nvPr>
            <p:ph type="title"/>
          </p:nvPr>
        </p:nvSpPr>
        <p:spPr/>
        <p:txBody>
          <a:bodyPr/>
          <a:lstStyle/>
          <a:p>
            <a:r>
              <a:rPr lang="en-IN" dirty="0"/>
              <a:t>Feature – count vectorizer</a:t>
            </a:r>
          </a:p>
        </p:txBody>
      </p:sp>
      <p:pic>
        <p:nvPicPr>
          <p:cNvPr id="4" name="Content Placeholder 3">
            <a:extLst>
              <a:ext uri="{FF2B5EF4-FFF2-40B4-BE49-F238E27FC236}">
                <a16:creationId xmlns:a16="http://schemas.microsoft.com/office/drawing/2014/main" id="{1D8D3F48-69F4-4247-879B-0D03D5F5A33D}"/>
              </a:ext>
            </a:extLst>
          </p:cNvPr>
          <p:cNvPicPr>
            <a:picLocks noGrp="1" noChangeAspect="1"/>
          </p:cNvPicPr>
          <p:nvPr>
            <p:ph idx="1"/>
          </p:nvPr>
        </p:nvPicPr>
        <p:blipFill>
          <a:blip r:embed="rId2"/>
          <a:stretch>
            <a:fillRect/>
          </a:stretch>
        </p:blipFill>
        <p:spPr>
          <a:xfrm>
            <a:off x="1095894" y="3097456"/>
            <a:ext cx="9990686" cy="1691787"/>
          </a:xfrm>
          <a:prstGeom prst="rect">
            <a:avLst/>
          </a:prstGeom>
        </p:spPr>
      </p:pic>
    </p:spTree>
    <p:extLst>
      <p:ext uri="{BB962C8B-B14F-4D97-AF65-F5344CB8AC3E}">
        <p14:creationId xmlns:p14="http://schemas.microsoft.com/office/powerpoint/2010/main" val="228013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6A4E-FE3A-4194-9113-52EB5E59D546}"/>
              </a:ext>
            </a:extLst>
          </p:cNvPr>
          <p:cNvSpPr>
            <a:spLocks noGrp="1"/>
          </p:cNvSpPr>
          <p:nvPr>
            <p:ph type="title"/>
          </p:nvPr>
        </p:nvSpPr>
        <p:spPr/>
        <p:txBody>
          <a:bodyPr/>
          <a:lstStyle/>
          <a:p>
            <a:r>
              <a:rPr lang="en-IN" dirty="0">
                <a:solidFill>
                  <a:srgbClr val="FFC000"/>
                </a:solidFill>
              </a:rPr>
              <a:t>Eda-</a:t>
            </a:r>
            <a:r>
              <a:rPr lang="en-IN" dirty="0" err="1">
                <a:solidFill>
                  <a:srgbClr val="FFC000"/>
                </a:solidFill>
              </a:rPr>
              <a:t>tsne</a:t>
            </a:r>
            <a:r>
              <a:rPr lang="en-IN" dirty="0">
                <a:solidFill>
                  <a:srgbClr val="FFC000"/>
                </a:solidFill>
              </a:rPr>
              <a:t> (for perplexity - 50 ; 30)</a:t>
            </a:r>
            <a:endParaRPr lang="en-US" dirty="0">
              <a:solidFill>
                <a:srgbClr val="FFC000"/>
              </a:solidFill>
            </a:endParaRPr>
          </a:p>
        </p:txBody>
      </p:sp>
      <p:pic>
        <p:nvPicPr>
          <p:cNvPr id="4" name="Content Placeholder 3">
            <a:extLst>
              <a:ext uri="{FF2B5EF4-FFF2-40B4-BE49-F238E27FC236}">
                <a16:creationId xmlns:a16="http://schemas.microsoft.com/office/drawing/2014/main" id="{5A5377D5-67BC-4958-B77D-8B58542D5A2B}"/>
              </a:ext>
            </a:extLst>
          </p:cNvPr>
          <p:cNvPicPr>
            <a:picLocks noGrp="1"/>
          </p:cNvPicPr>
          <p:nvPr>
            <p:ph idx="1"/>
          </p:nvPr>
        </p:nvPicPr>
        <p:blipFill>
          <a:blip r:embed="rId2"/>
          <a:stretch>
            <a:fillRect/>
          </a:stretch>
        </p:blipFill>
        <p:spPr>
          <a:xfrm>
            <a:off x="3915767" y="2095500"/>
            <a:ext cx="4350941" cy="3695700"/>
          </a:xfrm>
          <a:prstGeom prst="rect">
            <a:avLst/>
          </a:prstGeom>
        </p:spPr>
      </p:pic>
    </p:spTree>
    <p:extLst>
      <p:ext uri="{BB962C8B-B14F-4D97-AF65-F5344CB8AC3E}">
        <p14:creationId xmlns:p14="http://schemas.microsoft.com/office/powerpoint/2010/main" val="424787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E13D-C919-48C5-9884-2A787601C166}"/>
              </a:ext>
            </a:extLst>
          </p:cNvPr>
          <p:cNvSpPr>
            <a:spLocks noGrp="1"/>
          </p:cNvSpPr>
          <p:nvPr>
            <p:ph type="title"/>
          </p:nvPr>
        </p:nvSpPr>
        <p:spPr/>
        <p:txBody>
          <a:bodyPr/>
          <a:lstStyle/>
          <a:p>
            <a:r>
              <a:rPr lang="en-IN" dirty="0">
                <a:solidFill>
                  <a:srgbClr val="FFC000"/>
                </a:solidFill>
              </a:rPr>
              <a:t>Class-y distribution across</a:t>
            </a:r>
            <a:br>
              <a:rPr lang="en-IN" dirty="0">
                <a:solidFill>
                  <a:srgbClr val="FFC000"/>
                </a:solidFill>
              </a:rPr>
            </a:br>
            <a:r>
              <a:rPr lang="en-IN" dirty="0">
                <a:solidFill>
                  <a:srgbClr val="FFC000"/>
                </a:solidFill>
              </a:rPr>
              <a:t>Train-test-CV</a:t>
            </a:r>
            <a:endParaRPr lang="en-US" dirty="0">
              <a:solidFill>
                <a:srgbClr val="FFC000"/>
              </a:solidFill>
            </a:endParaRPr>
          </a:p>
        </p:txBody>
      </p:sp>
      <p:pic>
        <p:nvPicPr>
          <p:cNvPr id="4" name="Content Placeholder 3">
            <a:extLst>
              <a:ext uri="{FF2B5EF4-FFF2-40B4-BE49-F238E27FC236}">
                <a16:creationId xmlns:a16="http://schemas.microsoft.com/office/drawing/2014/main" id="{8E7880FD-9D98-4542-AF4F-FC9C61B703BA}"/>
              </a:ext>
            </a:extLst>
          </p:cNvPr>
          <p:cNvPicPr>
            <a:picLocks noGrp="1"/>
          </p:cNvPicPr>
          <p:nvPr>
            <p:ph idx="1"/>
          </p:nvPr>
        </p:nvPicPr>
        <p:blipFill rotWithShape="1">
          <a:blip r:embed="rId2"/>
          <a:srcRect t="10652" b="23569"/>
          <a:stretch/>
        </p:blipFill>
        <p:spPr bwMode="auto">
          <a:xfrm>
            <a:off x="3749597" y="2095500"/>
            <a:ext cx="4683280" cy="3695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315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B43F-263D-4F9D-929E-A2676561813F}"/>
              </a:ext>
            </a:extLst>
          </p:cNvPr>
          <p:cNvSpPr>
            <a:spLocks noGrp="1"/>
          </p:cNvSpPr>
          <p:nvPr>
            <p:ph type="title"/>
          </p:nvPr>
        </p:nvSpPr>
        <p:spPr/>
        <p:txBody>
          <a:bodyPr/>
          <a:lstStyle/>
          <a:p>
            <a:r>
              <a:rPr lang="en-US" dirty="0" err="1"/>
              <a:t>M.l</a:t>
            </a:r>
            <a:r>
              <a:rPr lang="en-US" dirty="0"/>
              <a:t> and the Metrics</a:t>
            </a:r>
            <a:endParaRPr lang="en-IN" dirty="0"/>
          </a:p>
        </p:txBody>
      </p:sp>
      <p:sp>
        <p:nvSpPr>
          <p:cNvPr id="3" name="Content Placeholder 2">
            <a:extLst>
              <a:ext uri="{FF2B5EF4-FFF2-40B4-BE49-F238E27FC236}">
                <a16:creationId xmlns:a16="http://schemas.microsoft.com/office/drawing/2014/main" id="{4244A061-F156-47B5-A165-356AF24A4B83}"/>
              </a:ext>
            </a:extLst>
          </p:cNvPr>
          <p:cNvSpPr>
            <a:spLocks noGrp="1"/>
          </p:cNvSpPr>
          <p:nvPr>
            <p:ph idx="1"/>
          </p:nvPr>
        </p:nvSpPr>
        <p:spPr/>
        <p:txBody>
          <a:bodyPr/>
          <a:lstStyle/>
          <a:p>
            <a:pPr marL="0" indent="0" algn="ctr">
              <a:buNone/>
            </a:pPr>
            <a:endParaRPr lang="en-US" dirty="0"/>
          </a:p>
          <a:p>
            <a:pPr marL="914400" lvl="1" indent="-298450" algn="ctr">
              <a:spcBef>
                <a:spcPts val="0"/>
              </a:spcBef>
              <a:buSzPts val="1100"/>
              <a:buChar char="○"/>
            </a:pPr>
            <a:r>
              <a:rPr lang="en-US" dirty="0"/>
              <a:t>Multi-class log loss</a:t>
            </a:r>
          </a:p>
          <a:p>
            <a:pPr marL="914400" lvl="1" indent="-298450" algn="ctr">
              <a:spcBef>
                <a:spcPts val="0"/>
              </a:spcBef>
              <a:buSzPts val="1100"/>
              <a:buChar char="○"/>
            </a:pPr>
            <a:r>
              <a:rPr lang="en-US" dirty="0"/>
              <a:t>Confusion ; Precision and Recall matrices</a:t>
            </a:r>
            <a:endParaRPr lang="en-IN" dirty="0"/>
          </a:p>
        </p:txBody>
      </p:sp>
    </p:spTree>
    <p:extLst>
      <p:ext uri="{BB962C8B-B14F-4D97-AF65-F5344CB8AC3E}">
        <p14:creationId xmlns:p14="http://schemas.microsoft.com/office/powerpoint/2010/main" val="1113891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88</TotalTime>
  <Words>164</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Rockwell</vt:lpstr>
      <vt:lpstr>Damask</vt:lpstr>
      <vt:lpstr>MALWARE CLASSIFICATION Kaggle MICROSOFT CHALLENGE</vt:lpstr>
      <vt:lpstr>Main Idea</vt:lpstr>
      <vt:lpstr>PowerPoint Presentation</vt:lpstr>
      <vt:lpstr>PowerPoint Presentation</vt:lpstr>
      <vt:lpstr>Feature - file size</vt:lpstr>
      <vt:lpstr>Feature – count vectorizer</vt:lpstr>
      <vt:lpstr>Eda-tsne (for perplexity - 50 ; 30)</vt:lpstr>
      <vt:lpstr>Class-y distribution across Train-test-CV</vt:lpstr>
      <vt:lpstr>M.l and the Metrics</vt:lpstr>
      <vt:lpstr>K Nearest neighbour</vt:lpstr>
      <vt:lpstr>Random forest</vt:lpstr>
      <vt:lpstr>XGBoost</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CLASSIFICATION Kaggle MICROSOFT CHALLENGE</dc:title>
  <dc:creator>Deepak Kanuri</dc:creator>
  <cp:lastModifiedBy>Shareef M Hussain</cp:lastModifiedBy>
  <cp:revision>29</cp:revision>
  <dcterms:created xsi:type="dcterms:W3CDTF">2019-05-09T18:22:05Z</dcterms:created>
  <dcterms:modified xsi:type="dcterms:W3CDTF">2019-05-09T19:54:01Z</dcterms:modified>
</cp:coreProperties>
</file>