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69" r:id="rId5"/>
    <p:sldId id="270" r:id="rId6"/>
    <p:sldId id="276" r:id="rId7"/>
    <p:sldId id="279" r:id="rId8"/>
    <p:sldId id="260" r:id="rId9"/>
    <p:sldId id="264" r:id="rId10"/>
    <p:sldId id="277" r:id="rId11"/>
    <p:sldId id="280" r:id="rId12"/>
    <p:sldId id="266" r:id="rId13"/>
    <p:sldId id="267" r:id="rId14"/>
    <p:sldId id="273" r:id="rId15"/>
    <p:sldId id="278" r:id="rId16"/>
    <p:sldId id="281" r:id="rId17"/>
    <p:sldId id="282"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13it822" initials="y"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13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showGuides="1">
      <p:cViewPr varScale="1">
        <p:scale>
          <a:sx n="74" d="100"/>
          <a:sy n="74" d="100"/>
        </p:scale>
        <p:origin x="-54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619" y="-1371599"/>
            <a:ext cx="11055926" cy="3990108"/>
          </a:xfrm>
        </p:spPr>
        <p:txBody>
          <a:bodyPr>
            <a:normAutofit/>
          </a:bodyPr>
          <a:lstStyle/>
          <a:p>
            <a:r>
              <a:rPr lang="en-US" sz="3200" dirty="0" smtClean="0">
                <a:solidFill>
                  <a:schemeClr val="accent1">
                    <a:lumMod val="75000"/>
                  </a:schemeClr>
                </a:solidFill>
              </a:rPr>
              <a:t>A NOVEL LOCAL PATTERN DESCRIPTOR-LOCAL VECTOR PATTERN IN HIGH-ORDER DERIVATIVE SPACE FOR </a:t>
            </a:r>
            <a:br>
              <a:rPr lang="en-US" sz="3200" dirty="0" smtClean="0">
                <a:solidFill>
                  <a:schemeClr val="accent1">
                    <a:lumMod val="75000"/>
                  </a:schemeClr>
                </a:solidFill>
              </a:rPr>
            </a:br>
            <a:r>
              <a:rPr lang="en-US" sz="3200" dirty="0">
                <a:solidFill>
                  <a:schemeClr val="accent1">
                    <a:lumMod val="75000"/>
                  </a:schemeClr>
                </a:solidFill>
              </a:rPr>
              <a:t> </a:t>
            </a:r>
            <a:r>
              <a:rPr lang="en-US" sz="3200" dirty="0" smtClean="0">
                <a:solidFill>
                  <a:schemeClr val="accent1">
                    <a:lumMod val="75000"/>
                  </a:schemeClr>
                </a:solidFill>
              </a:rPr>
              <a:t>                         </a:t>
            </a:r>
            <a:r>
              <a:rPr lang="en-US" sz="3200" smtClean="0">
                <a:solidFill>
                  <a:schemeClr val="accent1">
                    <a:lumMod val="75000"/>
                  </a:schemeClr>
                </a:solidFill>
              </a:rPr>
              <a:t>FACE EXPRESSION RECOGNITION</a:t>
            </a:r>
            <a:endParaRPr lang="en-US" sz="3200" dirty="0">
              <a:solidFill>
                <a:schemeClr val="accent1">
                  <a:lumMod val="75000"/>
                </a:schemeClr>
              </a:solidFill>
            </a:endParaRPr>
          </a:p>
        </p:txBody>
      </p:sp>
      <p:sp>
        <p:nvSpPr>
          <p:cNvPr id="3" name="Subtitle 2"/>
          <p:cNvSpPr>
            <a:spLocks noGrp="1"/>
          </p:cNvSpPr>
          <p:nvPr>
            <p:ph type="subTitle" idx="1"/>
          </p:nvPr>
        </p:nvSpPr>
        <p:spPr>
          <a:xfrm>
            <a:off x="2951018" y="2930236"/>
            <a:ext cx="9240982" cy="2888673"/>
          </a:xfrm>
        </p:spPr>
        <p:txBody>
          <a:bodyPr>
            <a:noAutofit/>
          </a:bodyPr>
          <a:lstStyle/>
          <a:p>
            <a:r>
              <a:rPr lang="en-US" sz="2000" dirty="0" smtClean="0"/>
              <a:t>                       </a:t>
            </a:r>
            <a:r>
              <a:rPr lang="en-US" sz="2000" dirty="0" smtClean="0">
                <a:solidFill>
                  <a:schemeClr val="bg2">
                    <a:lumMod val="50000"/>
                  </a:schemeClr>
                </a:solidFill>
              </a:rPr>
              <a:t>GUIDED BY</a:t>
            </a:r>
          </a:p>
          <a:p>
            <a:r>
              <a:rPr lang="en-US" sz="2000" dirty="0" smtClean="0">
                <a:solidFill>
                  <a:schemeClr val="bg2">
                    <a:lumMod val="50000"/>
                  </a:schemeClr>
                </a:solidFill>
              </a:rPr>
              <a:t>                  DR. A .SRI KRISHNA</a:t>
            </a:r>
          </a:p>
          <a:p>
            <a:r>
              <a:rPr lang="en-US" sz="2000" dirty="0"/>
              <a:t>	</a:t>
            </a:r>
            <a:r>
              <a:rPr lang="en-US" sz="2000" dirty="0" smtClean="0"/>
              <a:t>                                                                   </a:t>
            </a:r>
          </a:p>
          <a:p>
            <a:endParaRPr lang="en-US" sz="2000" dirty="0"/>
          </a:p>
          <a:p>
            <a:r>
              <a:rPr lang="en-US" sz="2000" dirty="0" smtClean="0"/>
              <a:t>                                                                         </a:t>
            </a:r>
            <a:r>
              <a:rPr lang="en-US" sz="2000" dirty="0" smtClean="0">
                <a:solidFill>
                  <a:schemeClr val="accent3">
                    <a:lumMod val="75000"/>
                  </a:schemeClr>
                </a:solidFill>
              </a:rPr>
              <a:t>Deepak Kanuri [Y13IT822]</a:t>
            </a:r>
          </a:p>
          <a:p>
            <a:r>
              <a:rPr lang="en-US" sz="2000" dirty="0">
                <a:solidFill>
                  <a:schemeClr val="accent3">
                    <a:lumMod val="75000"/>
                  </a:schemeClr>
                </a:solidFill>
              </a:rPr>
              <a:t> </a:t>
            </a:r>
            <a:r>
              <a:rPr lang="en-US" sz="2000" dirty="0" smtClean="0">
                <a:solidFill>
                  <a:schemeClr val="accent3">
                    <a:lumMod val="75000"/>
                  </a:schemeClr>
                </a:solidFill>
              </a:rPr>
              <a:t>                                                                        Sahithi Kilaru [Y13IT851]</a:t>
            </a:r>
          </a:p>
          <a:p>
            <a:r>
              <a:rPr lang="en-US" sz="2000" dirty="0">
                <a:solidFill>
                  <a:schemeClr val="accent3">
                    <a:lumMod val="75000"/>
                  </a:schemeClr>
                </a:solidFill>
              </a:rPr>
              <a:t> </a:t>
            </a:r>
            <a:r>
              <a:rPr lang="en-US" sz="2000" dirty="0" smtClean="0">
                <a:solidFill>
                  <a:schemeClr val="accent3">
                    <a:lumMod val="75000"/>
                  </a:schemeClr>
                </a:solidFill>
              </a:rPr>
              <a:t>                                                                        Ramya Karumanchi [Y13IT844]</a:t>
            </a:r>
            <a:endParaRPr lang="en-US" sz="2000" dirty="0">
              <a:solidFill>
                <a:schemeClr val="accent3">
                  <a:lumMod val="75000"/>
                </a:schemeClr>
              </a:solidFill>
            </a:endParaRPr>
          </a:p>
        </p:txBody>
      </p:sp>
    </p:spTree>
    <p:extLst>
      <p:ext uri="{BB962C8B-B14F-4D97-AF65-F5344CB8AC3E}">
        <p14:creationId xmlns:p14="http://schemas.microsoft.com/office/powerpoint/2010/main" val="3726404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345" y="785611"/>
            <a:ext cx="6503831" cy="597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162" y="1171977"/>
            <a:ext cx="4095480" cy="4456091"/>
          </a:xfrm>
          <a:prstGeom prst="rect">
            <a:avLst/>
          </a:prstGeom>
        </p:spPr>
      </p:pic>
      <p:cxnSp>
        <p:nvCxnSpPr>
          <p:cNvPr id="4" name="Straight Arrow Connector 3"/>
          <p:cNvCxnSpPr>
            <a:stCxn id="3" idx="3"/>
          </p:cNvCxnSpPr>
          <p:nvPr/>
        </p:nvCxnSpPr>
        <p:spPr>
          <a:xfrm flipV="1">
            <a:off x="5460642" y="3400022"/>
            <a:ext cx="242122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782614" y="2630581"/>
            <a:ext cx="1944710" cy="769441"/>
          </a:xfrm>
          <a:prstGeom prst="rect">
            <a:avLst/>
          </a:prstGeom>
          <a:noFill/>
        </p:spPr>
        <p:txBody>
          <a:bodyPr wrap="square" rtlCol="0">
            <a:spAutoFit/>
          </a:bodyPr>
          <a:lstStyle/>
          <a:p>
            <a:r>
              <a:rPr lang="en-IN" sz="4400" b="1" dirty="0" err="1" smtClean="0">
                <a:solidFill>
                  <a:srgbClr val="00B050"/>
                </a:solidFill>
              </a:rPr>
              <a:t>LDerP</a:t>
            </a:r>
            <a:endParaRPr lang="en-IN" sz="4400" b="1" dirty="0">
              <a:solidFill>
                <a:srgbClr val="00B050"/>
              </a:solidFill>
            </a:endParaRPr>
          </a:p>
        </p:txBody>
      </p:sp>
    </p:spTree>
    <p:extLst>
      <p:ext uri="{BB962C8B-B14F-4D97-AF65-F5344CB8AC3E}">
        <p14:creationId xmlns:p14="http://schemas.microsoft.com/office/powerpoint/2010/main" val="268020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64480678"/>
              </p:ext>
            </p:extLst>
          </p:nvPr>
        </p:nvGraphicFramePr>
        <p:xfrm>
          <a:off x="2032000" y="719666"/>
          <a:ext cx="8128000" cy="2899296"/>
        </p:xfrm>
        <a:graphic>
          <a:graphicData uri="http://schemas.openxmlformats.org/drawingml/2006/table">
            <a:tbl>
              <a:tblPr firstRow="1" bandRow="1">
                <a:tableStyleId>{5C22544A-7EE6-4342-B048-85BDC9FD1C3A}</a:tableStyleId>
              </a:tblPr>
              <a:tblGrid>
                <a:gridCol w="2032000"/>
                <a:gridCol w="2032000"/>
                <a:gridCol w="2032000"/>
                <a:gridCol w="2032000"/>
              </a:tblGrid>
              <a:tr h="724824">
                <a:tc>
                  <a:txBody>
                    <a:bodyPr/>
                    <a:lstStyle/>
                    <a:p>
                      <a:r>
                        <a:rPr lang="en-IN" dirty="0" smtClean="0"/>
                        <a:t>Confusion Matrix</a:t>
                      </a:r>
                      <a:endParaRPr lang="en-IN" dirty="0"/>
                    </a:p>
                  </a:txBody>
                  <a:tcPr/>
                </a:tc>
                <a:tc>
                  <a:txBody>
                    <a:bodyPr/>
                    <a:lstStyle/>
                    <a:p>
                      <a:r>
                        <a:rPr lang="en-IN" dirty="0" smtClean="0"/>
                        <a:t>A</a:t>
                      </a:r>
                      <a:endParaRPr lang="en-IN" dirty="0"/>
                    </a:p>
                  </a:txBody>
                  <a:tcPr/>
                </a:tc>
                <a:tc>
                  <a:txBody>
                    <a:bodyPr/>
                    <a:lstStyle/>
                    <a:p>
                      <a:r>
                        <a:rPr lang="en-IN" dirty="0" smtClean="0"/>
                        <a:t>B</a:t>
                      </a:r>
                      <a:endParaRPr lang="en-IN" dirty="0"/>
                    </a:p>
                  </a:txBody>
                  <a:tcPr/>
                </a:tc>
                <a:tc>
                  <a:txBody>
                    <a:bodyPr/>
                    <a:lstStyle/>
                    <a:p>
                      <a:r>
                        <a:rPr lang="en-IN" dirty="0" smtClean="0"/>
                        <a:t>Totals</a:t>
                      </a:r>
                      <a:endParaRPr lang="en-IN" dirty="0"/>
                    </a:p>
                  </a:txBody>
                  <a:tcPr/>
                </a:tc>
              </a:tr>
              <a:tr h="724824">
                <a:tc>
                  <a:txBody>
                    <a:bodyPr/>
                    <a:lstStyle/>
                    <a:p>
                      <a:r>
                        <a:rPr lang="en-IN" dirty="0" smtClean="0"/>
                        <a:t>A</a:t>
                      </a:r>
                      <a:endParaRPr lang="en-IN" dirty="0"/>
                    </a:p>
                  </a:txBody>
                  <a:tcPr/>
                </a:tc>
                <a:tc>
                  <a:txBody>
                    <a:bodyPr/>
                    <a:lstStyle/>
                    <a:p>
                      <a:r>
                        <a:rPr lang="en-IN" dirty="0" smtClean="0"/>
                        <a:t>17</a:t>
                      </a:r>
                      <a:endParaRPr lang="en-IN" dirty="0"/>
                    </a:p>
                  </a:txBody>
                  <a:tcPr/>
                </a:tc>
                <a:tc>
                  <a:txBody>
                    <a:bodyPr/>
                    <a:lstStyle/>
                    <a:p>
                      <a:r>
                        <a:rPr lang="en-IN" dirty="0" smtClean="0"/>
                        <a:t>3</a:t>
                      </a:r>
                      <a:endParaRPr lang="en-IN" dirty="0"/>
                    </a:p>
                  </a:txBody>
                  <a:tcPr/>
                </a:tc>
                <a:tc>
                  <a:txBody>
                    <a:bodyPr/>
                    <a:lstStyle/>
                    <a:p>
                      <a:r>
                        <a:rPr lang="en-IN" dirty="0" smtClean="0"/>
                        <a:t>20</a:t>
                      </a:r>
                      <a:endParaRPr lang="en-IN" dirty="0"/>
                    </a:p>
                  </a:txBody>
                  <a:tcPr/>
                </a:tc>
              </a:tr>
              <a:tr h="724824">
                <a:tc>
                  <a:txBody>
                    <a:bodyPr/>
                    <a:lstStyle/>
                    <a:p>
                      <a:r>
                        <a:rPr lang="en-IN" dirty="0" smtClean="0"/>
                        <a:t>B</a:t>
                      </a:r>
                      <a:endParaRPr lang="en-IN" dirty="0"/>
                    </a:p>
                  </a:txBody>
                  <a:tcPr/>
                </a:tc>
                <a:tc>
                  <a:txBody>
                    <a:bodyPr/>
                    <a:lstStyle/>
                    <a:p>
                      <a:r>
                        <a:rPr lang="en-IN" dirty="0" smtClean="0"/>
                        <a:t>3</a:t>
                      </a:r>
                      <a:endParaRPr lang="en-IN" dirty="0"/>
                    </a:p>
                  </a:txBody>
                  <a:tcPr/>
                </a:tc>
                <a:tc>
                  <a:txBody>
                    <a:bodyPr/>
                    <a:lstStyle/>
                    <a:p>
                      <a:r>
                        <a:rPr lang="en-IN" dirty="0" smtClean="0"/>
                        <a:t>27</a:t>
                      </a:r>
                      <a:endParaRPr lang="en-IN" dirty="0"/>
                    </a:p>
                  </a:txBody>
                  <a:tcPr/>
                </a:tc>
                <a:tc>
                  <a:txBody>
                    <a:bodyPr/>
                    <a:lstStyle/>
                    <a:p>
                      <a:r>
                        <a:rPr lang="en-IN" dirty="0" smtClean="0"/>
                        <a:t>30</a:t>
                      </a:r>
                      <a:endParaRPr lang="en-IN" dirty="0"/>
                    </a:p>
                  </a:txBody>
                  <a:tcPr/>
                </a:tc>
              </a:tr>
              <a:tr h="724824">
                <a:tc>
                  <a:txBody>
                    <a:bodyPr/>
                    <a:lstStyle/>
                    <a:p>
                      <a:r>
                        <a:rPr lang="en-IN" dirty="0" smtClean="0"/>
                        <a:t>Totals</a:t>
                      </a:r>
                      <a:endParaRPr lang="en-IN" dirty="0"/>
                    </a:p>
                  </a:txBody>
                  <a:tcPr/>
                </a:tc>
                <a:tc>
                  <a:txBody>
                    <a:bodyPr/>
                    <a:lstStyle/>
                    <a:p>
                      <a:r>
                        <a:rPr lang="en-IN" dirty="0" smtClean="0"/>
                        <a:t>20</a:t>
                      </a:r>
                      <a:endParaRPr lang="en-IN" dirty="0"/>
                    </a:p>
                  </a:txBody>
                  <a:tcPr/>
                </a:tc>
                <a:tc>
                  <a:txBody>
                    <a:bodyPr/>
                    <a:lstStyle/>
                    <a:p>
                      <a:r>
                        <a:rPr lang="en-IN" dirty="0" smtClean="0"/>
                        <a:t>30</a:t>
                      </a:r>
                      <a:endParaRPr lang="en-IN" dirty="0"/>
                    </a:p>
                  </a:txBody>
                  <a:tcPr/>
                </a:tc>
                <a:tc>
                  <a:txBody>
                    <a:bodyPr/>
                    <a:lstStyle/>
                    <a:p>
                      <a:r>
                        <a:rPr lang="en-IN" dirty="0" smtClean="0"/>
                        <a:t>50</a:t>
                      </a:r>
                      <a:endParaRPr lang="en-IN" dirty="0"/>
                    </a:p>
                  </a:txBody>
                  <a:tcPr/>
                </a:tc>
              </a:tr>
            </a:tbl>
          </a:graphicData>
        </a:graphic>
      </p:graphicFrame>
    </p:spTree>
    <p:extLst>
      <p:ext uri="{BB962C8B-B14F-4D97-AF65-F5344CB8AC3E}">
        <p14:creationId xmlns:p14="http://schemas.microsoft.com/office/powerpoint/2010/main" val="153051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361" y="624110"/>
            <a:ext cx="10333822" cy="730965"/>
          </a:xfrm>
        </p:spPr>
        <p:txBody>
          <a:bodyPr>
            <a:normAutofit fontScale="90000"/>
          </a:bodyPr>
          <a:lstStyle/>
          <a:p>
            <a:r>
              <a:rPr lang="en-US" dirty="0" smtClean="0"/>
              <a:t>                        </a:t>
            </a:r>
            <a:r>
              <a:rPr lang="en-US" dirty="0" smtClean="0">
                <a:solidFill>
                  <a:schemeClr val="accent1">
                    <a:lumMod val="60000"/>
                    <a:lumOff val="40000"/>
                  </a:schemeClr>
                </a:solidFill>
              </a:rPr>
              <a:t>Proposed work</a:t>
            </a:r>
            <a:br>
              <a:rPr lang="en-US" dirty="0" smtClean="0">
                <a:solidFill>
                  <a:schemeClr val="accent1">
                    <a:lumMod val="60000"/>
                    <a:lumOff val="40000"/>
                  </a:schemeClr>
                </a:solidFill>
              </a:rPr>
            </a:br>
            <a:r>
              <a:rPr lang="en-US" dirty="0" smtClean="0">
                <a:solidFill>
                  <a:schemeClr val="accent1">
                    <a:lumMod val="60000"/>
                    <a:lumOff val="40000"/>
                  </a:schemeClr>
                </a:solidFill>
              </a:rPr>
              <a:t/>
            </a:r>
            <a:br>
              <a:rPr lang="en-US" dirty="0" smtClean="0">
                <a:solidFill>
                  <a:schemeClr val="accent1">
                    <a:lumMod val="60000"/>
                    <a:lumOff val="40000"/>
                  </a:schemeClr>
                </a:solidFill>
              </a:rPr>
            </a:br>
            <a:r>
              <a:rPr lang="en-US" dirty="0" smtClean="0">
                <a:solidFill>
                  <a:schemeClr val="accent1">
                    <a:lumMod val="60000"/>
                    <a:lumOff val="40000"/>
                  </a:schemeClr>
                </a:solidFill>
              </a:rPr>
              <a:t>	</a:t>
            </a:r>
            <a:r>
              <a:rPr lang="en-US" sz="3100" dirty="0" smtClean="0">
                <a:latin typeface="Times New Roman" panose="02020603050405020304" pitchFamily="18" charset="0"/>
                <a:cs typeface="Times New Roman" panose="02020603050405020304" pitchFamily="18" charset="0"/>
              </a:rPr>
              <a:t>The </a:t>
            </a:r>
            <a:r>
              <a:rPr lang="en-US" sz="3100" dirty="0">
                <a:latin typeface="Times New Roman" panose="02020603050405020304" pitchFamily="18" charset="0"/>
                <a:cs typeface="Times New Roman" panose="02020603050405020304" pitchFamily="18" charset="0"/>
              </a:rPr>
              <a:t>proposed local vector pattern (LVP) in high-order derivative space is presented for use in face recognition. Based on the vector of each pixel constructed by computing the values between the referenced pixel and the adjacent pixels with diverse distances from different directions, the vector representation of the referenced pixel is generated to provide the 1D structure of micro patterns. With the devise of pair wise direction of vector for each pixel, the LVP reduces the feature length via comparative space transform to encode various spatial surrounding relationships between the referenced pixel and its neighborhood pixels. Besides, the concatenation of LVPs is compacted to produce more distinctive features.</a:t>
            </a:r>
            <a:br>
              <a:rPr lang="en-US" sz="3100" dirty="0">
                <a:latin typeface="Times New Roman" panose="02020603050405020304" pitchFamily="18" charset="0"/>
                <a:cs typeface="Times New Roman" panose="02020603050405020304" pitchFamily="18" charset="0"/>
              </a:rPr>
            </a:br>
            <a:endParaRPr lang="en-US" sz="3100" dirty="0"/>
          </a:p>
        </p:txBody>
      </p:sp>
    </p:spTree>
    <p:extLst>
      <p:ext uri="{BB962C8B-B14F-4D97-AF65-F5344CB8AC3E}">
        <p14:creationId xmlns:p14="http://schemas.microsoft.com/office/powerpoint/2010/main" val="2541766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666" y="624110"/>
            <a:ext cx="9763946" cy="653847"/>
          </a:xfrm>
        </p:spPr>
        <p:txBody>
          <a:bodyPr>
            <a:normAutofit fontScale="90000"/>
          </a:bodyPr>
          <a:lstStyle/>
          <a:p>
            <a:r>
              <a:rPr lang="en-US" dirty="0" smtClean="0">
                <a:solidFill>
                  <a:schemeClr val="accent1">
                    <a:lumMod val="60000"/>
                    <a:lumOff val="40000"/>
                  </a:schemeClr>
                </a:solidFill>
              </a:rPr>
              <a:t>                   Local Vector Pattern</a:t>
            </a:r>
            <a:br>
              <a:rPr lang="en-US" dirty="0" smtClean="0">
                <a:solidFill>
                  <a:schemeClr val="accent1">
                    <a:lumMod val="60000"/>
                    <a:lumOff val="40000"/>
                  </a:schemeClr>
                </a:solidFill>
              </a:rPr>
            </a:br>
            <a:endParaRPr lang="en-US" dirty="0">
              <a:solidFill>
                <a:schemeClr val="accent1">
                  <a:lumMod val="60000"/>
                  <a:lumOff val="40000"/>
                </a:schemeClr>
              </a:solidFill>
            </a:endParaRPr>
          </a:p>
        </p:txBody>
      </p:sp>
      <p:pic>
        <p:nvPicPr>
          <p:cNvPr id="3" name="Picture 2"/>
          <p:cNvPicPr>
            <a:picLocks noChangeAspect="1"/>
          </p:cNvPicPr>
          <p:nvPr/>
        </p:nvPicPr>
        <p:blipFill>
          <a:blip r:embed="rId2"/>
          <a:stretch>
            <a:fillRect/>
          </a:stretch>
        </p:blipFill>
        <p:spPr>
          <a:xfrm>
            <a:off x="3700203" y="1602600"/>
            <a:ext cx="4737003" cy="4444369"/>
          </a:xfrm>
          <a:prstGeom prst="rect">
            <a:avLst/>
          </a:prstGeom>
        </p:spPr>
      </p:pic>
    </p:spTree>
    <p:extLst>
      <p:ext uri="{BB962C8B-B14F-4D97-AF65-F5344CB8AC3E}">
        <p14:creationId xmlns:p14="http://schemas.microsoft.com/office/powerpoint/2010/main" val="3801871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597" y="218941"/>
            <a:ext cx="8272015" cy="1223493"/>
          </a:xfrm>
        </p:spPr>
        <p:txBody>
          <a:bodyPr>
            <a:normAutofit/>
          </a:bodyPr>
          <a:lstStyle/>
          <a:p>
            <a:r>
              <a:rPr lang="en-US" dirty="0" smtClean="0">
                <a:solidFill>
                  <a:schemeClr val="accent1"/>
                </a:solidFill>
              </a:rPr>
              <a:t>ALGORITHM FOR LVP</a:t>
            </a:r>
            <a:endParaRPr lang="en-US" dirty="0">
              <a:solidFill>
                <a:schemeClr val="accent1"/>
              </a:solidFill>
            </a:endParaRPr>
          </a:p>
        </p:txBody>
      </p:sp>
      <p:sp>
        <p:nvSpPr>
          <p:cNvPr id="3" name="Content Placeholder 2"/>
          <p:cNvSpPr>
            <a:spLocks noGrp="1"/>
          </p:cNvSpPr>
          <p:nvPr>
            <p:ph idx="1"/>
          </p:nvPr>
        </p:nvSpPr>
        <p:spPr>
          <a:xfrm>
            <a:off x="888642" y="1352282"/>
            <a:ext cx="10615970" cy="5344731"/>
          </a:xfrm>
        </p:spPr>
        <p:txBody>
          <a:bodyPr>
            <a:normAutofit fontScale="92500" lnSpcReduction="20000"/>
          </a:bodyPr>
          <a:lstStyle/>
          <a:p>
            <a:r>
              <a:rPr lang="en-US" sz="2800" dirty="0" smtClean="0">
                <a:latin typeface="Times New Roman" panose="02020603050405020304" pitchFamily="18" charset="0"/>
                <a:cs typeface="Times New Roman" panose="02020603050405020304" pitchFamily="18" charset="0"/>
              </a:rPr>
              <a:t>1-Divide </a:t>
            </a:r>
            <a:r>
              <a:rPr lang="en-US" sz="2800" dirty="0">
                <a:latin typeface="Times New Roman" panose="02020603050405020304" pitchFamily="18" charset="0"/>
                <a:cs typeface="Times New Roman" panose="02020603050405020304" pitchFamily="18" charset="0"/>
              </a:rPr>
              <a:t>the examined window into cells (e.g</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X9 </a:t>
            </a:r>
            <a:r>
              <a:rPr lang="en-US" sz="2800" dirty="0">
                <a:latin typeface="Times New Roman" panose="02020603050405020304" pitchFamily="18" charset="0"/>
                <a:cs typeface="Times New Roman" panose="02020603050405020304" pitchFamily="18" charset="0"/>
              </a:rPr>
              <a:t>pixels for each cell).</a:t>
            </a:r>
          </a:p>
          <a:p>
            <a:r>
              <a:rPr lang="en-US" sz="2800" dirty="0">
                <a:latin typeface="Times New Roman" panose="02020603050405020304" pitchFamily="18" charset="0"/>
                <a:cs typeface="Times New Roman" panose="02020603050405020304" pitchFamily="18" charset="0"/>
              </a:rPr>
              <a:t>2- For each pixel in a cell, compare the pixel to each of its 8 neighbors (on its left-top, left-middle, left-bottom, right-top, etc</a:t>
            </a:r>
            <a:r>
              <a:rPr lang="en-US" sz="2800" dirty="0" smtClean="0">
                <a:latin typeface="Times New Roman" panose="02020603050405020304" pitchFamily="18" charset="0"/>
                <a:cs typeface="Times New Roman" panose="02020603050405020304" pitchFamily="18" charset="0"/>
              </a:rPr>
              <a:t>.), at each distance of d=1,2,3,4. </a:t>
            </a:r>
            <a:r>
              <a:rPr lang="en-US" sz="2800" dirty="0">
                <a:latin typeface="Times New Roman" panose="02020603050405020304" pitchFamily="18" charset="0"/>
                <a:cs typeface="Times New Roman" panose="02020603050405020304" pitchFamily="18" charset="0"/>
              </a:rPr>
              <a:t>Follow the pixels along a circle, i.e. clockwise or counter-clockwise.</a:t>
            </a:r>
          </a:p>
          <a:p>
            <a:r>
              <a:rPr lang="en-US" sz="2800" dirty="0">
                <a:latin typeface="Times New Roman" panose="02020603050405020304" pitchFamily="18" charset="0"/>
                <a:cs typeface="Times New Roman" panose="02020603050405020304" pitchFamily="18" charset="0"/>
              </a:rPr>
              <a:t>3- </a:t>
            </a:r>
            <a:r>
              <a:rPr lang="en-US" sz="2800" dirty="0" smtClean="0">
                <a:latin typeface="Times New Roman" panose="02020603050405020304" pitchFamily="18" charset="0"/>
                <a:cs typeface="Times New Roman" panose="02020603050405020304" pitchFamily="18" charset="0"/>
              </a:rPr>
              <a:t>Use the following formula for each cell to obtain the LVP image.</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4</a:t>
            </a:r>
            <a:r>
              <a:rPr lang="en-US" sz="2800" dirty="0" smtClean="0">
                <a:latin typeface="Times New Roman" panose="02020603050405020304" pitchFamily="18" charset="0"/>
                <a:cs typeface="Times New Roman" panose="02020603050405020304" pitchFamily="18" charset="0"/>
              </a:rPr>
              <a:t>-Repeat above steps for other images and find difference using Euclidean distance.</a:t>
            </a:r>
            <a:endParaRPr lang="en-US" sz="2800" dirty="0">
              <a:latin typeface="Times New Roman" panose="02020603050405020304" pitchFamily="18" charset="0"/>
              <a:cs typeface="Times New Roman" panose="02020603050405020304" pitchFamily="18" charset="0"/>
            </a:endParaRPr>
          </a:p>
          <a:p>
            <a:endParaRPr lang="en-US" sz="2000" dirty="0"/>
          </a:p>
        </p:txBody>
      </p:sp>
      <p:pic>
        <p:nvPicPr>
          <p:cNvPr id="4" name="Picture 3"/>
          <p:cNvPicPr>
            <a:picLocks noChangeAspect="1"/>
          </p:cNvPicPr>
          <p:nvPr/>
        </p:nvPicPr>
        <p:blipFill>
          <a:blip r:embed="rId2"/>
          <a:stretch>
            <a:fillRect/>
          </a:stretch>
        </p:blipFill>
        <p:spPr>
          <a:xfrm>
            <a:off x="3577252" y="3666519"/>
            <a:ext cx="5238750" cy="1104900"/>
          </a:xfrm>
          <a:prstGeom prst="rect">
            <a:avLst/>
          </a:prstGeom>
        </p:spPr>
      </p:pic>
      <p:pic>
        <p:nvPicPr>
          <p:cNvPr id="5" name="Picture 4"/>
          <p:cNvPicPr>
            <a:picLocks noChangeAspect="1"/>
          </p:cNvPicPr>
          <p:nvPr/>
        </p:nvPicPr>
        <p:blipFill>
          <a:blip r:embed="rId3"/>
          <a:stretch>
            <a:fillRect/>
          </a:stretch>
        </p:blipFill>
        <p:spPr>
          <a:xfrm>
            <a:off x="4190733" y="4967756"/>
            <a:ext cx="2857500" cy="469676"/>
          </a:xfrm>
          <a:prstGeom prst="rect">
            <a:avLst/>
          </a:prstGeom>
        </p:spPr>
      </p:pic>
    </p:spTree>
    <p:extLst>
      <p:ext uri="{BB962C8B-B14F-4D97-AF65-F5344CB8AC3E}">
        <p14:creationId xmlns:p14="http://schemas.microsoft.com/office/powerpoint/2010/main" val="1179240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399" y="128789"/>
            <a:ext cx="7044083" cy="563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85" y="632457"/>
            <a:ext cx="4272186" cy="4100908"/>
          </a:xfrm>
          <a:prstGeom prst="rect">
            <a:avLst/>
          </a:prstGeom>
        </p:spPr>
      </p:pic>
      <p:cxnSp>
        <p:nvCxnSpPr>
          <p:cNvPr id="4" name="Straight Arrow Connector 3"/>
          <p:cNvCxnSpPr>
            <a:stCxn id="3" idx="3"/>
          </p:cNvCxnSpPr>
          <p:nvPr/>
        </p:nvCxnSpPr>
        <p:spPr>
          <a:xfrm>
            <a:off x="5163671" y="2682911"/>
            <a:ext cx="26087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856194" y="1969884"/>
            <a:ext cx="1842247" cy="769441"/>
          </a:xfrm>
          <a:prstGeom prst="rect">
            <a:avLst/>
          </a:prstGeom>
          <a:noFill/>
        </p:spPr>
        <p:txBody>
          <a:bodyPr wrap="square" rtlCol="0">
            <a:spAutoFit/>
          </a:bodyPr>
          <a:lstStyle/>
          <a:p>
            <a:r>
              <a:rPr lang="en-IN" sz="4400" b="1" dirty="0" smtClean="0">
                <a:solidFill>
                  <a:srgbClr val="00B050"/>
                </a:solidFill>
              </a:rPr>
              <a:t>LVP</a:t>
            </a:r>
            <a:endParaRPr lang="en-IN" sz="4400" b="1" dirty="0">
              <a:solidFill>
                <a:srgbClr val="00B050"/>
              </a:solidFill>
            </a:endParaRPr>
          </a:p>
        </p:txBody>
      </p:sp>
    </p:spTree>
    <p:extLst>
      <p:ext uri="{BB962C8B-B14F-4D97-AF65-F5344CB8AC3E}">
        <p14:creationId xmlns:p14="http://schemas.microsoft.com/office/powerpoint/2010/main" val="8157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55426391"/>
              </p:ext>
            </p:extLst>
          </p:nvPr>
        </p:nvGraphicFramePr>
        <p:xfrm>
          <a:off x="2032000" y="719666"/>
          <a:ext cx="8128000" cy="2899296"/>
        </p:xfrm>
        <a:graphic>
          <a:graphicData uri="http://schemas.openxmlformats.org/drawingml/2006/table">
            <a:tbl>
              <a:tblPr firstRow="1" bandRow="1">
                <a:tableStyleId>{5C22544A-7EE6-4342-B048-85BDC9FD1C3A}</a:tableStyleId>
              </a:tblPr>
              <a:tblGrid>
                <a:gridCol w="2032000"/>
                <a:gridCol w="2032000"/>
                <a:gridCol w="2032000"/>
                <a:gridCol w="2032000"/>
              </a:tblGrid>
              <a:tr h="724824">
                <a:tc>
                  <a:txBody>
                    <a:bodyPr/>
                    <a:lstStyle/>
                    <a:p>
                      <a:r>
                        <a:rPr lang="en-IN" dirty="0" smtClean="0"/>
                        <a:t>Confusion Matrix</a:t>
                      </a:r>
                      <a:endParaRPr lang="en-IN" dirty="0"/>
                    </a:p>
                  </a:txBody>
                  <a:tcPr/>
                </a:tc>
                <a:tc>
                  <a:txBody>
                    <a:bodyPr/>
                    <a:lstStyle/>
                    <a:p>
                      <a:r>
                        <a:rPr lang="en-IN" dirty="0" smtClean="0"/>
                        <a:t>A</a:t>
                      </a:r>
                      <a:endParaRPr lang="en-IN" dirty="0"/>
                    </a:p>
                  </a:txBody>
                  <a:tcPr/>
                </a:tc>
                <a:tc>
                  <a:txBody>
                    <a:bodyPr/>
                    <a:lstStyle/>
                    <a:p>
                      <a:r>
                        <a:rPr lang="en-IN" dirty="0" smtClean="0"/>
                        <a:t>B</a:t>
                      </a:r>
                      <a:endParaRPr lang="en-IN" dirty="0"/>
                    </a:p>
                  </a:txBody>
                  <a:tcPr/>
                </a:tc>
                <a:tc>
                  <a:txBody>
                    <a:bodyPr/>
                    <a:lstStyle/>
                    <a:p>
                      <a:r>
                        <a:rPr lang="en-IN" dirty="0" smtClean="0"/>
                        <a:t>Totals</a:t>
                      </a:r>
                      <a:endParaRPr lang="en-IN" dirty="0"/>
                    </a:p>
                  </a:txBody>
                  <a:tcPr/>
                </a:tc>
              </a:tr>
              <a:tr h="724824">
                <a:tc>
                  <a:txBody>
                    <a:bodyPr/>
                    <a:lstStyle/>
                    <a:p>
                      <a:r>
                        <a:rPr lang="en-IN" dirty="0" smtClean="0"/>
                        <a:t>A</a:t>
                      </a:r>
                      <a:endParaRPr lang="en-IN" dirty="0"/>
                    </a:p>
                  </a:txBody>
                  <a:tcPr/>
                </a:tc>
                <a:tc>
                  <a:txBody>
                    <a:bodyPr/>
                    <a:lstStyle/>
                    <a:p>
                      <a:r>
                        <a:rPr lang="en-IN" dirty="0" smtClean="0"/>
                        <a:t>19</a:t>
                      </a:r>
                      <a:endParaRPr lang="en-IN" dirty="0"/>
                    </a:p>
                  </a:txBody>
                  <a:tcPr/>
                </a:tc>
                <a:tc>
                  <a:txBody>
                    <a:bodyPr/>
                    <a:lstStyle/>
                    <a:p>
                      <a:r>
                        <a:rPr lang="en-IN" dirty="0" smtClean="0"/>
                        <a:t>1</a:t>
                      </a:r>
                      <a:endParaRPr lang="en-IN" dirty="0"/>
                    </a:p>
                  </a:txBody>
                  <a:tcPr/>
                </a:tc>
                <a:tc>
                  <a:txBody>
                    <a:bodyPr/>
                    <a:lstStyle/>
                    <a:p>
                      <a:r>
                        <a:rPr lang="en-IN" dirty="0" smtClean="0"/>
                        <a:t>20</a:t>
                      </a:r>
                      <a:endParaRPr lang="en-IN" dirty="0"/>
                    </a:p>
                  </a:txBody>
                  <a:tcPr/>
                </a:tc>
              </a:tr>
              <a:tr h="724824">
                <a:tc>
                  <a:txBody>
                    <a:bodyPr/>
                    <a:lstStyle/>
                    <a:p>
                      <a:r>
                        <a:rPr lang="en-IN" dirty="0" smtClean="0"/>
                        <a:t>B</a:t>
                      </a:r>
                      <a:endParaRPr lang="en-IN" dirty="0"/>
                    </a:p>
                  </a:txBody>
                  <a:tcPr/>
                </a:tc>
                <a:tc>
                  <a:txBody>
                    <a:bodyPr/>
                    <a:lstStyle/>
                    <a:p>
                      <a:r>
                        <a:rPr lang="en-IN" dirty="0" smtClean="0"/>
                        <a:t>1</a:t>
                      </a:r>
                      <a:endParaRPr lang="en-IN" dirty="0"/>
                    </a:p>
                  </a:txBody>
                  <a:tcPr/>
                </a:tc>
                <a:tc>
                  <a:txBody>
                    <a:bodyPr/>
                    <a:lstStyle/>
                    <a:p>
                      <a:r>
                        <a:rPr lang="en-IN" dirty="0" smtClean="0"/>
                        <a:t>29</a:t>
                      </a:r>
                      <a:endParaRPr lang="en-IN" dirty="0"/>
                    </a:p>
                  </a:txBody>
                  <a:tcPr/>
                </a:tc>
                <a:tc>
                  <a:txBody>
                    <a:bodyPr/>
                    <a:lstStyle/>
                    <a:p>
                      <a:r>
                        <a:rPr lang="en-IN" dirty="0" smtClean="0"/>
                        <a:t>30</a:t>
                      </a:r>
                      <a:endParaRPr lang="en-IN" dirty="0"/>
                    </a:p>
                  </a:txBody>
                  <a:tcPr/>
                </a:tc>
              </a:tr>
              <a:tr h="724824">
                <a:tc>
                  <a:txBody>
                    <a:bodyPr/>
                    <a:lstStyle/>
                    <a:p>
                      <a:r>
                        <a:rPr lang="en-IN" dirty="0" smtClean="0"/>
                        <a:t>Totals</a:t>
                      </a:r>
                      <a:endParaRPr lang="en-IN" dirty="0"/>
                    </a:p>
                  </a:txBody>
                  <a:tcPr/>
                </a:tc>
                <a:tc>
                  <a:txBody>
                    <a:bodyPr/>
                    <a:lstStyle/>
                    <a:p>
                      <a:r>
                        <a:rPr lang="en-IN" dirty="0" smtClean="0"/>
                        <a:t>20</a:t>
                      </a:r>
                      <a:endParaRPr lang="en-IN" dirty="0"/>
                    </a:p>
                  </a:txBody>
                  <a:tcPr/>
                </a:tc>
                <a:tc>
                  <a:txBody>
                    <a:bodyPr/>
                    <a:lstStyle/>
                    <a:p>
                      <a:r>
                        <a:rPr lang="en-IN" dirty="0" smtClean="0"/>
                        <a:t>30</a:t>
                      </a:r>
                      <a:endParaRPr lang="en-IN" dirty="0"/>
                    </a:p>
                  </a:txBody>
                  <a:tcPr/>
                </a:tc>
                <a:tc>
                  <a:txBody>
                    <a:bodyPr/>
                    <a:lstStyle/>
                    <a:p>
                      <a:r>
                        <a:rPr lang="en-IN" dirty="0" smtClean="0"/>
                        <a:t>50</a:t>
                      </a:r>
                      <a:endParaRPr lang="en-IN" dirty="0"/>
                    </a:p>
                  </a:txBody>
                  <a:tcPr/>
                </a:tc>
              </a:tr>
            </a:tbl>
          </a:graphicData>
        </a:graphic>
      </p:graphicFrame>
    </p:spTree>
    <p:extLst>
      <p:ext uri="{BB962C8B-B14F-4D97-AF65-F5344CB8AC3E}">
        <p14:creationId xmlns:p14="http://schemas.microsoft.com/office/powerpoint/2010/main" val="1294283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7144" y="103031"/>
            <a:ext cx="4610636" cy="830997"/>
          </a:xfrm>
          <a:prstGeom prst="rect">
            <a:avLst/>
          </a:prstGeom>
          <a:noFill/>
        </p:spPr>
        <p:txBody>
          <a:bodyPr wrap="square" rtlCol="0">
            <a:spAutoFit/>
          </a:bodyPr>
          <a:lstStyle/>
          <a:p>
            <a:r>
              <a:rPr lang="en-IN" sz="4800" dirty="0" smtClean="0">
                <a:solidFill>
                  <a:srgbClr val="FF0000"/>
                </a:solidFill>
              </a:rPr>
              <a:t>CONCLUSION</a:t>
            </a:r>
            <a:endParaRPr lang="en-IN" sz="4800" dirty="0">
              <a:solidFill>
                <a:srgbClr val="FF0000"/>
              </a:solidFill>
            </a:endParaRPr>
          </a:p>
        </p:txBody>
      </p:sp>
      <p:sp>
        <p:nvSpPr>
          <p:cNvPr id="3" name="Rectangle 2"/>
          <p:cNvSpPr/>
          <p:nvPr/>
        </p:nvSpPr>
        <p:spPr>
          <a:xfrm>
            <a:off x="1232078" y="1302380"/>
            <a:ext cx="9830873" cy="1754326"/>
          </a:xfrm>
          <a:prstGeom prst="rect">
            <a:avLst/>
          </a:prstGeom>
        </p:spPr>
        <p:txBody>
          <a:bodyPr wrap="square">
            <a:spAutoFit/>
          </a:bodyPr>
          <a:lstStyle/>
          <a:p>
            <a:pPr algn="just"/>
            <a:r>
              <a:rPr lang="en-IN" dirty="0"/>
              <a:t>The algorithm uses local vector patterns to characterize faces that effectively distinguish faces of persons with different expressions. The LBP, </a:t>
            </a:r>
            <a:r>
              <a:rPr lang="en-IN" dirty="0" err="1"/>
              <a:t>LDerp</a:t>
            </a:r>
            <a:r>
              <a:rPr lang="en-IN" dirty="0"/>
              <a:t>, LVP images were used to find the feature vectors. These feature vectors are given as a input to the KNNC. The developed algorithm is evaluated under different circumstances: changing the number of faces, database with different expressions. It was observed that the best results were obtained with the LVP.</a:t>
            </a:r>
          </a:p>
        </p:txBody>
      </p:sp>
      <p:graphicFrame>
        <p:nvGraphicFramePr>
          <p:cNvPr id="4" name="Table 3"/>
          <p:cNvGraphicFramePr>
            <a:graphicFrameLocks noGrp="1"/>
          </p:cNvGraphicFramePr>
          <p:nvPr>
            <p:extLst>
              <p:ext uri="{D42A27DB-BD31-4B8C-83A1-F6EECF244321}">
                <p14:modId xmlns:p14="http://schemas.microsoft.com/office/powerpoint/2010/main" val="1954956903"/>
              </p:ext>
            </p:extLst>
          </p:nvPr>
        </p:nvGraphicFramePr>
        <p:xfrm>
          <a:off x="1506829" y="3698060"/>
          <a:ext cx="8886424" cy="1054243"/>
        </p:xfrm>
        <a:graphic>
          <a:graphicData uri="http://schemas.openxmlformats.org/drawingml/2006/table">
            <a:tbl>
              <a:tblPr firstRow="1" firstCol="1" bandRow="1"/>
              <a:tblGrid>
                <a:gridCol w="1480750"/>
                <a:gridCol w="1480750"/>
                <a:gridCol w="1480750"/>
                <a:gridCol w="1480750"/>
                <a:gridCol w="1481712"/>
                <a:gridCol w="1481712"/>
              </a:tblGrid>
              <a:tr h="351414">
                <a:tc>
                  <a:txBody>
                    <a:bodyPr/>
                    <a:lstStyle/>
                    <a:p>
                      <a:pPr algn="just">
                        <a:spcAft>
                          <a:spcPts val="0"/>
                        </a:spcAft>
                      </a:pPr>
                      <a:r>
                        <a:rPr lang="en-IN" sz="1200" kern="100" dirty="0">
                          <a:effectLst/>
                          <a:latin typeface="Times New Roman"/>
                          <a:ea typeface="Calibri"/>
                        </a:rPr>
                        <a:t>True positives</a:t>
                      </a:r>
                      <a:endParaRPr lang="en-IN" sz="1200" dirty="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200" kern="100">
                          <a:effectLst/>
                          <a:latin typeface="Times New Roman"/>
                          <a:ea typeface="Calibri"/>
                        </a:rPr>
                        <a:t>False positives</a:t>
                      </a:r>
                      <a:endParaRPr lang="en-IN"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200" kern="100">
                          <a:effectLst/>
                          <a:latin typeface="Times New Roman"/>
                          <a:ea typeface="Calibri"/>
                        </a:rPr>
                        <a:t>False negatives</a:t>
                      </a:r>
                      <a:endParaRPr lang="en-IN"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200" kern="100">
                          <a:effectLst/>
                          <a:latin typeface="Times New Roman"/>
                          <a:ea typeface="Calibri"/>
                        </a:rPr>
                        <a:t>Precision</a:t>
                      </a:r>
                      <a:endParaRPr lang="en-IN"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200" kern="100">
                          <a:effectLst/>
                          <a:latin typeface="Times New Roman"/>
                          <a:ea typeface="Calibri"/>
                        </a:rPr>
                        <a:t>Recall</a:t>
                      </a:r>
                      <a:endParaRPr lang="en-IN"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200" kern="100" dirty="0">
                          <a:effectLst/>
                          <a:latin typeface="Times New Roman"/>
                          <a:ea typeface="Calibri"/>
                        </a:rPr>
                        <a:t>F-score</a:t>
                      </a:r>
                      <a:endParaRPr lang="en-IN" sz="1200" dirty="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829">
                <a:tc>
                  <a:txBody>
                    <a:bodyPr/>
                    <a:lstStyle/>
                    <a:p>
                      <a:pPr algn="just">
                        <a:lnSpc>
                          <a:spcPct val="200000"/>
                        </a:lnSpc>
                        <a:spcAft>
                          <a:spcPts val="0"/>
                        </a:spcAft>
                      </a:pPr>
                      <a:r>
                        <a:rPr lang="en-IN" sz="1200" kern="100">
                          <a:effectLst/>
                          <a:latin typeface="Times New Roman"/>
                          <a:ea typeface="Calibri"/>
                        </a:rPr>
                        <a:t>98</a:t>
                      </a:r>
                      <a:endParaRPr lang="en-IN"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IN" sz="1200" kern="100">
                          <a:effectLst/>
                          <a:latin typeface="Times New Roman"/>
                          <a:ea typeface="Calibri"/>
                        </a:rPr>
                        <a:t>2</a:t>
                      </a:r>
                      <a:endParaRPr lang="en-IN"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IN" sz="1200" kern="100">
                          <a:effectLst/>
                          <a:latin typeface="Times New Roman"/>
                          <a:ea typeface="Calibri"/>
                        </a:rPr>
                        <a:t>2</a:t>
                      </a:r>
                      <a:endParaRPr lang="en-IN"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IN" sz="1200" kern="100">
                          <a:effectLst/>
                          <a:latin typeface="Times New Roman"/>
                          <a:ea typeface="Calibri"/>
                        </a:rPr>
                        <a:t>98%</a:t>
                      </a:r>
                      <a:endParaRPr lang="en-IN"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IN" sz="1200" kern="100">
                          <a:effectLst/>
                          <a:latin typeface="Times New Roman"/>
                          <a:ea typeface="Calibri"/>
                        </a:rPr>
                        <a:t>98%</a:t>
                      </a:r>
                      <a:endParaRPr lang="en-IN"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IN" sz="1200" kern="100" dirty="0">
                          <a:effectLst/>
                          <a:latin typeface="Times New Roman"/>
                          <a:ea typeface="Calibri"/>
                        </a:rPr>
                        <a:t>98%</a:t>
                      </a:r>
                      <a:endParaRPr lang="en-IN" sz="1200" dirty="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455313" y="3245476"/>
            <a:ext cx="4559121" cy="369332"/>
          </a:xfrm>
          <a:prstGeom prst="rect">
            <a:avLst/>
          </a:prstGeom>
          <a:noFill/>
        </p:spPr>
        <p:txBody>
          <a:bodyPr wrap="square" rtlCol="0">
            <a:spAutoFit/>
          </a:bodyPr>
          <a:lstStyle/>
          <a:p>
            <a:r>
              <a:rPr lang="en-IN" dirty="0" smtClean="0">
                <a:solidFill>
                  <a:srgbClr val="7030A0"/>
                </a:solidFill>
              </a:rPr>
              <a:t>Performance analysis of LVP</a:t>
            </a:r>
            <a:endParaRPr lang="en-IN" dirty="0">
              <a:solidFill>
                <a:srgbClr val="7030A0"/>
              </a:solidFill>
            </a:endParaRPr>
          </a:p>
        </p:txBody>
      </p:sp>
      <p:sp>
        <p:nvSpPr>
          <p:cNvPr id="6" name="Rectangle 5"/>
          <p:cNvSpPr/>
          <p:nvPr/>
        </p:nvSpPr>
        <p:spPr>
          <a:xfrm>
            <a:off x="1232078" y="4921549"/>
            <a:ext cx="8822028" cy="1200329"/>
          </a:xfrm>
          <a:prstGeom prst="rect">
            <a:avLst/>
          </a:prstGeom>
        </p:spPr>
        <p:txBody>
          <a:bodyPr wrap="square">
            <a:spAutoFit/>
          </a:bodyPr>
          <a:lstStyle/>
          <a:p>
            <a:pPr algn="just"/>
            <a:r>
              <a:rPr lang="en-US" dirty="0"/>
              <a:t>Thus in this project it has been proved that the LVP is better based on the F-Score value, and any image with different expressions can be recognized. Here we have taken 100 mages with different expressions and 98 have been identified precisely, which is far better than the previous LBP and </a:t>
            </a:r>
            <a:r>
              <a:rPr lang="en-US" dirty="0" err="1"/>
              <a:t>LDerP</a:t>
            </a:r>
            <a:r>
              <a:rPr lang="en-US" dirty="0"/>
              <a:t>.</a:t>
            </a:r>
            <a:endParaRPr lang="en-IN" dirty="0"/>
          </a:p>
        </p:txBody>
      </p:sp>
    </p:spTree>
    <p:extLst>
      <p:ext uri="{BB962C8B-B14F-4D97-AF65-F5344CB8AC3E}">
        <p14:creationId xmlns:p14="http://schemas.microsoft.com/office/powerpoint/2010/main" val="814231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69994" y="764274"/>
            <a:ext cx="7806519" cy="5281683"/>
          </a:xfrm>
          <a:prstGeom prst="rect">
            <a:avLst/>
          </a:prstGeom>
        </p:spPr>
      </p:pic>
    </p:spTree>
    <p:extLst>
      <p:ext uri="{BB962C8B-B14F-4D97-AF65-F5344CB8AC3E}">
        <p14:creationId xmlns:p14="http://schemas.microsoft.com/office/powerpoint/2010/main" val="194124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r>
              <a:rPr lang="en-US" dirty="0" smtClean="0"/>
              <a:t>     </a:t>
            </a:r>
            <a:r>
              <a:rPr lang="en-US" dirty="0" smtClean="0">
                <a:solidFill>
                  <a:schemeClr val="accent1"/>
                </a:solidFill>
              </a:rPr>
              <a:t>PROBLEM STATEMENT</a:t>
            </a:r>
            <a:endParaRPr lang="en-US" dirty="0">
              <a:solidFill>
                <a:schemeClr val="accent1"/>
              </a:solidFill>
            </a:endParaRPr>
          </a:p>
        </p:txBody>
      </p:sp>
      <p:sp>
        <p:nvSpPr>
          <p:cNvPr id="3" name="Content Placeholder 2"/>
          <p:cNvSpPr>
            <a:spLocks noGrp="1"/>
          </p:cNvSpPr>
          <p:nvPr>
            <p:ph idx="1"/>
          </p:nvPr>
        </p:nvSpPr>
        <p:spPr>
          <a:xfrm>
            <a:off x="1018309" y="2133599"/>
            <a:ext cx="10486303" cy="4412673"/>
          </a:xfrm>
        </p:spPr>
        <p:txBody>
          <a:bodyPr>
            <a:normAutofit/>
          </a:bodyPr>
          <a:lstStyle/>
          <a:p>
            <a:pPr marL="0" lvl="0" indent="0" defTabSz="914400">
              <a:spcBef>
                <a:spcPts val="0"/>
              </a:spcBef>
              <a:buClrTx/>
              <a:buNone/>
            </a:pPr>
            <a:r>
              <a:rPr lang="en-US" sz="2800" dirty="0">
                <a:solidFill>
                  <a:prstClr val="black"/>
                </a:solidFill>
                <a:latin typeface="Times New Roman" panose="02020603050405020304" pitchFamily="18" charset="0"/>
                <a:cs typeface="Times New Roman" panose="02020603050405020304" pitchFamily="18" charset="0"/>
              </a:rPr>
              <a:t>Face recognition attracts extensive attention recently </a:t>
            </a:r>
            <a:r>
              <a:rPr lang="en-US" sz="2800" dirty="0" smtClean="0">
                <a:solidFill>
                  <a:prstClr val="black"/>
                </a:solidFill>
                <a:latin typeface="Times New Roman" panose="02020603050405020304" pitchFamily="18" charset="0"/>
                <a:cs typeface="Times New Roman" panose="02020603050405020304" pitchFamily="18" charset="0"/>
              </a:rPr>
              <a:t>in real-world </a:t>
            </a:r>
            <a:r>
              <a:rPr lang="en-US" sz="2800" dirty="0">
                <a:solidFill>
                  <a:prstClr val="black"/>
                </a:solidFill>
                <a:latin typeface="Times New Roman" panose="02020603050405020304" pitchFamily="18" charset="0"/>
                <a:cs typeface="Times New Roman" panose="02020603050405020304" pitchFamily="18" charset="0"/>
              </a:rPr>
              <a:t>applications . In the scope of face recognition, it is admitted that face feature description significantly affects the recognition performance. More specifically,  The three critical issues for developing a good face descriptor are: </a:t>
            </a:r>
          </a:p>
          <a:p>
            <a:pPr marL="514350" lvl="0" indent="-514350" defTabSz="914400">
              <a:spcBef>
                <a:spcPts val="0"/>
              </a:spcBef>
              <a:buClrTx/>
              <a:buAutoNum type="arabicParenBoth"/>
            </a:pPr>
            <a:r>
              <a:rPr lang="en-US" sz="2800" dirty="0">
                <a:solidFill>
                  <a:prstClr val="black"/>
                </a:solidFill>
                <a:latin typeface="Times New Roman" panose="02020603050405020304" pitchFamily="18" charset="0"/>
                <a:cs typeface="Times New Roman" panose="02020603050405020304" pitchFamily="18" charset="0"/>
              </a:rPr>
              <a:t>maximize the margin between inter-person</a:t>
            </a:r>
          </a:p>
          <a:p>
            <a:pPr marL="514350" lvl="0" indent="-514350" defTabSz="914400">
              <a:spcBef>
                <a:spcPts val="0"/>
              </a:spcBef>
              <a:buClrTx/>
              <a:buAutoNum type="arabicParenBoth"/>
            </a:pPr>
            <a:r>
              <a:rPr lang="en-US" sz="2800" dirty="0">
                <a:solidFill>
                  <a:prstClr val="black"/>
                </a:solidFill>
                <a:latin typeface="Times New Roman" panose="02020603050405020304" pitchFamily="18" charset="0"/>
                <a:cs typeface="Times New Roman" panose="02020603050405020304" pitchFamily="18" charset="0"/>
              </a:rPr>
              <a:t> minimize the correlation between intra-person, and </a:t>
            </a:r>
          </a:p>
          <a:p>
            <a:pPr marL="0" lvl="0" indent="0" defTabSz="914400">
              <a:spcBef>
                <a:spcPts val="0"/>
              </a:spcBef>
              <a:buClrTx/>
              <a:buNone/>
            </a:pPr>
            <a:r>
              <a:rPr lang="en-US" sz="2800" dirty="0">
                <a:solidFill>
                  <a:prstClr val="black"/>
                </a:solidFill>
                <a:latin typeface="Times New Roman" panose="02020603050405020304" pitchFamily="18" charset="0"/>
                <a:cs typeface="Times New Roman" panose="02020603050405020304" pitchFamily="18" charset="0"/>
              </a:rPr>
              <a:t>(3) can be extracted with low computational cost from </a:t>
            </a:r>
            <a:r>
              <a:rPr lang="en-US" sz="2800" dirty="0" smtClean="0">
                <a:solidFill>
                  <a:prstClr val="black"/>
                </a:solidFill>
                <a:latin typeface="Times New Roman" panose="02020603050405020304" pitchFamily="18" charset="0"/>
                <a:cs typeface="Times New Roman" panose="02020603050405020304" pitchFamily="18" charset="0"/>
              </a:rPr>
              <a:t>original input </a:t>
            </a:r>
            <a:r>
              <a:rPr lang="en-US" sz="2800" dirty="0">
                <a:solidFill>
                  <a:prstClr val="black"/>
                </a:solidFill>
                <a:latin typeface="Times New Roman" panose="02020603050405020304" pitchFamily="18" charset="0"/>
                <a:cs typeface="Times New Roman" panose="02020603050405020304" pitchFamily="18" charset="0"/>
              </a:rPr>
              <a:t>data. </a:t>
            </a:r>
            <a:endParaRPr lang="en-US" sz="2800" dirty="0">
              <a:solidFill>
                <a:prstClr val="black">
                  <a:lumMod val="95000"/>
                  <a:lumOff val="5000"/>
                </a:prst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34672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FF0000"/>
                </a:solidFill>
              </a:rPr>
              <a:t>Applications for Face Recognition</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Access control</a:t>
            </a:r>
          </a:p>
          <a:p>
            <a:r>
              <a:rPr lang="en-US" sz="2800" dirty="0" smtClean="0">
                <a:latin typeface="Times New Roman" panose="02020603050405020304" pitchFamily="18" charset="0"/>
                <a:cs typeface="Times New Roman" panose="02020603050405020304" pitchFamily="18" charset="0"/>
              </a:rPr>
              <a:t>Security</a:t>
            </a:r>
          </a:p>
          <a:p>
            <a:r>
              <a:rPr lang="en-US" sz="2800" dirty="0" smtClean="0">
                <a:latin typeface="Times New Roman" panose="02020603050405020304" pitchFamily="18" charset="0"/>
                <a:cs typeface="Times New Roman" panose="02020603050405020304" pitchFamily="18" charset="0"/>
              </a:rPr>
              <a:t>Image DB investigations</a:t>
            </a:r>
          </a:p>
          <a:p>
            <a:r>
              <a:rPr lang="en-US" sz="2800" dirty="0" smtClean="0">
                <a:latin typeface="Times New Roman" panose="02020603050405020304" pitchFamily="18" charset="0"/>
                <a:cs typeface="Times New Roman" panose="02020603050405020304" pitchFamily="18" charset="0"/>
              </a:rPr>
              <a:t>General identify verifications</a:t>
            </a:r>
          </a:p>
          <a:p>
            <a:r>
              <a:rPr lang="en-US" sz="2800" dirty="0" smtClean="0">
                <a:latin typeface="Times New Roman" panose="02020603050405020304" pitchFamily="18" charset="0"/>
                <a:cs typeface="Times New Roman" panose="02020603050405020304" pitchFamily="18" charset="0"/>
              </a:rPr>
              <a:t>surveillance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65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037" y="270458"/>
            <a:ext cx="10290220" cy="5866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017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901" y="746975"/>
            <a:ext cx="8272015" cy="1223493"/>
          </a:xfrm>
        </p:spPr>
        <p:txBody>
          <a:bodyPr>
            <a:normAutofit/>
          </a:bodyPr>
          <a:lstStyle/>
          <a:p>
            <a:r>
              <a:rPr lang="en-US" dirty="0" smtClean="0">
                <a:solidFill>
                  <a:schemeClr val="accent1"/>
                </a:solidFill>
              </a:rPr>
              <a:t>ALGORITHM FOR LBP</a:t>
            </a:r>
            <a:endParaRPr lang="en-US" dirty="0">
              <a:solidFill>
                <a:schemeClr val="accent1"/>
              </a:solidFill>
            </a:endParaRPr>
          </a:p>
        </p:txBody>
      </p:sp>
      <p:sp>
        <p:nvSpPr>
          <p:cNvPr id="3" name="Content Placeholder 2"/>
          <p:cNvSpPr>
            <a:spLocks noGrp="1"/>
          </p:cNvSpPr>
          <p:nvPr>
            <p:ph idx="1"/>
          </p:nvPr>
        </p:nvSpPr>
        <p:spPr>
          <a:xfrm>
            <a:off x="888642" y="1352282"/>
            <a:ext cx="10615970" cy="5344731"/>
          </a:xfrm>
        </p:spPr>
        <p:txBody>
          <a:bodyPr>
            <a:normAutofit fontScale="92500" lnSpcReduction="20000"/>
          </a:bodyPr>
          <a:lstStyle/>
          <a:p>
            <a:r>
              <a:rPr lang="en-US" sz="2800" dirty="0" smtClean="0">
                <a:latin typeface="Times New Roman" panose="02020603050405020304" pitchFamily="18" charset="0"/>
                <a:cs typeface="Times New Roman" panose="02020603050405020304" pitchFamily="18" charset="0"/>
              </a:rPr>
              <a:t>1-Divide </a:t>
            </a:r>
            <a:r>
              <a:rPr lang="en-US" sz="2800" dirty="0">
                <a:latin typeface="Times New Roman" panose="02020603050405020304" pitchFamily="18" charset="0"/>
                <a:cs typeface="Times New Roman" panose="02020603050405020304" pitchFamily="18" charset="0"/>
              </a:rPr>
              <a:t>the examined window into cells (e.g. </a:t>
            </a:r>
            <a:r>
              <a:rPr lang="en-US" sz="2800" dirty="0" smtClean="0">
                <a:latin typeface="Times New Roman" panose="02020603050405020304" pitchFamily="18" charset="0"/>
                <a:cs typeface="Times New Roman" panose="02020603050405020304" pitchFamily="18" charset="0"/>
              </a:rPr>
              <a:t>3X3 </a:t>
            </a:r>
            <a:r>
              <a:rPr lang="en-US" sz="2800" dirty="0">
                <a:latin typeface="Times New Roman" panose="02020603050405020304" pitchFamily="18" charset="0"/>
                <a:cs typeface="Times New Roman" panose="02020603050405020304" pitchFamily="18" charset="0"/>
              </a:rPr>
              <a:t>pixels for each cell).</a:t>
            </a:r>
          </a:p>
          <a:p>
            <a:r>
              <a:rPr lang="en-US" sz="2800" dirty="0">
                <a:latin typeface="Times New Roman" panose="02020603050405020304" pitchFamily="18" charset="0"/>
                <a:cs typeface="Times New Roman" panose="02020603050405020304" pitchFamily="18" charset="0"/>
              </a:rPr>
              <a:t>2- For each pixel in a cell, compare the pixel to each of its 8 neighbors (on its left-top, left-middle, left-bottom, right-top, etc.). Follow the pixels along a circle, i.e. clockwise or counter-clockwise.</a:t>
            </a:r>
          </a:p>
          <a:p>
            <a:r>
              <a:rPr lang="en-US" sz="2800" dirty="0">
                <a:latin typeface="Times New Roman" panose="02020603050405020304" pitchFamily="18" charset="0"/>
                <a:cs typeface="Times New Roman" panose="02020603050405020304" pitchFamily="18" charset="0"/>
              </a:rPr>
              <a:t>3- Where the center pixel's value is greater than the neighbor's value, write "1". Otherwise, write "0". This gives an 8-digit binary </a:t>
            </a:r>
            <a:r>
              <a:rPr lang="en-US" sz="2800" dirty="0" smtClean="0">
                <a:latin typeface="Times New Roman" panose="02020603050405020304" pitchFamily="18" charset="0"/>
                <a:cs typeface="Times New Roman" panose="02020603050405020304" pitchFamily="18" charset="0"/>
              </a:rPr>
              <a:t>number.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4- Compute the histogram, over the cell, of the frequency of each "number" occurring (i.e., each combination of which pixels are smaller and which are greater than the center</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 Concatenate </a:t>
            </a:r>
            <a:r>
              <a:rPr lang="en-US" sz="2800" dirty="0">
                <a:latin typeface="Times New Roman" panose="02020603050405020304" pitchFamily="18" charset="0"/>
                <a:cs typeface="Times New Roman" panose="02020603050405020304" pitchFamily="18" charset="0"/>
              </a:rPr>
              <a:t>histograms of all cells. This gives the feature vector for the window</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-Repeat above steps for other images and find difference using Euclidean distance.</a:t>
            </a:r>
            <a:endParaRPr lang="en-US" sz="2800" dirty="0">
              <a:latin typeface="Times New Roman" panose="02020603050405020304" pitchFamily="18" charset="0"/>
              <a:cs typeface="Times New Roman" panose="02020603050405020304" pitchFamily="18" charset="0"/>
            </a:endParaRPr>
          </a:p>
          <a:p>
            <a:endParaRPr lang="en-US" sz="2000" dirty="0"/>
          </a:p>
        </p:txBody>
      </p:sp>
      <p:sp>
        <p:nvSpPr>
          <p:cNvPr id="4" name="Rectangle 3"/>
          <p:cNvSpPr/>
          <p:nvPr/>
        </p:nvSpPr>
        <p:spPr>
          <a:xfrm>
            <a:off x="3691944" y="121103"/>
            <a:ext cx="6096000" cy="923330"/>
          </a:xfrm>
          <a:prstGeom prst="rect">
            <a:avLst/>
          </a:prstGeom>
        </p:spPr>
        <p:txBody>
          <a:bodyPr>
            <a:spAutoFit/>
          </a:bodyPr>
          <a:lstStyle/>
          <a:p>
            <a:r>
              <a:rPr lang="en-US" sz="3600" b="1" u="sng" dirty="0">
                <a:solidFill>
                  <a:srgbClr val="A53010"/>
                </a:solidFill>
                <a:ea typeface="+mj-ea"/>
                <a:cs typeface="+mj-cs"/>
              </a:rPr>
              <a:t>EXISTING </a:t>
            </a:r>
            <a:r>
              <a:rPr lang="en-US" sz="3600" b="1" u="sng" dirty="0" smtClean="0">
                <a:solidFill>
                  <a:srgbClr val="A53010"/>
                </a:solidFill>
                <a:ea typeface="+mj-ea"/>
                <a:cs typeface="+mj-cs"/>
              </a:rPr>
              <a:t>SYSTEMS</a:t>
            </a:r>
            <a:r>
              <a:rPr lang="en-US" sz="4000" dirty="0">
                <a:solidFill>
                  <a:srgbClr val="A53010"/>
                </a:solidFill>
                <a:ea typeface="+mj-ea"/>
                <a:cs typeface="+mj-cs"/>
              </a:rPr>
              <a:t/>
            </a:r>
            <a:br>
              <a:rPr lang="en-US" sz="4000" dirty="0">
                <a:solidFill>
                  <a:srgbClr val="A53010"/>
                </a:solidFill>
                <a:ea typeface="+mj-ea"/>
                <a:cs typeface="+mj-cs"/>
              </a:rPr>
            </a:br>
            <a:endParaRPr lang="en-IN" dirty="0"/>
          </a:p>
        </p:txBody>
      </p:sp>
    </p:spTree>
    <p:extLst>
      <p:ext uri="{BB962C8B-B14F-4D97-AF65-F5344CB8AC3E}">
        <p14:creationId xmlns:p14="http://schemas.microsoft.com/office/powerpoint/2010/main" val="3988641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318" y="-265417"/>
            <a:ext cx="5613550" cy="389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055" y="180304"/>
            <a:ext cx="3466249" cy="284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a:stCxn id="1027" idx="3"/>
          </p:cNvCxnSpPr>
          <p:nvPr/>
        </p:nvCxnSpPr>
        <p:spPr>
          <a:xfrm>
            <a:off x="4752304" y="1600547"/>
            <a:ext cx="32583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640946" y="584883"/>
            <a:ext cx="2369713" cy="1015663"/>
          </a:xfrm>
          <a:prstGeom prst="rect">
            <a:avLst/>
          </a:prstGeom>
          <a:noFill/>
        </p:spPr>
        <p:txBody>
          <a:bodyPr wrap="square" rtlCol="0">
            <a:spAutoFit/>
          </a:bodyPr>
          <a:lstStyle/>
          <a:p>
            <a:r>
              <a:rPr lang="en-IN" sz="6000" b="1" dirty="0" smtClean="0">
                <a:solidFill>
                  <a:srgbClr val="00B050"/>
                </a:solidFill>
              </a:rPr>
              <a:t>LBP</a:t>
            </a:r>
            <a:endParaRPr lang="en-IN" sz="6000" b="1" dirty="0">
              <a:solidFill>
                <a:srgbClr val="00B050"/>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381" y="3020789"/>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51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nformation-05-00305-g002-10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16" y="695459"/>
            <a:ext cx="5052543" cy="35055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v2-21-facial-expressionsv1v2v4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713" y="695459"/>
            <a:ext cx="4553628" cy="33550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4024207075"/>
              </p:ext>
            </p:extLst>
          </p:nvPr>
        </p:nvGraphicFramePr>
        <p:xfrm>
          <a:off x="2263820" y="4905299"/>
          <a:ext cx="8128000" cy="17526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IN" dirty="0" smtClean="0"/>
                        <a:t>Confusion matrix</a:t>
                      </a:r>
                      <a:endParaRPr lang="en-IN" dirty="0"/>
                    </a:p>
                  </a:txBody>
                  <a:tcPr/>
                </a:tc>
                <a:tc>
                  <a:txBody>
                    <a:bodyPr/>
                    <a:lstStyle/>
                    <a:p>
                      <a:r>
                        <a:rPr lang="en-IN" dirty="0" smtClean="0"/>
                        <a:t>A</a:t>
                      </a:r>
                      <a:endParaRPr lang="en-IN" dirty="0"/>
                    </a:p>
                  </a:txBody>
                  <a:tcPr/>
                </a:tc>
                <a:tc>
                  <a:txBody>
                    <a:bodyPr/>
                    <a:lstStyle/>
                    <a:p>
                      <a:r>
                        <a:rPr lang="en-IN" dirty="0" smtClean="0"/>
                        <a:t>B</a:t>
                      </a:r>
                      <a:endParaRPr lang="en-IN" dirty="0"/>
                    </a:p>
                  </a:txBody>
                  <a:tcPr/>
                </a:tc>
                <a:tc>
                  <a:txBody>
                    <a:bodyPr/>
                    <a:lstStyle/>
                    <a:p>
                      <a:r>
                        <a:rPr lang="en-IN" dirty="0" smtClean="0"/>
                        <a:t>Totals</a:t>
                      </a:r>
                      <a:endParaRPr lang="en-IN" dirty="0"/>
                    </a:p>
                  </a:txBody>
                  <a:tcPr/>
                </a:tc>
              </a:tr>
              <a:tr h="370840">
                <a:tc>
                  <a:txBody>
                    <a:bodyPr/>
                    <a:lstStyle/>
                    <a:p>
                      <a:r>
                        <a:rPr lang="en-IN" dirty="0" smtClean="0"/>
                        <a:t>A</a:t>
                      </a:r>
                      <a:endParaRPr lang="en-IN" dirty="0"/>
                    </a:p>
                  </a:txBody>
                  <a:tcPr/>
                </a:tc>
                <a:tc>
                  <a:txBody>
                    <a:bodyPr/>
                    <a:lstStyle/>
                    <a:p>
                      <a:r>
                        <a:rPr lang="en-IN" dirty="0" smtClean="0"/>
                        <a:t>13</a:t>
                      </a:r>
                      <a:endParaRPr lang="en-IN" dirty="0"/>
                    </a:p>
                  </a:txBody>
                  <a:tcPr/>
                </a:tc>
                <a:tc>
                  <a:txBody>
                    <a:bodyPr/>
                    <a:lstStyle/>
                    <a:p>
                      <a:r>
                        <a:rPr lang="en-IN" dirty="0" smtClean="0"/>
                        <a:t>7</a:t>
                      </a:r>
                      <a:endParaRPr lang="en-IN" dirty="0"/>
                    </a:p>
                  </a:txBody>
                  <a:tcPr/>
                </a:tc>
                <a:tc>
                  <a:txBody>
                    <a:bodyPr/>
                    <a:lstStyle/>
                    <a:p>
                      <a:r>
                        <a:rPr lang="en-IN" dirty="0" smtClean="0"/>
                        <a:t>20</a:t>
                      </a:r>
                      <a:endParaRPr lang="en-IN" dirty="0"/>
                    </a:p>
                  </a:txBody>
                  <a:tcPr/>
                </a:tc>
              </a:tr>
              <a:tr h="370840">
                <a:tc>
                  <a:txBody>
                    <a:bodyPr/>
                    <a:lstStyle/>
                    <a:p>
                      <a:r>
                        <a:rPr lang="en-IN" dirty="0" smtClean="0"/>
                        <a:t>B</a:t>
                      </a:r>
                      <a:endParaRPr lang="en-IN" dirty="0"/>
                    </a:p>
                  </a:txBody>
                  <a:tcPr/>
                </a:tc>
                <a:tc>
                  <a:txBody>
                    <a:bodyPr/>
                    <a:lstStyle/>
                    <a:p>
                      <a:r>
                        <a:rPr lang="en-IN" dirty="0" smtClean="0"/>
                        <a:t>7</a:t>
                      </a:r>
                      <a:endParaRPr lang="en-IN" dirty="0"/>
                    </a:p>
                  </a:txBody>
                  <a:tcPr/>
                </a:tc>
                <a:tc>
                  <a:txBody>
                    <a:bodyPr/>
                    <a:lstStyle/>
                    <a:p>
                      <a:r>
                        <a:rPr lang="en-IN" dirty="0" smtClean="0"/>
                        <a:t>23</a:t>
                      </a:r>
                      <a:endParaRPr lang="en-IN" dirty="0"/>
                    </a:p>
                  </a:txBody>
                  <a:tcPr/>
                </a:tc>
                <a:tc>
                  <a:txBody>
                    <a:bodyPr/>
                    <a:lstStyle/>
                    <a:p>
                      <a:r>
                        <a:rPr lang="en-IN" dirty="0" smtClean="0"/>
                        <a:t>30</a:t>
                      </a:r>
                      <a:endParaRPr lang="en-IN" dirty="0"/>
                    </a:p>
                  </a:txBody>
                  <a:tcPr/>
                </a:tc>
              </a:tr>
              <a:tr h="370840">
                <a:tc>
                  <a:txBody>
                    <a:bodyPr/>
                    <a:lstStyle/>
                    <a:p>
                      <a:r>
                        <a:rPr lang="en-IN" dirty="0" smtClean="0"/>
                        <a:t>Totals</a:t>
                      </a:r>
                      <a:endParaRPr lang="en-IN" dirty="0"/>
                    </a:p>
                  </a:txBody>
                  <a:tcPr/>
                </a:tc>
                <a:tc>
                  <a:txBody>
                    <a:bodyPr/>
                    <a:lstStyle/>
                    <a:p>
                      <a:r>
                        <a:rPr lang="en-IN" dirty="0" smtClean="0"/>
                        <a:t>20</a:t>
                      </a:r>
                      <a:endParaRPr lang="en-IN" dirty="0"/>
                    </a:p>
                  </a:txBody>
                  <a:tcPr/>
                </a:tc>
                <a:tc>
                  <a:txBody>
                    <a:bodyPr/>
                    <a:lstStyle/>
                    <a:p>
                      <a:r>
                        <a:rPr lang="en-IN" dirty="0" smtClean="0"/>
                        <a:t>30</a:t>
                      </a:r>
                      <a:endParaRPr lang="en-IN" dirty="0"/>
                    </a:p>
                  </a:txBody>
                  <a:tcPr/>
                </a:tc>
                <a:tc>
                  <a:txBody>
                    <a:bodyPr/>
                    <a:lstStyle/>
                    <a:p>
                      <a:r>
                        <a:rPr lang="en-IN" dirty="0" smtClean="0"/>
                        <a:t>50</a:t>
                      </a:r>
                      <a:endParaRPr lang="en-IN" dirty="0"/>
                    </a:p>
                  </a:txBody>
                  <a:tcPr/>
                </a:tc>
              </a:tr>
            </a:tbl>
          </a:graphicData>
        </a:graphic>
      </p:graphicFrame>
      <p:sp>
        <p:nvSpPr>
          <p:cNvPr id="3" name="TextBox 2"/>
          <p:cNvSpPr txBox="1"/>
          <p:nvPr/>
        </p:nvSpPr>
        <p:spPr>
          <a:xfrm>
            <a:off x="8165206" y="4201053"/>
            <a:ext cx="759853" cy="369332"/>
          </a:xfrm>
          <a:prstGeom prst="rect">
            <a:avLst/>
          </a:prstGeom>
          <a:noFill/>
        </p:spPr>
        <p:txBody>
          <a:bodyPr wrap="square" rtlCol="0">
            <a:spAutoFit/>
          </a:bodyPr>
          <a:lstStyle/>
          <a:p>
            <a:r>
              <a:rPr lang="en-IN" dirty="0" smtClean="0"/>
              <a:t>A</a:t>
            </a:r>
            <a:endParaRPr lang="en-IN" dirty="0"/>
          </a:p>
        </p:txBody>
      </p:sp>
      <p:sp>
        <p:nvSpPr>
          <p:cNvPr id="4" name="TextBox 3"/>
          <p:cNvSpPr txBox="1"/>
          <p:nvPr/>
        </p:nvSpPr>
        <p:spPr>
          <a:xfrm>
            <a:off x="1970468" y="4201053"/>
            <a:ext cx="770719" cy="369332"/>
          </a:xfrm>
          <a:prstGeom prst="rect">
            <a:avLst/>
          </a:prstGeom>
          <a:noFill/>
        </p:spPr>
        <p:txBody>
          <a:bodyPr wrap="square" rtlCol="0">
            <a:spAutoFit/>
          </a:bodyPr>
          <a:lstStyle/>
          <a:p>
            <a:r>
              <a:rPr lang="en-IN" dirty="0" smtClean="0"/>
              <a:t>B</a:t>
            </a:r>
            <a:endParaRPr lang="en-IN" dirty="0"/>
          </a:p>
        </p:txBody>
      </p:sp>
      <p:sp>
        <p:nvSpPr>
          <p:cNvPr id="5" name="TextBox 4"/>
          <p:cNvSpPr txBox="1"/>
          <p:nvPr/>
        </p:nvSpPr>
        <p:spPr>
          <a:xfrm>
            <a:off x="5125792" y="-12427"/>
            <a:ext cx="3039414" cy="707886"/>
          </a:xfrm>
          <a:prstGeom prst="rect">
            <a:avLst/>
          </a:prstGeom>
          <a:noFill/>
        </p:spPr>
        <p:txBody>
          <a:bodyPr wrap="square" rtlCol="0">
            <a:spAutoFit/>
          </a:bodyPr>
          <a:lstStyle/>
          <a:p>
            <a:r>
              <a:rPr lang="en-IN" sz="4000" b="1" dirty="0" smtClean="0">
                <a:solidFill>
                  <a:srgbClr val="FFC000"/>
                </a:solidFill>
              </a:rPr>
              <a:t>OUTPUT</a:t>
            </a:r>
            <a:endParaRPr lang="en-IN" sz="4000" b="1" dirty="0">
              <a:solidFill>
                <a:srgbClr val="FFC000"/>
              </a:solidFill>
            </a:endParaRPr>
          </a:p>
        </p:txBody>
      </p:sp>
    </p:spTree>
    <p:extLst>
      <p:ext uri="{BB962C8B-B14F-4D97-AF65-F5344CB8AC3E}">
        <p14:creationId xmlns:p14="http://schemas.microsoft.com/office/powerpoint/2010/main" val="22294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63" y="920324"/>
            <a:ext cx="8911687" cy="1280890"/>
          </a:xfrm>
        </p:spPr>
        <p:txBody>
          <a:bodyPr/>
          <a:lstStyle/>
          <a:p>
            <a:r>
              <a:rPr lang="en-US" dirty="0" smtClean="0"/>
              <a:t>      </a:t>
            </a:r>
            <a:r>
              <a:rPr lang="en-US" dirty="0" smtClean="0">
                <a:solidFill>
                  <a:schemeClr val="accent1">
                    <a:lumMod val="60000"/>
                    <a:lumOff val="40000"/>
                  </a:schemeClr>
                </a:solidFill>
              </a:rPr>
              <a:t>LOCAL DERIVATIVE PATTERN</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240972" y="1779814"/>
            <a:ext cx="10695214" cy="4311023"/>
          </a:xfrm>
        </p:spPr>
        <p:txBody>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Different from LBP encoding the relationship between the central point and its neighbors, the local derivative pattern templates extract high-order local information by encoding various distinctive spatial relationships contained in a given local region.</a:t>
            </a:r>
          </a:p>
          <a:p>
            <a:pPr marL="0" lvl="0" indent="0" defTabSz="914400">
              <a:spcBef>
                <a:spcPts val="0"/>
              </a:spcBef>
              <a:buClrTx/>
              <a:buNone/>
            </a:pPr>
            <a:r>
              <a:rPr lang="en-US" sz="2800" dirty="0">
                <a:solidFill>
                  <a:schemeClr val="tx1"/>
                </a:solidFill>
                <a:latin typeface="Times New Roman" panose="02020603050405020304" pitchFamily="18" charset="0"/>
                <a:cs typeface="Times New Roman" panose="02020603050405020304" pitchFamily="18" charset="0"/>
              </a:rPr>
              <a:t>The high-order local derivative patterns consistently performs much better than LBP.</a:t>
            </a:r>
          </a:p>
          <a:p>
            <a:endParaRPr lang="en-US" dirty="0"/>
          </a:p>
        </p:txBody>
      </p:sp>
    </p:spTree>
    <p:extLst>
      <p:ext uri="{BB962C8B-B14F-4D97-AF65-F5344CB8AC3E}">
        <p14:creationId xmlns:p14="http://schemas.microsoft.com/office/powerpoint/2010/main" val="1155816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5" y="6323527"/>
            <a:ext cx="9616225" cy="296692"/>
          </a:xfrm>
        </p:spPr>
        <p:txBody>
          <a:bodyPr>
            <a:normAutofit fontScale="90000"/>
          </a:bodyPr>
          <a:lstStyle/>
          <a:p>
            <a:r>
              <a:rPr lang="en-US" sz="2800" dirty="0" smtClean="0">
                <a:solidFill>
                  <a:schemeClr val="accent1">
                    <a:lumMod val="60000"/>
                    <a:lumOff val="40000"/>
                  </a:schemeClr>
                </a:solidFill>
              </a:rPr>
              <a:t>Example to obtain the second-order LDP</a:t>
            </a:r>
            <a:endParaRPr lang="en-US" sz="2800" dirty="0">
              <a:solidFill>
                <a:schemeClr val="accent1">
                  <a:lumMod val="60000"/>
                  <a:lumOff val="40000"/>
                </a:schemeClr>
              </a:solidFill>
            </a:endParaRPr>
          </a:p>
        </p:txBody>
      </p:sp>
      <p:pic>
        <p:nvPicPr>
          <p:cNvPr id="3" name="Picture 2"/>
          <p:cNvPicPr>
            <a:picLocks noChangeAspect="1"/>
          </p:cNvPicPr>
          <p:nvPr/>
        </p:nvPicPr>
        <p:blipFill>
          <a:blip r:embed="rId2"/>
          <a:stretch>
            <a:fillRect/>
          </a:stretch>
        </p:blipFill>
        <p:spPr>
          <a:xfrm>
            <a:off x="1784668" y="376744"/>
            <a:ext cx="10244200" cy="6024056"/>
          </a:xfrm>
          <a:prstGeom prst="rect">
            <a:avLst/>
          </a:prstGeom>
        </p:spPr>
      </p:pic>
    </p:spTree>
    <p:extLst>
      <p:ext uri="{BB962C8B-B14F-4D97-AF65-F5344CB8AC3E}">
        <p14:creationId xmlns:p14="http://schemas.microsoft.com/office/powerpoint/2010/main" val="382088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562</TotalTime>
  <Words>642</Words>
  <Application>Microsoft Office PowerPoint</Application>
  <PresentationFormat>Custom</PresentationFormat>
  <Paragraphs>113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A NOVEL LOCAL PATTERN DESCRIPTOR-LOCAL VECTOR PATTERN IN HIGH-ORDER DERIVATIVE SPACE FOR                            FACE EXPRESSION RECOGNITION</vt:lpstr>
      <vt:lpstr>           PROBLEM STATEMENT</vt:lpstr>
      <vt:lpstr>Applications for Face Recognition  </vt:lpstr>
      <vt:lpstr>PowerPoint Presentation</vt:lpstr>
      <vt:lpstr>ALGORITHM FOR LBP</vt:lpstr>
      <vt:lpstr>PowerPoint Presentation</vt:lpstr>
      <vt:lpstr>PowerPoint Presentation</vt:lpstr>
      <vt:lpstr>      LOCAL DERIVATIVE PATTERN</vt:lpstr>
      <vt:lpstr>Example to obtain the second-order LDP</vt:lpstr>
      <vt:lpstr>PowerPoint Presentation</vt:lpstr>
      <vt:lpstr>PowerPoint Presentation</vt:lpstr>
      <vt:lpstr>                        Proposed work   The proposed local vector pattern (LVP) in high-order derivative space is presented for use in face recognition. Based on the vector of each pixel constructed by computing the values between the referenced pixel and the adjacent pixels with diverse distances from different directions, the vector representation of the referenced pixel is generated to provide the 1D structure of micro patterns. With the devise of pair wise direction of vector for each pixel, the LVP reduces the feature length via comparative space transform to encode various spatial surrounding relationships between the referenced pixel and its neighborhood pixels. Besides, the concatenation of LVPs is compacted to produce more distinctive features. </vt:lpstr>
      <vt:lpstr>                   Local Vector Pattern </vt:lpstr>
      <vt:lpstr>ALGORITHM FOR LVP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LOCAL PATTERN DESCRIPTOR-LOCAL VECTOR PATTERN IN HIGH-ORDER DERIVATIVE SPACE FOR FACE RECOGNITION</dc:title>
  <dc:creator>y13it851</dc:creator>
  <cp:lastModifiedBy>Kanuri</cp:lastModifiedBy>
  <cp:revision>41</cp:revision>
  <dcterms:created xsi:type="dcterms:W3CDTF">2017-02-22T07:09:08Z</dcterms:created>
  <dcterms:modified xsi:type="dcterms:W3CDTF">2017-05-04T16:46:42Z</dcterms:modified>
</cp:coreProperties>
</file>