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7">
            <a:extLst>
              <a:ext uri="{FF2B5EF4-FFF2-40B4-BE49-F238E27FC236}">
                <a16:creationId xmlns:a16="http://schemas.microsoft.com/office/drawing/2014/main" id="{BEBA4276-47E4-4B7E-A894-EDBCB056D713}"/>
              </a:ext>
            </a:extLst>
          </p:cNvPr>
          <p:cNvSpPr txBox="1"/>
          <p:nvPr/>
        </p:nvSpPr>
        <p:spPr>
          <a:xfrm>
            <a:off x="7221200" y="3863992"/>
            <a:ext cx="4228678" cy="2187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39351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IN" sz="2400" b="1" i="1" dirty="0">
                <a:solidFill>
                  <a:srgbClr val="797979"/>
                </a:solidFill>
                <a:latin typeface="Cambria"/>
                <a:ea typeface="Cambria"/>
                <a:cs typeface="Cambria"/>
                <a:sym typeface="Cambria"/>
              </a:rPr>
              <a:t>Presented by:</a:t>
            </a:r>
            <a:endParaRPr sz="2400" b="1" i="1" dirty="0">
              <a:solidFill>
                <a:srgbClr val="79797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IN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1SG17IS003-Aditya N</a:t>
            </a:r>
            <a:endParaRPr b="1" i="1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IN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1SG17IS008-Akshay P</a:t>
            </a:r>
            <a:endParaRPr b="1" i="1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1SG17IS012-Arpita Prakash </a:t>
            </a:r>
            <a:r>
              <a:rPr lang="en-IN" b="1" i="1" dirty="0" err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Paramaj</a:t>
            </a:r>
            <a:endParaRPr b="1" i="1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IN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1SG17IS027-Deepak K</a:t>
            </a:r>
            <a:endParaRPr b="1" i="1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3342">
              <a:spcBef>
                <a:spcPts val="905"/>
              </a:spcBef>
            </a:pPr>
            <a:endParaRPr sz="1451" b="1" i="1" dirty="0">
              <a:solidFill>
                <a:srgbClr val="7979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3342">
              <a:spcBef>
                <a:spcPts val="735"/>
              </a:spcBef>
            </a:pPr>
            <a:endParaRPr sz="1600" dirty="0">
              <a:solidFill>
                <a:srgbClr val="7979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51;p7">
            <a:extLst>
              <a:ext uri="{FF2B5EF4-FFF2-40B4-BE49-F238E27FC236}">
                <a16:creationId xmlns:a16="http://schemas.microsoft.com/office/drawing/2014/main" id="{CED4B86D-454A-4F17-A094-E87CB1C64AEF}"/>
              </a:ext>
            </a:extLst>
          </p:cNvPr>
          <p:cNvSpPr txBox="1">
            <a:spLocks/>
          </p:cNvSpPr>
          <p:nvPr/>
        </p:nvSpPr>
        <p:spPr>
          <a:xfrm>
            <a:off x="1220974" y="320875"/>
            <a:ext cx="9539791" cy="32107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251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9878" marR="5081"/>
            <a:r>
              <a:rPr lang="en-US" sz="4200" b="1" dirty="0">
                <a:solidFill>
                  <a:srgbClr val="0070C0"/>
                </a:solidFill>
                <a:latin typeface="Quattrocento Sans"/>
                <a:ea typeface="Times New Roman"/>
                <a:cs typeface="Times New Roman"/>
                <a:sym typeface="Times New Roman"/>
              </a:rPr>
              <a:t>SAPTHAGIRI COLLEGE OF ENGINEERING</a:t>
            </a:r>
            <a:b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rgbClr val="8D41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b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Final Year Project 2020-21</a:t>
            </a:r>
          </a:p>
          <a:p>
            <a:pPr marL="469878" marR="5081"/>
            <a:r>
              <a:rPr lang="en-US" sz="2400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br>
              <a:rPr lang="en-US" sz="2800" dirty="0">
                <a:solidFill>
                  <a:srgbClr val="6AA84F"/>
                </a:solidFill>
                <a:latin typeface="Times New Roman"/>
                <a:ea typeface="Calibri"/>
                <a:cs typeface="Times New Roman"/>
                <a:sym typeface="Times New Roman"/>
              </a:rPr>
            </a:b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4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Face Mask Detection </a:t>
            </a:r>
          </a:p>
          <a:p>
            <a:pPr marL="179989" marR="5081" indent="-200015"/>
            <a:r>
              <a:rPr lang="en-US" sz="4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using  Deep Learning”</a:t>
            </a:r>
          </a:p>
          <a:p>
            <a:pPr marL="179989" marR="5081" indent="-200015" algn="just"/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Geometr415 Blk BT" panose="020B0802020204020303" pitchFamily="34" charset="0"/>
                <a:ea typeface="Lora"/>
                <a:cs typeface="Lora"/>
                <a:sym typeface="Lora"/>
              </a:rPr>
              <a:t>                                      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Lora"/>
                <a:cs typeface="Calibri" panose="020F0502020204030204" pitchFamily="34" charset="0"/>
                <a:sym typeface="Lora"/>
              </a:rPr>
              <a:t>Phase 2</a:t>
            </a:r>
          </a:p>
          <a:p>
            <a:pPr marL="179989" marR="5081" indent="-200015" algn="just"/>
            <a:r>
              <a:rPr lang="en-US" sz="3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48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44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br>
              <a:rPr lang="en-US" sz="3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</a:p>
        </p:txBody>
      </p:sp>
      <p:pic>
        <p:nvPicPr>
          <p:cNvPr id="4" name="Google Shape;52;p7">
            <a:extLst>
              <a:ext uri="{FF2B5EF4-FFF2-40B4-BE49-F238E27FC236}">
                <a16:creationId xmlns:a16="http://schemas.microsoft.com/office/drawing/2014/main" id="{EEBB5E53-97FC-45D5-AC48-26CF742173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0601" y="70706"/>
            <a:ext cx="1016975" cy="89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3;p7">
            <a:extLst>
              <a:ext uri="{FF2B5EF4-FFF2-40B4-BE49-F238E27FC236}">
                <a16:creationId xmlns:a16="http://schemas.microsoft.com/office/drawing/2014/main" id="{2CA821D2-6DAC-4F95-A66D-A807FFE50F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4" y="0"/>
            <a:ext cx="1016975" cy="10367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;p7">
            <a:extLst>
              <a:ext uri="{FF2B5EF4-FFF2-40B4-BE49-F238E27FC236}">
                <a16:creationId xmlns:a16="http://schemas.microsoft.com/office/drawing/2014/main" id="{71962182-BF7A-4587-AC63-CCFC9A74E59A}"/>
              </a:ext>
            </a:extLst>
          </p:cNvPr>
          <p:cNvSpPr txBox="1"/>
          <p:nvPr/>
        </p:nvSpPr>
        <p:spPr>
          <a:xfrm>
            <a:off x="1364974" y="3838371"/>
            <a:ext cx="4228678" cy="218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>
                <a:solidFill>
                  <a:srgbClr val="797979"/>
                </a:solidFill>
                <a:latin typeface="Cambria"/>
                <a:ea typeface="Cambria"/>
                <a:cs typeface="Cambria"/>
                <a:sym typeface="Cambria"/>
              </a:rPr>
              <a:t>Under the guidance of:</a:t>
            </a:r>
            <a:endParaRPr sz="2400" b="1" i="1" dirty="0">
              <a:solidFill>
                <a:srgbClr val="79797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50000"/>
              </a:lnSpc>
            </a:pPr>
            <a:r>
              <a:rPr lang="en-IN" sz="2400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Dr Asha P N</a:t>
            </a:r>
            <a:endParaRPr sz="2400" b="1" i="1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50000"/>
              </a:lnSpc>
            </a:pPr>
            <a:r>
              <a:rPr lang="en-IN" sz="1401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2000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Associate Professor</a:t>
            </a:r>
            <a:endParaRPr sz="2000" b="1" i="1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735"/>
              </a:spcBef>
              <a:buClr>
                <a:schemeClr val="dk1"/>
              </a:buClr>
            </a:pPr>
            <a:r>
              <a:rPr lang="en-IN" sz="2000" b="1" i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Department of ISE</a:t>
            </a:r>
            <a:br>
              <a:rPr lang="en-IN" sz="1600" b="1" i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40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5;p7">
            <a:extLst>
              <a:ext uri="{FF2B5EF4-FFF2-40B4-BE49-F238E27FC236}">
                <a16:creationId xmlns:a16="http://schemas.microsoft.com/office/drawing/2014/main" id="{597425DF-1ADD-40CA-A9D4-B4D209358246}"/>
              </a:ext>
            </a:extLst>
          </p:cNvPr>
          <p:cNvCxnSpPr>
            <a:cxnSpLocks/>
          </p:cNvCxnSpPr>
          <p:nvPr/>
        </p:nvCxnSpPr>
        <p:spPr>
          <a:xfrm>
            <a:off x="6886332" y="3736393"/>
            <a:ext cx="4164269" cy="0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7;p7">
            <a:extLst>
              <a:ext uri="{FF2B5EF4-FFF2-40B4-BE49-F238E27FC236}">
                <a16:creationId xmlns:a16="http://schemas.microsoft.com/office/drawing/2014/main" id="{FC543198-84C6-49E7-905C-976633756050}"/>
              </a:ext>
            </a:extLst>
          </p:cNvPr>
          <p:cNvSpPr txBox="1"/>
          <p:nvPr/>
        </p:nvSpPr>
        <p:spPr>
          <a:xfrm>
            <a:off x="0" y="6467066"/>
            <a:ext cx="12192000" cy="384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40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55;p7">
            <a:extLst>
              <a:ext uri="{FF2B5EF4-FFF2-40B4-BE49-F238E27FC236}">
                <a16:creationId xmlns:a16="http://schemas.microsoft.com/office/drawing/2014/main" id="{6641600C-0DD3-4C88-8587-1E3ED9B09C65}"/>
              </a:ext>
            </a:extLst>
          </p:cNvPr>
          <p:cNvCxnSpPr>
            <a:cxnSpLocks/>
          </p:cNvCxnSpPr>
          <p:nvPr/>
        </p:nvCxnSpPr>
        <p:spPr>
          <a:xfrm>
            <a:off x="717445" y="3736393"/>
            <a:ext cx="4164269" cy="0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21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9B0E-39B7-483C-B9A0-DCCA4EF0687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079435" cy="69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rgbClr val="1F49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37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4.4 Activity Diagram</a:t>
            </a:r>
            <a:endParaRPr lang="en-IN" sz="37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D1D2815-FC43-4F99-9913-070ADA222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C97C129-80D4-40D7-B88C-DCA8904F9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4504" y="1046922"/>
            <a:ext cx="5459896" cy="48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51E2A-14CF-4E2D-A5FB-936510DD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9" y="2093844"/>
            <a:ext cx="7331702" cy="295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5297E-3DB0-47D0-BEC0-EE2DE160F60A}"/>
              </a:ext>
            </a:extLst>
          </p:cNvPr>
          <p:cNvSpPr txBox="1"/>
          <p:nvPr/>
        </p:nvSpPr>
        <p:spPr>
          <a:xfrm>
            <a:off x="5453269" y="5507214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Fig 4.4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86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E4EA98-0C10-41D6-9E61-D16DE82C32D1}"/>
              </a:ext>
            </a:extLst>
          </p:cNvPr>
          <p:cNvSpPr txBox="1">
            <a:spLocks/>
          </p:cNvSpPr>
          <p:nvPr/>
        </p:nvSpPr>
        <p:spPr>
          <a:xfrm>
            <a:off x="838200" y="2027583"/>
            <a:ext cx="10515600" cy="27962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rgbClr val="1F49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</a:t>
            </a:r>
          </a:p>
          <a:p>
            <a:r>
              <a:rPr lang="en-IN" sz="4400" b="1" dirty="0">
                <a:solidFill>
                  <a:srgbClr val="1F49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</a:t>
            </a:r>
            <a:r>
              <a:rPr lang="en-IN" sz="5000" b="1" dirty="0">
                <a:solidFill>
                  <a:srgbClr val="1F49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THANKYOU</a:t>
            </a:r>
            <a:br>
              <a:rPr lang="en-IN" sz="5000" b="1" dirty="0">
                <a:solidFill>
                  <a:srgbClr val="1F49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106980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5B2C-773D-41B5-8115-07C6AEF3C528}"/>
              </a:ext>
            </a:extLst>
          </p:cNvPr>
          <p:cNvSpPr txBox="1">
            <a:spLocks/>
          </p:cNvSpPr>
          <p:nvPr/>
        </p:nvSpPr>
        <p:spPr>
          <a:xfrm>
            <a:off x="838200" y="342901"/>
            <a:ext cx="10515600" cy="7315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INDEX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Quattrocento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35854-3E09-4101-BA6F-F7A56012F1D9}"/>
              </a:ext>
            </a:extLst>
          </p:cNvPr>
          <p:cNvSpPr txBox="1"/>
          <p:nvPr/>
        </p:nvSpPr>
        <p:spPr>
          <a:xfrm>
            <a:off x="838200" y="1074420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1.Introduction</a:t>
            </a:r>
          </a:p>
          <a:p>
            <a:r>
              <a:rPr lang="en-US" sz="3200" dirty="0"/>
              <a:t>2.Objectives</a:t>
            </a:r>
          </a:p>
          <a:p>
            <a:r>
              <a:rPr lang="en-US" sz="3200" dirty="0"/>
              <a:t>3.Requirements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)Functional requirements</a:t>
            </a:r>
          </a:p>
          <a:p>
            <a:r>
              <a:rPr lang="en-US" sz="3200" dirty="0"/>
              <a:t>    ii)Non functional requirements</a:t>
            </a:r>
          </a:p>
          <a:p>
            <a:r>
              <a:rPr lang="en-US" sz="3200" dirty="0"/>
              <a:t>    iii) Software requirements  </a:t>
            </a:r>
          </a:p>
          <a:p>
            <a:r>
              <a:rPr lang="en-US" sz="3200" dirty="0"/>
              <a:t>    iv) Hardware requirements  </a:t>
            </a:r>
          </a:p>
          <a:p>
            <a:r>
              <a:rPr lang="en-US" sz="3200" dirty="0"/>
              <a:t>4. Design   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) System design   </a:t>
            </a:r>
          </a:p>
          <a:p>
            <a:r>
              <a:rPr lang="en-US" sz="3200" dirty="0"/>
              <a:t>    ii) Detailed design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9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8">
            <a:extLst>
              <a:ext uri="{FF2B5EF4-FFF2-40B4-BE49-F238E27FC236}">
                <a16:creationId xmlns:a16="http://schemas.microsoft.com/office/drawing/2014/main" id="{969E7A82-EB2C-4067-80EE-D1852504ED7F}"/>
              </a:ext>
            </a:extLst>
          </p:cNvPr>
          <p:cNvSpPr txBox="1">
            <a:spLocks/>
          </p:cNvSpPr>
          <p:nvPr/>
        </p:nvSpPr>
        <p:spPr>
          <a:xfrm>
            <a:off x="889692" y="353285"/>
            <a:ext cx="5410201" cy="6290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27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INTRODUCTION</a:t>
            </a:r>
          </a:p>
        </p:txBody>
      </p:sp>
      <p:sp>
        <p:nvSpPr>
          <p:cNvPr id="3" name="Google Shape;67;p8">
            <a:extLst>
              <a:ext uri="{FF2B5EF4-FFF2-40B4-BE49-F238E27FC236}">
                <a16:creationId xmlns:a16="http://schemas.microsoft.com/office/drawing/2014/main" id="{16B6AED4-23DB-4866-A93D-9C13786EE407}"/>
              </a:ext>
            </a:extLst>
          </p:cNvPr>
          <p:cNvSpPr/>
          <p:nvPr/>
        </p:nvSpPr>
        <p:spPr>
          <a:xfrm>
            <a:off x="1554486" y="1079223"/>
            <a:ext cx="31765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1.1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68;p8">
            <a:extLst>
              <a:ext uri="{FF2B5EF4-FFF2-40B4-BE49-F238E27FC236}">
                <a16:creationId xmlns:a16="http://schemas.microsoft.com/office/drawing/2014/main" id="{F4A72A5C-3A06-4D72-9996-5B6B4FF09109}"/>
              </a:ext>
            </a:extLst>
          </p:cNvPr>
          <p:cNvSpPr txBox="1"/>
          <p:nvPr/>
        </p:nvSpPr>
        <p:spPr>
          <a:xfrm>
            <a:off x="1417983" y="1947524"/>
            <a:ext cx="10005391" cy="316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695" indent="-571500" algn="just">
              <a:spcBef>
                <a:spcPts val="12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composite model using deep machine learning for face mask detection will be proposed.</a:t>
            </a:r>
          </a:p>
          <a:p>
            <a:pPr marL="76197" algn="just">
              <a:spcBef>
                <a:spcPts val="1200"/>
              </a:spcBef>
              <a:buClr>
                <a:schemeClr val="dk1"/>
              </a:buClr>
              <a:buSzPts val="2400"/>
            </a:pPr>
            <a:endParaRPr lang="en-IN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77" indent="-380982" algn="just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Intention is to design it using computer vision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techniques.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362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9">
            <a:extLst>
              <a:ext uri="{FF2B5EF4-FFF2-40B4-BE49-F238E27FC236}">
                <a16:creationId xmlns:a16="http://schemas.microsoft.com/office/drawing/2014/main" id="{E99E6BAD-87BC-43F3-A88B-70DFF22AB0ED}"/>
              </a:ext>
            </a:extLst>
          </p:cNvPr>
          <p:cNvSpPr/>
          <p:nvPr/>
        </p:nvSpPr>
        <p:spPr>
          <a:xfrm>
            <a:off x="1113183" y="477078"/>
            <a:ext cx="3383805" cy="83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OBJECTIVES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75;p9">
            <a:extLst>
              <a:ext uri="{FF2B5EF4-FFF2-40B4-BE49-F238E27FC236}">
                <a16:creationId xmlns:a16="http://schemas.microsoft.com/office/drawing/2014/main" id="{66DB159C-5D76-4687-BC2B-D24E200F9F05}"/>
              </a:ext>
            </a:extLst>
          </p:cNvPr>
          <p:cNvSpPr txBox="1"/>
          <p:nvPr/>
        </p:nvSpPr>
        <p:spPr>
          <a:xfrm>
            <a:off x="994627" y="1404731"/>
            <a:ext cx="10521512" cy="531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52392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build a ML model to detect whether a person is</a:t>
            </a:r>
          </a:p>
          <a:p>
            <a:pPr>
              <a:buClr>
                <a:schemeClr val="dk1"/>
              </a:buClr>
              <a:buSzPts val="2400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wearing mask or not.</a:t>
            </a:r>
            <a:endParaRPr sz="3200" dirty="0"/>
          </a:p>
          <a:p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Streamlit module for the front end framework and</a:t>
            </a:r>
          </a:p>
          <a:p>
            <a:pPr>
              <a:buClr>
                <a:schemeClr val="dk1"/>
              </a:buClr>
              <a:buSzPts val="2400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providing the results for the face mask detection.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77"/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Alert system, popups, voice system are integrated.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77"/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19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17">
            <a:extLst>
              <a:ext uri="{FF2B5EF4-FFF2-40B4-BE49-F238E27FC236}">
                <a16:creationId xmlns:a16="http://schemas.microsoft.com/office/drawing/2014/main" id="{98D7C3BD-B0CA-442D-BF70-A61A08B75E6D}"/>
              </a:ext>
            </a:extLst>
          </p:cNvPr>
          <p:cNvSpPr txBox="1">
            <a:spLocks/>
          </p:cNvSpPr>
          <p:nvPr/>
        </p:nvSpPr>
        <p:spPr>
          <a:xfrm>
            <a:off x="904178" y="1394252"/>
            <a:ext cx="5290038" cy="695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400" b="1" dirty="0">
                <a:solidFill>
                  <a:schemeClr val="accent2">
                    <a:lumMod val="75000"/>
                  </a:schemeClr>
                </a:solidFill>
              </a:rPr>
              <a:t>Functional Requirements </a:t>
            </a:r>
          </a:p>
        </p:txBody>
      </p:sp>
      <p:sp>
        <p:nvSpPr>
          <p:cNvPr id="3" name="Google Shape;143;p17">
            <a:extLst>
              <a:ext uri="{FF2B5EF4-FFF2-40B4-BE49-F238E27FC236}">
                <a16:creationId xmlns:a16="http://schemas.microsoft.com/office/drawing/2014/main" id="{2C3A7E41-1906-45E2-887B-ED74CA721F4A}"/>
              </a:ext>
            </a:extLst>
          </p:cNvPr>
          <p:cNvSpPr txBox="1">
            <a:spLocks/>
          </p:cNvSpPr>
          <p:nvPr/>
        </p:nvSpPr>
        <p:spPr>
          <a:xfrm>
            <a:off x="6601231" y="1394252"/>
            <a:ext cx="6109252" cy="599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400" b="1" dirty="0">
                <a:solidFill>
                  <a:schemeClr val="accent2">
                    <a:lumMod val="75000"/>
                  </a:schemeClr>
                </a:solidFill>
              </a:rPr>
              <a:t>Non Functional Requirements</a:t>
            </a:r>
          </a:p>
        </p:txBody>
      </p:sp>
      <p:sp>
        <p:nvSpPr>
          <p:cNvPr id="4" name="Google Shape;144;p17">
            <a:extLst>
              <a:ext uri="{FF2B5EF4-FFF2-40B4-BE49-F238E27FC236}">
                <a16:creationId xmlns:a16="http://schemas.microsoft.com/office/drawing/2014/main" id="{88A95542-4271-4A3F-88CE-36E994A843ED}"/>
              </a:ext>
            </a:extLst>
          </p:cNvPr>
          <p:cNvSpPr/>
          <p:nvPr/>
        </p:nvSpPr>
        <p:spPr>
          <a:xfrm>
            <a:off x="357810" y="457209"/>
            <a:ext cx="5067716" cy="6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3. REQUIREMENTS</a:t>
            </a:r>
            <a:endParaRPr sz="3600" b="1" dirty="0">
              <a:solidFill>
                <a:schemeClr val="accent2">
                  <a:lumMod val="7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45;p17">
            <a:extLst>
              <a:ext uri="{FF2B5EF4-FFF2-40B4-BE49-F238E27FC236}">
                <a16:creationId xmlns:a16="http://schemas.microsoft.com/office/drawing/2014/main" id="{847C07C0-CD0C-41BF-A2F4-9F3B8F6A401F}"/>
              </a:ext>
            </a:extLst>
          </p:cNvPr>
          <p:cNvSpPr txBox="1"/>
          <p:nvPr/>
        </p:nvSpPr>
        <p:spPr>
          <a:xfrm>
            <a:off x="6601231" y="1810840"/>
            <a:ext cx="3398400" cy="37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77"/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77" indent="-380982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marL="457177" indent="-380982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marL="457177" indent="-380982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</a:p>
          <a:p>
            <a:pPr marL="457177" indent="-380982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</a:t>
            </a:r>
          </a:p>
          <a:p>
            <a:pPr marL="457177" indent="-380982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Maintainability </a:t>
            </a:r>
            <a:endParaRPr sz="3200" dirty="0"/>
          </a:p>
          <a:p>
            <a:pPr marL="457177"/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6;p17">
            <a:extLst>
              <a:ext uri="{FF2B5EF4-FFF2-40B4-BE49-F238E27FC236}">
                <a16:creationId xmlns:a16="http://schemas.microsoft.com/office/drawing/2014/main" id="{9475BCA6-468E-4EC0-9DC7-3938F353FEAD}"/>
              </a:ext>
            </a:extLst>
          </p:cNvPr>
          <p:cNvSpPr txBox="1"/>
          <p:nvPr/>
        </p:nvSpPr>
        <p:spPr>
          <a:xfrm>
            <a:off x="463050" y="1838190"/>
            <a:ext cx="6455622" cy="457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</a:p>
          <a:p>
            <a:pPr marL="457177" indent="-380982">
              <a:buSzPts val="2400"/>
              <a:buFont typeface="Wingdings" panose="05000000000000000000" pitchFamily="2" charset="2"/>
              <a:buChar char="Ø"/>
            </a:pPr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Open the </a:t>
            </a:r>
            <a:r>
              <a:rPr lang="en-US" sz="3200" dirty="0" err="1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Streamlit</a:t>
            </a:r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using the anaconda prompt.</a:t>
            </a:r>
          </a:p>
          <a:p>
            <a:pPr marL="457177" indent="-380982">
              <a:buSzPts val="2400"/>
              <a:buFont typeface="Wingdings" panose="05000000000000000000" pitchFamily="2" charset="2"/>
              <a:buChar char="Ø"/>
            </a:pPr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can view couple of Options:</a:t>
            </a:r>
          </a:p>
          <a:p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1. Browsing  Photo</a:t>
            </a:r>
          </a:p>
          <a:p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2. Live Video Streaming</a:t>
            </a:r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</a:t>
            </a:r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3. Voice Alert System</a:t>
            </a:r>
          </a:p>
          <a:p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4. Covid-19 Status around the </a:t>
            </a:r>
          </a:p>
          <a:p>
            <a:r>
              <a:rPr lang="en-US" sz="3200" dirty="0">
                <a:highlight>
                  <a:schemeClr val="lt1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World</a:t>
            </a:r>
          </a:p>
          <a:p>
            <a:endParaRPr lang="en-US" sz="3200" dirty="0">
              <a:highlight>
                <a:schemeClr val="lt1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en-US" sz="3200" dirty="0">
              <a:highlight>
                <a:schemeClr val="lt1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177" indent="-228589">
              <a:lnSpc>
                <a:spcPct val="115000"/>
              </a:lnSpc>
              <a:buSzPts val="2000"/>
            </a:pPr>
            <a:endParaRPr lang="en-US" sz="3200" dirty="0">
              <a:highlight>
                <a:schemeClr val="lt1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</a:t>
            </a:r>
          </a:p>
          <a:p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</a:p>
          <a:p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                                                                    </a:t>
            </a: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</a:t>
            </a:r>
          </a:p>
          <a:p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77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18">
            <a:extLst>
              <a:ext uri="{FF2B5EF4-FFF2-40B4-BE49-F238E27FC236}">
                <a16:creationId xmlns:a16="http://schemas.microsoft.com/office/drawing/2014/main" id="{49DF8B7F-E2A1-4F43-934A-F013F3C31ADE}"/>
              </a:ext>
            </a:extLst>
          </p:cNvPr>
          <p:cNvSpPr txBox="1">
            <a:spLocks/>
          </p:cNvSpPr>
          <p:nvPr/>
        </p:nvSpPr>
        <p:spPr>
          <a:xfrm>
            <a:off x="398569" y="259827"/>
            <a:ext cx="5485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400" b="1" dirty="0">
                <a:solidFill>
                  <a:schemeClr val="accent2">
                    <a:lumMod val="75000"/>
                  </a:schemeClr>
                </a:solidFill>
              </a:rPr>
              <a:t> Hardware Requirements	</a:t>
            </a:r>
          </a:p>
        </p:txBody>
      </p:sp>
      <p:sp>
        <p:nvSpPr>
          <p:cNvPr id="3" name="Google Shape;152;p18">
            <a:extLst>
              <a:ext uri="{FF2B5EF4-FFF2-40B4-BE49-F238E27FC236}">
                <a16:creationId xmlns:a16="http://schemas.microsoft.com/office/drawing/2014/main" id="{A0412C09-2A02-4C08-9F7A-261338F39526}"/>
              </a:ext>
            </a:extLst>
          </p:cNvPr>
          <p:cNvSpPr txBox="1">
            <a:spLocks/>
          </p:cNvSpPr>
          <p:nvPr/>
        </p:nvSpPr>
        <p:spPr>
          <a:xfrm>
            <a:off x="5883893" y="263156"/>
            <a:ext cx="5224665" cy="4616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400" b="1" dirty="0">
                <a:solidFill>
                  <a:schemeClr val="accent2">
                    <a:lumMod val="75000"/>
                  </a:schemeClr>
                </a:solidFill>
              </a:rPr>
              <a:t> Software Requirements</a:t>
            </a:r>
          </a:p>
        </p:txBody>
      </p:sp>
      <p:sp>
        <p:nvSpPr>
          <p:cNvPr id="4" name="Google Shape;153;p18">
            <a:extLst>
              <a:ext uri="{FF2B5EF4-FFF2-40B4-BE49-F238E27FC236}">
                <a16:creationId xmlns:a16="http://schemas.microsoft.com/office/drawing/2014/main" id="{9F9445D9-60B6-4274-9DB0-158C6CA941F5}"/>
              </a:ext>
            </a:extLst>
          </p:cNvPr>
          <p:cNvSpPr/>
          <p:nvPr/>
        </p:nvSpPr>
        <p:spPr>
          <a:xfrm>
            <a:off x="1905009" y="457210"/>
            <a:ext cx="3520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3200" b="1" dirty="0">
              <a:solidFill>
                <a:srgbClr val="1F497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154;p18">
            <a:extLst>
              <a:ext uri="{FF2B5EF4-FFF2-40B4-BE49-F238E27FC236}">
                <a16:creationId xmlns:a16="http://schemas.microsoft.com/office/drawing/2014/main" id="{C7C76598-32DA-4849-B7CC-7B65D6A84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868794"/>
              </p:ext>
            </p:extLst>
          </p:nvPr>
        </p:nvGraphicFramePr>
        <p:xfrm>
          <a:off x="547000" y="980431"/>
          <a:ext cx="5018913" cy="523483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4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Device </a:t>
                      </a:r>
                      <a:endParaRPr sz="2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PC, Laptop </a:t>
                      </a:r>
                      <a:endParaRPr sz="2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Wi-Fi Connectivity </a:t>
                      </a:r>
                      <a:endParaRPr sz="2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2.4 and 5 GHz </a:t>
                      </a:r>
                      <a:endParaRPr sz="2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7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2600" dirty="0"/>
                        <a:t>Camera </a:t>
                      </a:r>
                      <a:endParaRPr sz="2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2600" dirty="0"/>
                        <a:t>Required  a good camera of minimum  5 megapixel.</a:t>
                      </a:r>
                      <a:endParaRPr sz="2600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55;p18">
            <a:extLst>
              <a:ext uri="{FF2B5EF4-FFF2-40B4-BE49-F238E27FC236}">
                <a16:creationId xmlns:a16="http://schemas.microsoft.com/office/drawing/2014/main" id="{36028379-8DC0-4673-80E3-E4D1D9FC0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383038"/>
              </p:ext>
            </p:extLst>
          </p:nvPr>
        </p:nvGraphicFramePr>
        <p:xfrm>
          <a:off x="6003235" y="881143"/>
          <a:ext cx="5910469" cy="533412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8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Operating system 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Windows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Programming Language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Python 3.x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Python Libraries Included Python packages: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 err="1"/>
                        <a:t>Opencv</a:t>
                      </a:r>
                      <a:r>
                        <a:rPr lang="en-IN" sz="2600" u="none" strike="noStrike" cap="none" dirty="0"/>
                        <a:t>, </a:t>
                      </a:r>
                      <a:r>
                        <a:rPr lang="en-IN" sz="2600" u="none" strike="noStrike" cap="none" dirty="0" err="1"/>
                        <a:t>numpy</a:t>
                      </a:r>
                      <a:r>
                        <a:rPr lang="en-IN" sz="2600" u="none" strike="noStrike" cap="none" dirty="0"/>
                        <a:t>, </a:t>
                      </a:r>
                      <a:r>
                        <a:rPr lang="en-IN" sz="2600" u="none" strike="noStrike" cap="none" dirty="0" err="1"/>
                        <a:t>os</a:t>
                      </a:r>
                      <a:r>
                        <a:rPr lang="en-IN" sz="2600" u="none" strike="noStrike" cap="none" dirty="0"/>
                        <a:t>, </a:t>
                      </a:r>
                      <a:r>
                        <a:rPr lang="en-IN" sz="2600" u="none" strike="noStrike" cap="none" dirty="0" err="1"/>
                        <a:t>Tensorflow</a:t>
                      </a:r>
                      <a:r>
                        <a:rPr lang="en-IN" sz="2600" u="none" strike="noStrike" cap="none" dirty="0"/>
                        <a:t>,</a:t>
                      </a:r>
                      <a:endParaRPr sz="2600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 err="1"/>
                        <a:t>keras</a:t>
                      </a:r>
                      <a:r>
                        <a:rPr lang="en-IN" sz="2600" u="none" strike="noStrike" cap="none" dirty="0"/>
                        <a:t>, </a:t>
                      </a:r>
                      <a:r>
                        <a:rPr lang="en-IN" sz="2600" u="none" strike="noStrike" cap="none" dirty="0" err="1"/>
                        <a:t>imutils</a:t>
                      </a:r>
                      <a:r>
                        <a:rPr lang="en-IN" sz="2600" u="none" strike="noStrike" cap="none" dirty="0"/>
                        <a:t>, </a:t>
                      </a:r>
                      <a:r>
                        <a:rPr lang="en-IN" sz="2600" u="none" strike="noStrike" cap="none" dirty="0" err="1"/>
                        <a:t>argparse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/>
                        <a:t>User Interface </a:t>
                      </a:r>
                      <a:endParaRPr sz="26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 err="1"/>
                        <a:t>StreamLit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/>
                        <a:t>IDE 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strike="noStrike" cap="none" dirty="0" err="1"/>
                        <a:t>Jupyter</a:t>
                      </a:r>
                      <a:r>
                        <a:rPr lang="en-IN" sz="2600" u="none" strike="noStrike" cap="none" dirty="0"/>
                        <a:t> notebook, Anaconda prompt, Visual code studio, Google </a:t>
                      </a:r>
                      <a:r>
                        <a:rPr lang="en-IN" sz="2600" u="none" strike="noStrike" cap="none" dirty="0" err="1"/>
                        <a:t>colab</a:t>
                      </a:r>
                      <a:endParaRPr sz="26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1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840-3F7B-4D6B-8AE8-336AA1C5C261}"/>
              </a:ext>
            </a:extLst>
          </p:cNvPr>
          <p:cNvSpPr txBox="1">
            <a:spLocks/>
          </p:cNvSpPr>
          <p:nvPr/>
        </p:nvSpPr>
        <p:spPr>
          <a:xfrm>
            <a:off x="718740" y="187891"/>
            <a:ext cx="7895172" cy="87395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59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DESIGN</a:t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id="{24A3A62A-E7DB-4E98-B9A1-B4DFB07E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30" y="1925205"/>
            <a:ext cx="5228100" cy="389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FE8A-53A3-4FC9-8CA0-B16DA2F701E5}"/>
              </a:ext>
            </a:extLst>
          </p:cNvPr>
          <p:cNvSpPr txBox="1"/>
          <p:nvPr/>
        </p:nvSpPr>
        <p:spPr>
          <a:xfrm>
            <a:off x="5300869" y="5816634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4.1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D174E3-3145-482A-B82C-14141A70463F}"/>
              </a:ext>
            </a:extLst>
          </p:cNvPr>
          <p:cNvSpPr txBox="1">
            <a:spLocks/>
          </p:cNvSpPr>
          <p:nvPr/>
        </p:nvSpPr>
        <p:spPr>
          <a:xfrm>
            <a:off x="1353283" y="1155071"/>
            <a:ext cx="9089430" cy="79559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67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4.1 System Design</a:t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3BE7-B2E1-4EDE-8AFF-34498A0A8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028583" cy="9998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1F49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4.2 Class Diagram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42DBC-C9DF-4614-927A-C589A51B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1104576"/>
            <a:ext cx="6420746" cy="4487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AA354-EEB6-430F-A161-43C05ADEACEC}"/>
              </a:ext>
            </a:extLst>
          </p:cNvPr>
          <p:cNvSpPr txBox="1"/>
          <p:nvPr/>
        </p:nvSpPr>
        <p:spPr>
          <a:xfrm>
            <a:off x="5300869" y="5753424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Fig 4.2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A745D1-1D34-4318-9979-3D1AF1E44E3A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7258877" cy="6420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4.3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Sequence Diagram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80D02C-19B5-41C6-903C-2342B004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78" y="1440180"/>
            <a:ext cx="5524733" cy="4019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0C06AE-8D74-496D-8656-02E4D16F1FC1}"/>
              </a:ext>
            </a:extLst>
          </p:cNvPr>
          <p:cNvSpPr txBox="1"/>
          <p:nvPr/>
        </p:nvSpPr>
        <p:spPr>
          <a:xfrm>
            <a:off x="5300868" y="5738191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Fig 4.3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762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364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Century Gothic</vt:lpstr>
      <vt:lpstr>Geometr415 Blk BT</vt:lpstr>
      <vt:lpstr>Noto Sans Symbols</vt:lpstr>
      <vt:lpstr>Quattrocento Sans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</dc:creator>
  <cp:lastModifiedBy>Deepak K</cp:lastModifiedBy>
  <cp:revision>8</cp:revision>
  <dcterms:created xsi:type="dcterms:W3CDTF">2021-05-03T16:09:23Z</dcterms:created>
  <dcterms:modified xsi:type="dcterms:W3CDTF">2021-05-03T17:34:24Z</dcterms:modified>
</cp:coreProperties>
</file>