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322" r:id="rId3"/>
    <p:sldId id="258" r:id="rId4"/>
    <p:sldId id="308" r:id="rId5"/>
    <p:sldId id="324" r:id="rId6"/>
    <p:sldId id="327" r:id="rId7"/>
    <p:sldId id="325" r:id="rId8"/>
    <p:sldId id="326" r:id="rId9"/>
    <p:sldId id="323" r:id="rId10"/>
    <p:sldId id="328" r:id="rId11"/>
    <p:sldId id="305" r:id="rId12"/>
    <p:sldId id="27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C73BCFD-F6E4-42ED-AB4F-90B8EADDF07E}" type="datetimeFigureOut">
              <a:rPr lang="en-US" smtClean="0"/>
              <a:pPr/>
              <a:t>6/27/2021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1ABF56-BE68-4B52-B64D-09B681A58AF6}" type="slidenum">
              <a:rPr lang="en-US" smtClean="0"/>
              <a:pPr/>
              <a:t>‹#›</a:t>
            </a:fld>
            <a:endParaRPr lang="en-US"/>
          </a:p>
        </p:txBody>
      </p:sp>
    </p:spTree>
    <p:extLst>
      <p:ext uri="{BB962C8B-B14F-4D97-AF65-F5344CB8AC3E}">
        <p14:creationId xmlns:p14="http://schemas.microsoft.com/office/powerpoint/2010/main" val="38456503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152320-AD13-4425-9F30-7FE281EC9CF0}" type="datetimeFigureOut">
              <a:rPr lang="en-US" smtClean="0"/>
              <a:pPr/>
              <a:t>6/27/2021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9253BE-5B53-407A-8364-E2A130B73E94}" type="slidenum">
              <a:rPr lang="en-US" smtClean="0"/>
              <a:pPr/>
              <a:t>‹#›</a:t>
            </a:fld>
            <a:endParaRPr lang="en-US"/>
          </a:p>
        </p:txBody>
      </p:sp>
    </p:spTree>
    <p:extLst>
      <p:ext uri="{BB962C8B-B14F-4D97-AF65-F5344CB8AC3E}">
        <p14:creationId xmlns:p14="http://schemas.microsoft.com/office/powerpoint/2010/main" val="35139499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AE0D21E-A85C-47F7-A0AF-2F6E98EB4B36}" type="datetime1">
              <a:rPr lang="en-US" smtClean="0"/>
              <a:pPr/>
              <a:t>6/27/2021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786F6F8-5B91-45E7-A4E5-C16927C920B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6765CFC-C2A7-4A44-B7E1-659E908BD845}" type="datetime1">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6F6F8-5B91-45E7-A4E5-C16927C920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303A502-9DAF-4DF4-A5AC-66DC083B102D}" type="datetime1">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6F6F8-5B91-45E7-A4E5-C16927C920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D0DCC69-E6A8-4EB5-BF30-76FE247236C8}" type="datetime1">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6F6F8-5B91-45E7-A4E5-C16927C920BC}"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063BA8-F6E5-4C2A-9269-6958421120FF}" type="datetime1">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6F6F8-5B91-45E7-A4E5-C16927C920B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9933E1A-26ED-4EAC-BB44-1B9386F0A751}" type="datetime1">
              <a:rPr lang="en-US" smtClean="0"/>
              <a:pPr/>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6F6F8-5B91-45E7-A4E5-C16927C920BC}"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461E2CE-F310-4E36-A7A9-10203EAB6DC2}" type="datetime1">
              <a:rPr lang="en-US" smtClean="0"/>
              <a:pPr/>
              <a:t>6/27/2021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86F6F8-5B91-45E7-A4E5-C16927C920B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31F42-A111-499F-A488-7F25605E168A}" type="datetime1">
              <a:rPr lang="en-US" smtClean="0"/>
              <a:pPr/>
              <a:t>6/27/2021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86F6F8-5B91-45E7-A4E5-C16927C920BC}"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B00B2-4C1A-4C2C-81E4-FFD1D86048E4}" type="datetime1">
              <a:rPr lang="en-US" smtClean="0"/>
              <a:pPr/>
              <a:t>6/27/2021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86F6F8-5B91-45E7-A4E5-C16927C920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99F3386-0354-455D-97B1-781D5A3DCC84}" type="datetime1">
              <a:rPr lang="en-US" smtClean="0"/>
              <a:pPr/>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6F6F8-5B91-45E7-A4E5-C16927C920B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6C5A7DE-841B-41B6-88B4-7BC3EE60E7AA}" type="datetime1">
              <a:rPr lang="en-US" smtClean="0"/>
              <a:pPr/>
              <a:t>6/27/2021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786F6F8-5B91-45E7-A4E5-C16927C920B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9DC0FDF-7440-4C95-B68C-7F007EB08834}" type="datetime1">
              <a:rPr lang="en-US" smtClean="0"/>
              <a:pPr/>
              <a:t>6/27/2021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786F6F8-5B91-45E7-A4E5-C16927C920B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0"/>
          <p:cNvSpPr txBox="1">
            <a:spLocks noChangeArrowheads="1"/>
          </p:cNvSpPr>
          <p:nvPr/>
        </p:nvSpPr>
        <p:spPr bwMode="auto">
          <a:xfrm>
            <a:off x="483870" y="2556510"/>
            <a:ext cx="1192530" cy="1177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t" anchorCtr="0" upright="1">
            <a:spAutoFit/>
          </a:bodyPr>
          <a:lstStyle/>
          <a:p>
            <a:pPr marL="0" marR="0">
              <a:spcBef>
                <a:spcPts val="0"/>
              </a:spcBef>
              <a:spcAft>
                <a:spcPts val="0"/>
              </a:spcAft>
            </a:pPr>
            <a:endParaRPr lang="en-US" sz="1100">
              <a:effectLst/>
              <a:latin typeface="Book Antiqua"/>
              <a:ea typeface="Book Antiqua"/>
              <a:cs typeface="Book Antiqua"/>
            </a:endParaRPr>
          </a:p>
        </p:txBody>
      </p:sp>
      <p:cxnSp>
        <p:nvCxnSpPr>
          <p:cNvPr id="6" name="Straight Connector 5"/>
          <p:cNvCxnSpPr/>
          <p:nvPr/>
        </p:nvCxnSpPr>
        <p:spPr>
          <a:xfrm>
            <a:off x="-40640" y="1447800"/>
            <a:ext cx="9184640" cy="0"/>
          </a:xfrm>
          <a:prstGeom prst="line">
            <a:avLst/>
          </a:prstGeom>
        </p:spPr>
        <p:style>
          <a:lnRef idx="1">
            <a:schemeClr val="dk1"/>
          </a:lnRef>
          <a:fillRef idx="0">
            <a:schemeClr val="dk1"/>
          </a:fillRef>
          <a:effectRef idx="0">
            <a:schemeClr val="dk1"/>
          </a:effectRef>
          <a:fontRef idx="minor">
            <a:schemeClr val="tx1"/>
          </a:fontRef>
        </p:style>
      </p:cxnSp>
      <p:sp>
        <p:nvSpPr>
          <p:cNvPr id="4"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Times New Roman" pitchFamily="18" charset="0"/>
                <a:ea typeface="Book Antiqua" pitchFamily="18" charset="0"/>
                <a:cs typeface="Times New Roman" pitchFamily="18" charset="0"/>
              </a:rPr>
              <a:t>                       </a:t>
            </a:r>
            <a:endParaRPr kumimoji="0" lang="en-US" sz="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5"/>
          <p:cNvSpPr>
            <a:spLocks noChangeArrowheads="1"/>
          </p:cNvSpPr>
          <p:nvPr/>
        </p:nvSpPr>
        <p:spPr bwMode="auto">
          <a:xfrm>
            <a:off x="381000" y="120879"/>
            <a:ext cx="8610599"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0000"/>
                </a:solidFill>
                <a:effectLst/>
                <a:latin typeface="Times New Roman" pitchFamily="18" charset="0"/>
                <a:cs typeface="Times New Roman" pitchFamily="18" charset="0"/>
              </a:rPr>
              <a:t>                     </a:t>
            </a:r>
          </a:p>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0000"/>
                </a:solidFill>
                <a:effectLst/>
                <a:latin typeface="Times New Roman" pitchFamily="18" charset="0"/>
                <a:cs typeface="Times New Roman" pitchFamily="18" charset="0"/>
              </a:rPr>
              <a:t>        </a:t>
            </a:r>
            <a:r>
              <a:rPr kumimoji="0" lang="en-US" sz="2400" b="1" i="0" u="none" strike="noStrike" cap="none" normalizeH="0" baseline="0" dirty="0">
                <a:ln>
                  <a:noFill/>
                </a:ln>
                <a:solidFill>
                  <a:srgbClr val="FF0000"/>
                </a:solidFill>
                <a:effectLst/>
                <a:latin typeface="Times New Roman" pitchFamily="18" charset="0"/>
                <a:cs typeface="Times New Roman" pitchFamily="18" charset="0"/>
              </a:rPr>
              <a:t>SAPTHAGIRI COLLEGE OF ENGINEERING</a:t>
            </a:r>
            <a:endParaRPr kumimoji="0" lang="en-US" sz="2400" b="0" i="0" u="none" strike="noStrike" cap="none" normalizeH="0" baseline="0" dirty="0">
              <a:ln>
                <a:noFill/>
              </a:ln>
              <a:solidFill>
                <a:srgbClr val="FF0000"/>
              </a:solidFill>
              <a:effectLst/>
              <a:latin typeface="Arial" pitchFamily="34" charset="0"/>
              <a:cs typeface="Arial" pitchFamily="34" charset="0"/>
            </a:endParaRPr>
          </a:p>
          <a:p>
            <a:pPr lvl="0" indent="457200" algn="ctr" eaLnBrk="0" fontAlgn="base" hangingPunct="0">
              <a:spcBef>
                <a:spcPct val="0"/>
              </a:spcBef>
              <a:spcAft>
                <a:spcPct val="0"/>
              </a:spcAft>
            </a:pPr>
            <a:r>
              <a:rPr lang="en-US" sz="1000" b="1" dirty="0">
                <a:latin typeface="Times New Roman" pitchFamily="18" charset="0"/>
                <a:ea typeface="Book Antiqua" pitchFamily="18" charset="0"/>
                <a:cs typeface="Times New Roman" pitchFamily="18" charset="0"/>
              </a:rPr>
              <a:t>(Affiliated to Visvesvaraya Technological University, Belagavi &amp; Approved by AICTE, New Delhi.)</a:t>
            </a:r>
            <a:endParaRPr kumimoji="0" lang="en-US" sz="1000" b="0" i="0" u="none" strike="noStrike" cap="none" normalizeH="0" baseline="0" dirty="0">
              <a:ln>
                <a:noFill/>
              </a:ln>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accent2">
                    <a:lumMod val="75000"/>
                  </a:schemeClr>
                </a:solidFill>
                <a:effectLst/>
                <a:latin typeface="Times New Roman" pitchFamily="18" charset="0"/>
                <a:ea typeface="Book Antiqua" pitchFamily="18" charset="0"/>
                <a:cs typeface="Times New Roman" pitchFamily="18" charset="0"/>
              </a:rPr>
              <a:t>Department of Information Science &amp; Engineering   </a:t>
            </a:r>
          </a:p>
        </p:txBody>
      </p:sp>
      <p:sp>
        <p:nvSpPr>
          <p:cNvPr id="9" name="Title 8"/>
          <p:cNvSpPr>
            <a:spLocks noGrp="1"/>
          </p:cNvSpPr>
          <p:nvPr>
            <p:ph type="ctrTitle"/>
          </p:nvPr>
        </p:nvSpPr>
        <p:spPr>
          <a:xfrm>
            <a:off x="665480" y="1497360"/>
            <a:ext cx="7772400" cy="1492478"/>
          </a:xfrm>
        </p:spPr>
        <p:txBody>
          <a:bodyPr>
            <a:normAutofit fontScale="90000"/>
          </a:bodyPr>
          <a:lstStyle/>
          <a:p>
            <a:pPr algn="ctr"/>
            <a:br>
              <a:rPr lang="en-US" sz="2800" dirty="0"/>
            </a:br>
            <a:br>
              <a:rPr lang="en-US" sz="2800" dirty="0"/>
            </a:br>
            <a:br>
              <a:rPr lang="en-US" sz="2800" dirty="0"/>
            </a:br>
            <a:br>
              <a:rPr lang="en-US" sz="2800" dirty="0"/>
            </a:br>
            <a:br>
              <a:rPr lang="en-US" sz="2800" dirty="0">
                <a:latin typeface="Times New Roman" pitchFamily="18" charset="0"/>
                <a:cs typeface="Times New Roman" pitchFamily="18" charset="0"/>
              </a:rPr>
            </a:br>
            <a:r>
              <a:rPr lang="en-US" sz="2600" dirty="0">
                <a:latin typeface="Times New Roman" pitchFamily="18" charset="0"/>
                <a:cs typeface="Times New Roman" pitchFamily="18" charset="0"/>
              </a:rPr>
              <a:t>TECHNICAL SEMINAR</a:t>
            </a:r>
            <a:br>
              <a:rPr lang="en-US" sz="2600" dirty="0">
                <a:latin typeface="Times New Roman" pitchFamily="18" charset="0"/>
                <a:cs typeface="Times New Roman" pitchFamily="18" charset="0"/>
              </a:rPr>
            </a:br>
            <a:r>
              <a:rPr lang="en-US" sz="2200" dirty="0">
                <a:latin typeface="Times New Roman" pitchFamily="18" charset="0"/>
                <a:cs typeface="Times New Roman" pitchFamily="18" charset="0"/>
              </a:rPr>
              <a:t>ON</a:t>
            </a:r>
            <a:br>
              <a:rPr lang="en-US" sz="2800" dirty="0">
                <a:latin typeface="Times New Roman" pitchFamily="18" charset="0"/>
                <a:cs typeface="Times New Roman" pitchFamily="18" charset="0"/>
              </a:rPr>
            </a:br>
            <a:r>
              <a:rPr lang="en-US" sz="3100" i="1" u="sng" dirty="0">
                <a:solidFill>
                  <a:srgbClr val="C00000"/>
                </a:solidFill>
                <a:latin typeface="Times New Roman" pitchFamily="18" charset="0"/>
                <a:cs typeface="Times New Roman" pitchFamily="18" charset="0"/>
              </a:rPr>
              <a:t>“Automation Pipeline and Build Infrastructure using DevOps”</a:t>
            </a:r>
          </a:p>
        </p:txBody>
      </p:sp>
      <p:sp>
        <p:nvSpPr>
          <p:cNvPr id="11" name="Subtitle 10"/>
          <p:cNvSpPr>
            <a:spLocks noGrp="1"/>
          </p:cNvSpPr>
          <p:nvPr>
            <p:ph type="subTitle" idx="1"/>
          </p:nvPr>
        </p:nvSpPr>
        <p:spPr>
          <a:xfrm>
            <a:off x="6324600" y="3677096"/>
            <a:ext cx="2358136" cy="1683544"/>
          </a:xfrm>
        </p:spPr>
        <p:txBody>
          <a:bodyPr>
            <a:normAutofit/>
          </a:bodyPr>
          <a:lstStyle/>
          <a:p>
            <a:pPr algn="l"/>
            <a:r>
              <a:rPr lang="en-US" sz="2000" b="1" i="1" dirty="0">
                <a:solidFill>
                  <a:srgbClr val="C00000"/>
                </a:solidFill>
                <a:latin typeface="Times New Roman" pitchFamily="18" charset="0"/>
                <a:cs typeface="Times New Roman" pitchFamily="18" charset="0"/>
              </a:rPr>
              <a:t>Presented By:</a:t>
            </a:r>
            <a:br>
              <a:rPr lang="en-US" sz="2000" i="1" dirty="0">
                <a:solidFill>
                  <a:srgbClr val="0070C0"/>
                </a:solidFill>
                <a:latin typeface="Times New Roman" pitchFamily="18" charset="0"/>
                <a:cs typeface="Times New Roman" pitchFamily="18" charset="0"/>
              </a:rPr>
            </a:br>
            <a:r>
              <a:rPr lang="en-US" sz="2000" b="1" dirty="0">
                <a:solidFill>
                  <a:schemeClr val="accent1">
                    <a:lumMod val="75000"/>
                  </a:schemeClr>
                </a:solidFill>
                <a:latin typeface="Times New Roman" pitchFamily="18" charset="0"/>
                <a:cs typeface="Times New Roman" pitchFamily="18" charset="0"/>
              </a:rPr>
              <a:t>Deepak K       1SG17IS027</a:t>
            </a:r>
          </a:p>
          <a:p>
            <a:endParaRPr lang="en-US" dirty="0"/>
          </a:p>
        </p:txBody>
      </p:sp>
      <p:sp>
        <p:nvSpPr>
          <p:cNvPr id="12" name="Date Placeholder 11"/>
          <p:cNvSpPr>
            <a:spLocks noGrp="1"/>
          </p:cNvSpPr>
          <p:nvPr>
            <p:ph type="dt" sz="half" idx="10"/>
          </p:nvPr>
        </p:nvSpPr>
        <p:spPr/>
        <p:txBody>
          <a:bodyPr/>
          <a:lstStyle/>
          <a:p>
            <a:r>
              <a:rPr lang="en-US" sz="1200" dirty="0">
                <a:latin typeface="Times New Roman" panose="02020603050405020304" pitchFamily="18" charset="0"/>
                <a:cs typeface="Times New Roman" panose="02020603050405020304" pitchFamily="18" charset="0"/>
              </a:rPr>
              <a:t>28/06/2021</a:t>
            </a:r>
          </a:p>
        </p:txBody>
      </p:sp>
      <p:sp>
        <p:nvSpPr>
          <p:cNvPr id="13" name="Slide Number Placeholder 12"/>
          <p:cNvSpPr>
            <a:spLocks noGrp="1"/>
          </p:cNvSpPr>
          <p:nvPr>
            <p:ph type="sldNum" sz="quarter" idx="12"/>
          </p:nvPr>
        </p:nvSpPr>
        <p:spPr/>
        <p:txBody>
          <a:bodyPr/>
          <a:lstStyle/>
          <a:p>
            <a:fld id="{B786F6F8-5B91-45E7-A4E5-C16927C920BC}" type="slidenum">
              <a:rPr lang="en-US" smtClean="0"/>
              <a:pPr/>
              <a:t>1</a:t>
            </a:fld>
            <a:endParaRPr lang="en-US"/>
          </a:p>
        </p:txBody>
      </p:sp>
      <p:sp>
        <p:nvSpPr>
          <p:cNvPr id="15" name="Subtitle 10"/>
          <p:cNvSpPr txBox="1">
            <a:spLocks/>
          </p:cNvSpPr>
          <p:nvPr/>
        </p:nvSpPr>
        <p:spPr>
          <a:xfrm>
            <a:off x="152401" y="3677096"/>
            <a:ext cx="3124200" cy="1199704"/>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000" b="1" i="1" dirty="0">
                <a:solidFill>
                  <a:srgbClr val="C00000"/>
                </a:solidFill>
                <a:latin typeface="Times New Roman" pitchFamily="18" charset="0"/>
                <a:cs typeface="Times New Roman" pitchFamily="18" charset="0"/>
              </a:rPr>
              <a:t>Under the Guidance of :</a:t>
            </a:r>
            <a:r>
              <a:rPr lang="en-US" sz="2000" b="1" dirty="0">
                <a:solidFill>
                  <a:schemeClr val="accent1">
                    <a:lumMod val="75000"/>
                  </a:schemeClr>
                </a:solidFill>
                <a:latin typeface="Times New Roman" pitchFamily="18" charset="0"/>
                <a:cs typeface="Times New Roman" pitchFamily="18" charset="0"/>
              </a:rPr>
              <a:t> </a:t>
            </a:r>
            <a:br>
              <a:rPr lang="en-US" sz="2000" b="1" dirty="0">
                <a:solidFill>
                  <a:schemeClr val="accent1">
                    <a:lumMod val="75000"/>
                  </a:schemeClr>
                </a:solidFill>
                <a:latin typeface="Times New Roman" pitchFamily="18" charset="0"/>
                <a:cs typeface="Times New Roman" pitchFamily="18" charset="0"/>
              </a:rPr>
            </a:br>
            <a:r>
              <a:rPr lang="en-US" sz="2000" b="1" dirty="0">
                <a:solidFill>
                  <a:schemeClr val="accent1">
                    <a:lumMod val="75000"/>
                  </a:schemeClr>
                </a:solidFill>
                <a:latin typeface="Times New Roman" pitchFamily="18" charset="0"/>
                <a:cs typeface="Times New Roman" pitchFamily="18" charset="0"/>
              </a:rPr>
              <a:t> Prof Dr. Asha P N</a:t>
            </a:r>
            <a:br>
              <a:rPr lang="en-US" sz="2000" b="1" dirty="0">
                <a:solidFill>
                  <a:schemeClr val="accent1">
                    <a:lumMod val="75000"/>
                  </a:schemeClr>
                </a:solidFill>
                <a:latin typeface="Times New Roman" pitchFamily="18" charset="0"/>
                <a:cs typeface="Times New Roman" pitchFamily="18" charset="0"/>
              </a:rPr>
            </a:br>
            <a:r>
              <a:rPr lang="en-US" sz="2000" b="1" dirty="0">
                <a:solidFill>
                  <a:schemeClr val="accent1">
                    <a:lumMod val="75000"/>
                  </a:schemeClr>
                </a:solidFill>
                <a:latin typeface="Times New Roman" pitchFamily="18" charset="0"/>
                <a:cs typeface="Times New Roman" pitchFamily="18" charset="0"/>
              </a:rPr>
              <a:t> Dept of ISE</a:t>
            </a:r>
          </a:p>
          <a:p>
            <a:endParaRPr lang="en-US" sz="2000" dirty="0"/>
          </a:p>
          <a:p>
            <a:endParaRPr lang="en-US" dirty="0"/>
          </a:p>
        </p:txBody>
      </p:sp>
      <p:pic>
        <p:nvPicPr>
          <p:cNvPr id="14" name="Picture 13" descr="http://www.sapthagiri.edu.in/wp-content/uploads/2018/09/cropped-SEC-logo-1-3.png"/>
          <p:cNvPicPr/>
          <p:nvPr/>
        </p:nvPicPr>
        <p:blipFill>
          <a:blip r:embed="rId2">
            <a:extLst>
              <a:ext uri="{28A0092B-C50C-407E-A947-70E740481C1C}">
                <a14:useLocalDpi xmlns:a14="http://schemas.microsoft.com/office/drawing/2010/main" val="0"/>
              </a:ext>
            </a:extLst>
          </a:blip>
          <a:srcRect/>
          <a:stretch>
            <a:fillRect/>
          </a:stretch>
        </p:blipFill>
        <p:spPr bwMode="auto">
          <a:xfrm>
            <a:off x="822960" y="404942"/>
            <a:ext cx="882015" cy="835660"/>
          </a:xfrm>
          <a:prstGeom prst="rect">
            <a:avLst/>
          </a:prstGeom>
          <a:noFill/>
          <a:ln>
            <a:noFill/>
          </a:ln>
        </p:spPr>
      </p:pic>
    </p:spTree>
    <p:extLst>
      <p:ext uri="{BB962C8B-B14F-4D97-AF65-F5344CB8AC3E}">
        <p14:creationId xmlns:p14="http://schemas.microsoft.com/office/powerpoint/2010/main" val="3346520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B2D23B-4372-4FB0-B146-0914A08440D7}"/>
              </a:ext>
            </a:extLst>
          </p:cNvPr>
          <p:cNvSpPr>
            <a:spLocks noGrp="1"/>
          </p:cNvSpPr>
          <p:nvPr>
            <p:ph idx="1"/>
          </p:nvPr>
        </p:nvSpPr>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This</a:t>
            </a: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System  architecture can be implemented for machine learning domain. Where a lot of machine learning process needs manual intervention which can be automated. Using CI/CD pipeline helps time and energy invested manually on developing machine learning Model. This also reduces bugs and errors in ML model.</a:t>
            </a:r>
            <a:endParaRPr lang="en-IN" sz="20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6435F5AE-1480-4887-8B7E-A93D0CC7272A}"/>
              </a:ext>
            </a:extLst>
          </p:cNvPr>
          <p:cNvSpPr>
            <a:spLocks noGrp="1"/>
          </p:cNvSpPr>
          <p:nvPr>
            <p:ph type="dt" sz="half" idx="10"/>
          </p:nvPr>
        </p:nvSpPr>
        <p:spPr/>
        <p:txBody>
          <a:bodyPr/>
          <a:lstStyle/>
          <a:p>
            <a:r>
              <a:rPr lang="en-US" sz="1000" dirty="0">
                <a:latin typeface="Times New Roman" panose="02020603050405020304" pitchFamily="18" charset="0"/>
                <a:cs typeface="Times New Roman" panose="02020603050405020304" pitchFamily="18" charset="0"/>
              </a:rPr>
              <a:t>28/06/2021</a:t>
            </a:r>
            <a:endParaRPr lang="en-US" dirty="0"/>
          </a:p>
        </p:txBody>
      </p:sp>
      <p:sp>
        <p:nvSpPr>
          <p:cNvPr id="4" name="Slide Number Placeholder 3">
            <a:extLst>
              <a:ext uri="{FF2B5EF4-FFF2-40B4-BE49-F238E27FC236}">
                <a16:creationId xmlns:a16="http://schemas.microsoft.com/office/drawing/2014/main" id="{60B36936-CCEB-43B0-89D9-4B3B61A7CFAC}"/>
              </a:ext>
            </a:extLst>
          </p:cNvPr>
          <p:cNvSpPr>
            <a:spLocks noGrp="1"/>
          </p:cNvSpPr>
          <p:nvPr>
            <p:ph type="sldNum" sz="quarter" idx="12"/>
          </p:nvPr>
        </p:nvSpPr>
        <p:spPr/>
        <p:txBody>
          <a:bodyPr/>
          <a:lstStyle/>
          <a:p>
            <a:fld id="{B786F6F8-5B91-45E7-A4E5-C16927C920BC}" type="slidenum">
              <a:rPr lang="en-US" smtClean="0"/>
              <a:pPr/>
              <a:t>10</a:t>
            </a:fld>
            <a:endParaRPr lang="en-US"/>
          </a:p>
        </p:txBody>
      </p:sp>
      <p:sp>
        <p:nvSpPr>
          <p:cNvPr id="5" name="Title 4">
            <a:extLst>
              <a:ext uri="{FF2B5EF4-FFF2-40B4-BE49-F238E27FC236}">
                <a16:creationId xmlns:a16="http://schemas.microsoft.com/office/drawing/2014/main" id="{B7E26CF7-ED37-48DB-B416-4BB9562A39FA}"/>
              </a:ext>
            </a:extLst>
          </p:cNvPr>
          <p:cNvSpPr>
            <a:spLocks noGrp="1"/>
          </p:cNvSpPr>
          <p:nvPr>
            <p:ph type="title"/>
          </p:nvPr>
        </p:nvSpPr>
        <p:spPr/>
        <p:txBody>
          <a:bodyPr/>
          <a:lstStyle/>
          <a:p>
            <a:r>
              <a:rPr lang="en-US" dirty="0"/>
              <a:t>        Future Enhancements</a:t>
            </a:r>
            <a:endParaRPr lang="en-IN" dirty="0"/>
          </a:p>
        </p:txBody>
      </p:sp>
    </p:spTree>
    <p:extLst>
      <p:ext uri="{BB962C8B-B14F-4D97-AF65-F5344CB8AC3E}">
        <p14:creationId xmlns:p14="http://schemas.microsoft.com/office/powerpoint/2010/main" val="2887480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686800" cy="5257800"/>
          </a:xfrm>
        </p:spPr>
        <p:txBody>
          <a:bodyPr>
            <a:normAutofit/>
          </a:bodyPr>
          <a:lstStyle/>
          <a:p>
            <a:pPr lvl="0" algn="just">
              <a:lnSpc>
                <a:spcPct val="120000"/>
              </a:lnSpc>
            </a:pPr>
            <a:r>
              <a:rPr lang="en-US" sz="2000" dirty="0">
                <a:latin typeface="Times New Roman" panose="02020603050405020304" pitchFamily="18" charset="0"/>
                <a:cs typeface="Times New Roman" panose="02020603050405020304" pitchFamily="18" charset="0"/>
              </a:rPr>
              <a:t>In the existing system, the developer need to manually do the process of building, testing and deployment which consumes more time and even if user use scripts to do these process user can’t stop while execution but if user use these automation system, the  developer do these process in a pipeline manner and get the report periodically even if any phase got error the system don’t move to next phase. It helps the developer to track the issues and fix it easier. In future this work can be further improved with the help of different phrases to be added to the existing system that can further improve the time and space issues.</a:t>
            </a:r>
          </a:p>
        </p:txBody>
      </p:sp>
      <p:sp>
        <p:nvSpPr>
          <p:cNvPr id="3" name="Date Placeholder 2"/>
          <p:cNvSpPr>
            <a:spLocks noGrp="1"/>
          </p:cNvSpPr>
          <p:nvPr>
            <p:ph type="dt" sz="half" idx="10"/>
          </p:nvPr>
        </p:nvSpPr>
        <p:spPr/>
        <p:txBody>
          <a:bodyPr/>
          <a:lstStyle/>
          <a:p>
            <a:r>
              <a:rPr lang="en-US" sz="1200" dirty="0">
                <a:latin typeface="Times New Roman" panose="02020603050405020304" pitchFamily="18" charset="0"/>
                <a:cs typeface="Times New Roman" panose="02020603050405020304" pitchFamily="18" charset="0"/>
              </a:rPr>
              <a:t>28/06/2021</a:t>
            </a:r>
          </a:p>
        </p:txBody>
      </p:sp>
      <p:sp>
        <p:nvSpPr>
          <p:cNvPr id="4" name="Slide Number Placeholder 3"/>
          <p:cNvSpPr>
            <a:spLocks noGrp="1"/>
          </p:cNvSpPr>
          <p:nvPr>
            <p:ph type="sldNum" sz="quarter" idx="12"/>
          </p:nvPr>
        </p:nvSpPr>
        <p:spPr/>
        <p:txBody>
          <a:bodyPr/>
          <a:lstStyle/>
          <a:p>
            <a:fld id="{B786F6F8-5B91-45E7-A4E5-C16927C920BC}" type="slidenum">
              <a:rPr lang="en-US" smtClean="0">
                <a:latin typeface="Times New Roman" panose="02020603050405020304" pitchFamily="18" charset="0"/>
                <a:cs typeface="Times New Roman" panose="02020603050405020304" pitchFamily="18" charset="0"/>
              </a:rPr>
              <a:pPr/>
              <a:t>11</a:t>
            </a:fld>
            <a:endParaRPr lang="en-US"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457200" y="0"/>
            <a:ext cx="8229600" cy="1143000"/>
          </a:xfrm>
        </p:spPr>
        <p:txBody>
          <a:bodyPr>
            <a:normAutofit/>
          </a:bodyPr>
          <a:lstStyle/>
          <a:p>
            <a:pPr algn="ct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308772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nSpc>
                <a:spcPct val="107000"/>
              </a:lnSpc>
              <a:spcAft>
                <a:spcPts val="800"/>
              </a:spcAft>
            </a:pPr>
            <a:r>
              <a:rPr lang="en-US" sz="1200" dirty="0">
                <a:latin typeface="Times New Roman" panose="02020603050405020304" pitchFamily="18" charset="0"/>
                <a:cs typeface="Times New Roman" panose="02020603050405020304" pitchFamily="18" charset="0"/>
              </a:rPr>
              <a:t>28/06/2021</a:t>
            </a:r>
          </a:p>
        </p:txBody>
      </p:sp>
      <p:sp>
        <p:nvSpPr>
          <p:cNvPr id="4" name="Slide Number Placeholder 3"/>
          <p:cNvSpPr>
            <a:spLocks noGrp="1"/>
          </p:cNvSpPr>
          <p:nvPr>
            <p:ph type="sldNum" sz="quarter" idx="12"/>
          </p:nvPr>
        </p:nvSpPr>
        <p:spPr/>
        <p:txBody>
          <a:bodyPr/>
          <a:lstStyle/>
          <a:p>
            <a:fld id="{B786F6F8-5B91-45E7-A4E5-C16927C920BC}" type="slidenum">
              <a:rPr lang="en-US" smtClean="0"/>
              <a:pPr/>
              <a:t>12</a:t>
            </a:fld>
            <a:endParaRPr lang="en-US"/>
          </a:p>
        </p:txBody>
      </p:sp>
      <p:sp>
        <p:nvSpPr>
          <p:cNvPr id="6" name="Rectangle 5"/>
          <p:cNvSpPr/>
          <p:nvPr/>
        </p:nvSpPr>
        <p:spPr>
          <a:xfrm>
            <a:off x="1295400" y="2438400"/>
            <a:ext cx="6553200" cy="144360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lnSpc>
                <a:spcPct val="107000"/>
              </a:lnSpc>
              <a:spcAft>
                <a:spcPts val="800"/>
              </a:spcAft>
            </a:pPr>
            <a:r>
              <a:rPr lang="en-IN" sz="8800" b="1" dirty="0">
                <a:solidFill>
                  <a:schemeClr val="accent2"/>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p>
        </p:txBody>
      </p:sp>
    </p:spTree>
    <p:extLst>
      <p:ext uri="{BB962C8B-B14F-4D97-AF65-F5344CB8AC3E}">
        <p14:creationId xmlns:p14="http://schemas.microsoft.com/office/powerpoint/2010/main" val="38820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lgn="just">
              <a:buNone/>
            </a:pPr>
            <a:r>
              <a:rPr lang="en-US" sz="2000" dirty="0">
                <a:latin typeface="Times New Roman" pitchFamily="18" charset="0"/>
                <a:cs typeface="Times New Roman" pitchFamily="18" charset="0"/>
              </a:rPr>
              <a:t>	A complex project involves complex development effort and it involves more manual work and more time. It is very difficult to reduce the time involved. In the development cycle the use of the concurrent engineering concept only increases the problem by increasing the number of people and department involved at any point in the development effort. DevOps techniques can be used in these projects to control the use of project elements. Using DevOps Technique many companies involved in complex projects are able to reduce both development time and manual work involved in projects. The usual way of building a project in which code are distributed among team members leads to many issues like integration and compatible problems. This project builds an automation system that handles all the integration and deployment phrases automatically. </a:t>
            </a:r>
          </a:p>
          <a:p>
            <a:pPr marL="109728" indent="0" algn="just">
              <a:buNone/>
            </a:pPr>
            <a:endParaRPr lang="en-US" sz="2000" dirty="0">
              <a:latin typeface="Times New Roman" pitchFamily="18" charset="0"/>
              <a:cs typeface="Times New Roman" pitchFamily="18" charset="0"/>
            </a:endParaRPr>
          </a:p>
        </p:txBody>
      </p:sp>
      <p:sp>
        <p:nvSpPr>
          <p:cNvPr id="6" name="Date Placeholder 5"/>
          <p:cNvSpPr>
            <a:spLocks noGrp="1"/>
          </p:cNvSpPr>
          <p:nvPr>
            <p:ph type="dt" sz="half" idx="10"/>
          </p:nvPr>
        </p:nvSpPr>
        <p:spPr>
          <a:xfrm>
            <a:off x="6705600" y="6492876"/>
            <a:ext cx="1941672" cy="280194"/>
          </a:xfrm>
        </p:spPr>
        <p:txBody>
          <a:bodyPr/>
          <a:lstStyle/>
          <a:p>
            <a:endParaRPr lang="en-US"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28/06/2021</a:t>
            </a:r>
          </a:p>
        </p:txBody>
      </p:sp>
      <p:sp>
        <p:nvSpPr>
          <p:cNvPr id="7" name="Slide Number Placeholder 6"/>
          <p:cNvSpPr>
            <a:spLocks noGrp="1"/>
          </p:cNvSpPr>
          <p:nvPr>
            <p:ph type="sldNum" sz="quarter" idx="12"/>
          </p:nvPr>
        </p:nvSpPr>
        <p:spPr/>
        <p:txBody>
          <a:bodyPr/>
          <a:lstStyle/>
          <a:p>
            <a:fld id="{B786F6F8-5B91-45E7-A4E5-C16927C920BC}" type="slidenum">
              <a:rPr lang="en-US" smtClean="0"/>
              <a:pPr/>
              <a:t>2</a:t>
            </a:fld>
            <a:endParaRPr lang="en-US"/>
          </a:p>
        </p:txBody>
      </p:sp>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3472271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rapid growth of data  and system configuration has brought about an unprecedented rise in building applications for real world use case.</a:t>
            </a:r>
          </a:p>
          <a:p>
            <a:pPr marL="109728"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The existing version control system gives us integration but that need to be tuned for more effective way of using that tool. </a:t>
            </a:r>
            <a:r>
              <a:rPr lang="en-IN" sz="2000" dirty="0">
                <a:latin typeface="Times New Roman" panose="02020603050405020304" pitchFamily="18" charset="0"/>
                <a:cs typeface="Times New Roman" panose="02020603050405020304" pitchFamily="18" charset="0"/>
              </a:rPr>
              <a:t> </a:t>
            </a:r>
          </a:p>
          <a:p>
            <a:pPr marL="109728" indent="0" algn="just">
              <a:lnSpc>
                <a:spcPct val="150000"/>
              </a:lnSpc>
              <a:buNone/>
            </a:pP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DevOps is a combination of the terms development and operations, meant to represent a collaborative or shared approach to the tasks performed by a company's application development and IT operations teams. </a:t>
            </a:r>
          </a:p>
        </p:txBody>
      </p:sp>
      <p:sp>
        <p:nvSpPr>
          <p:cNvPr id="6" name="Date Placeholder 5"/>
          <p:cNvSpPr>
            <a:spLocks noGrp="1"/>
          </p:cNvSpPr>
          <p:nvPr>
            <p:ph type="dt" sz="half" idx="10"/>
          </p:nvPr>
        </p:nvSpPr>
        <p:spPr>
          <a:xfrm>
            <a:off x="6705600" y="6492876"/>
            <a:ext cx="1941672" cy="280194"/>
          </a:xfrm>
        </p:spPr>
        <p:txBody>
          <a:bodyPr/>
          <a:lstStyle/>
          <a:p>
            <a:endParaRPr lang="en-US"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28/06/2021</a:t>
            </a:r>
          </a:p>
        </p:txBody>
      </p:sp>
      <p:sp>
        <p:nvSpPr>
          <p:cNvPr id="7" name="Slide Number Placeholder 6"/>
          <p:cNvSpPr>
            <a:spLocks noGrp="1"/>
          </p:cNvSpPr>
          <p:nvPr>
            <p:ph type="sldNum" sz="quarter" idx="12"/>
          </p:nvPr>
        </p:nvSpPr>
        <p:spPr/>
        <p:txBody>
          <a:bodyPr/>
          <a:lstStyle/>
          <a:p>
            <a:fld id="{B786F6F8-5B91-45E7-A4E5-C16927C920BC}" type="slidenum">
              <a:rPr lang="en-US" smtClean="0"/>
              <a:pPr/>
              <a:t>3</a:t>
            </a:fld>
            <a:endParaRPr lang="en-US"/>
          </a:p>
        </p:txBody>
      </p:sp>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16496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89818"/>
            <a:ext cx="8229600" cy="4525963"/>
          </a:xfrm>
        </p:spPr>
        <p:txBody>
          <a:bodyPr>
            <a:normAutofit fontScale="92500"/>
          </a:bodyPr>
          <a:lstStyle/>
          <a:p>
            <a:pPr algn="just">
              <a:lnSpc>
                <a:spcPct val="150000"/>
              </a:lnSpc>
            </a:pPr>
            <a:r>
              <a:rPr lang="en-US" sz="2000" dirty="0">
                <a:latin typeface="Times New Roman" panose="02020603050405020304" pitchFamily="18" charset="0"/>
                <a:cs typeface="Times New Roman" panose="02020603050405020304" pitchFamily="18" charset="0"/>
              </a:rPr>
              <a:t>The main purpose of this project is to automate the development process of a project that includes the phrases of building the code, testing and deployment of the project which need more time when doing these tasks manually. Eight builds are involved which would take a huge time if done manually.</a:t>
            </a:r>
          </a:p>
          <a:p>
            <a:pPr algn="just">
              <a:lnSpc>
                <a:spcPct val="150000"/>
              </a:lnSpc>
            </a:pPr>
            <a:r>
              <a:rPr lang="en-US" sz="2000" dirty="0">
                <a:latin typeface="Times New Roman" panose="02020603050405020304" pitchFamily="18" charset="0"/>
                <a:cs typeface="Times New Roman" panose="02020603050405020304" pitchFamily="18" charset="0"/>
              </a:rPr>
              <a:t> The existing version control system does the three phrases separately which takes more time and work. It is a lengthy process that needs more space and time. </a:t>
            </a:r>
          </a:p>
          <a:p>
            <a:pPr algn="just">
              <a:lnSpc>
                <a:spcPct val="150000"/>
              </a:lnSpc>
            </a:pPr>
            <a:r>
              <a:rPr lang="en-US" sz="2000" dirty="0">
                <a:latin typeface="Times New Roman" panose="02020603050405020304" pitchFamily="18" charset="0"/>
                <a:cs typeface="Times New Roman" panose="02020603050405020304" pitchFamily="18" charset="0"/>
              </a:rPr>
              <a:t>This project uses DevOps which helps in Continuous Integration and Continuous Deployment of the distributed code that are required at the single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phrase for building, testing and deploying the project. </a:t>
            </a:r>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a:xfrm>
            <a:off x="6705600" y="6492876"/>
            <a:ext cx="1941672" cy="280194"/>
          </a:xfrm>
        </p:spPr>
        <p:txBody>
          <a:bodyPr/>
          <a:lstStyle/>
          <a:p>
            <a:endParaRPr lang="en-US"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28/06/2021</a:t>
            </a:r>
          </a:p>
        </p:txBody>
      </p:sp>
      <p:sp>
        <p:nvSpPr>
          <p:cNvPr id="7" name="Slide Number Placeholder 6"/>
          <p:cNvSpPr>
            <a:spLocks noGrp="1"/>
          </p:cNvSpPr>
          <p:nvPr>
            <p:ph type="sldNum" sz="quarter" idx="12"/>
          </p:nvPr>
        </p:nvSpPr>
        <p:spPr/>
        <p:txBody>
          <a:bodyPr/>
          <a:lstStyle/>
          <a:p>
            <a:fld id="{B786F6F8-5B91-45E7-A4E5-C16927C920BC}" type="slidenum">
              <a:rPr lang="en-US" smtClean="0"/>
              <a:pPr/>
              <a:t>4</a:t>
            </a:fld>
            <a:endParaRPr lang="en-US"/>
          </a:p>
        </p:txBody>
      </p:sp>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 (Cont’d)</a:t>
            </a:r>
          </a:p>
        </p:txBody>
      </p:sp>
    </p:spTree>
    <p:extLst>
      <p:ext uri="{BB962C8B-B14F-4D97-AF65-F5344CB8AC3E}">
        <p14:creationId xmlns:p14="http://schemas.microsoft.com/office/powerpoint/2010/main" val="137552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FE1031C-54B1-436D-B850-8713DED8F46E}"/>
              </a:ext>
            </a:extLst>
          </p:cNvPr>
          <p:cNvSpPr>
            <a:spLocks noGrp="1"/>
          </p:cNvSpPr>
          <p:nvPr>
            <p:ph type="dt" sz="half" idx="10"/>
          </p:nvPr>
        </p:nvSpPr>
        <p:spPr/>
        <p:txBody>
          <a:bodyPr/>
          <a:lstStyle/>
          <a:p>
            <a:r>
              <a:rPr lang="en-US" sz="1000" dirty="0">
                <a:latin typeface="Times New Roman" panose="02020603050405020304" pitchFamily="18" charset="0"/>
                <a:cs typeface="Times New Roman" panose="02020603050405020304" pitchFamily="18" charset="0"/>
              </a:rPr>
              <a:t>28/06/2021</a:t>
            </a:r>
            <a:endParaRPr lang="en-US" dirty="0"/>
          </a:p>
        </p:txBody>
      </p:sp>
      <p:sp>
        <p:nvSpPr>
          <p:cNvPr id="4" name="Slide Number Placeholder 3">
            <a:extLst>
              <a:ext uri="{FF2B5EF4-FFF2-40B4-BE49-F238E27FC236}">
                <a16:creationId xmlns:a16="http://schemas.microsoft.com/office/drawing/2014/main" id="{C0BF37C0-182F-4F8A-8364-1064B11EA031}"/>
              </a:ext>
            </a:extLst>
          </p:cNvPr>
          <p:cNvSpPr>
            <a:spLocks noGrp="1"/>
          </p:cNvSpPr>
          <p:nvPr>
            <p:ph type="sldNum" sz="quarter" idx="12"/>
          </p:nvPr>
        </p:nvSpPr>
        <p:spPr/>
        <p:txBody>
          <a:bodyPr/>
          <a:lstStyle/>
          <a:p>
            <a:fld id="{B786F6F8-5B91-45E7-A4E5-C16927C920BC}" type="slidenum">
              <a:rPr lang="en-US" smtClean="0"/>
              <a:pPr/>
              <a:t>5</a:t>
            </a:fld>
            <a:endParaRPr lang="en-US"/>
          </a:p>
        </p:txBody>
      </p:sp>
      <p:sp>
        <p:nvSpPr>
          <p:cNvPr id="5" name="Title 4">
            <a:extLst>
              <a:ext uri="{FF2B5EF4-FFF2-40B4-BE49-F238E27FC236}">
                <a16:creationId xmlns:a16="http://schemas.microsoft.com/office/drawing/2014/main" id="{7D05A76D-EB52-4D9D-AC72-A905162AD501}"/>
              </a:ext>
            </a:extLst>
          </p:cNvPr>
          <p:cNvSpPr>
            <a:spLocks noGrp="1"/>
          </p:cNvSpPr>
          <p:nvPr>
            <p:ph type="title"/>
          </p:nvPr>
        </p:nvSpPr>
        <p:spPr/>
        <p:txBody>
          <a:bodyPr/>
          <a:lstStyle/>
          <a:p>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Technical Details</a:t>
            </a:r>
            <a:endParaRPr lang="en-IN" dirty="0"/>
          </a:p>
        </p:txBody>
      </p:sp>
      <p:pic>
        <p:nvPicPr>
          <p:cNvPr id="1026" name="Picture 2" descr="DevOps Architecture - javatpoint">
            <a:extLst>
              <a:ext uri="{FF2B5EF4-FFF2-40B4-BE49-F238E27FC236}">
                <a16:creationId xmlns:a16="http://schemas.microsoft.com/office/drawing/2014/main" id="{9BD02F82-F3C0-4BB9-907C-E56CFF037C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3230" y="2260600"/>
            <a:ext cx="3937000" cy="314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reating a CI/CD pipeline between Jenkins and Mobile Cloud Services |  A-Team Chronicles">
            <a:extLst>
              <a:ext uri="{FF2B5EF4-FFF2-40B4-BE49-F238E27FC236}">
                <a16:creationId xmlns:a16="http://schemas.microsoft.com/office/drawing/2014/main" id="{0C3C1FE5-46A8-46D3-89DE-F8BA5BB6B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71600"/>
            <a:ext cx="7199732" cy="4038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6CE0CF7-748B-4C80-B4E2-2EB7E2238BF2}"/>
              </a:ext>
            </a:extLst>
          </p:cNvPr>
          <p:cNvSpPr txBox="1"/>
          <p:nvPr/>
        </p:nvSpPr>
        <p:spPr>
          <a:xfrm>
            <a:off x="2667000" y="5867400"/>
            <a:ext cx="3733800" cy="369332"/>
          </a:xfrm>
          <a:prstGeom prst="rect">
            <a:avLst/>
          </a:prstGeom>
          <a:noFill/>
        </p:spPr>
        <p:txBody>
          <a:bodyPr wrap="square" rtlCol="0">
            <a:spAutoFit/>
          </a:bodyPr>
          <a:lstStyle/>
          <a:p>
            <a:r>
              <a:rPr lang="en-US" dirty="0"/>
              <a:t>Fig 1: System Architecture </a:t>
            </a:r>
            <a:endParaRPr lang="en-IN" dirty="0"/>
          </a:p>
        </p:txBody>
      </p:sp>
    </p:spTree>
    <p:extLst>
      <p:ext uri="{BB962C8B-B14F-4D97-AF65-F5344CB8AC3E}">
        <p14:creationId xmlns:p14="http://schemas.microsoft.com/office/powerpoint/2010/main" val="856219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62295A-8F6C-4091-A1BA-EBD080CFEC7F}"/>
              </a:ext>
            </a:extLst>
          </p:cNvPr>
          <p:cNvSpPr>
            <a:spLocks noGrp="1"/>
          </p:cNvSpPr>
          <p:nvPr>
            <p:ph idx="1"/>
          </p:nvPr>
        </p:nvSpPr>
        <p:spPr/>
        <p:txBody>
          <a:bodyPr>
            <a:normAutofit fontScale="85000" lnSpcReduction="10000"/>
          </a:bodyPr>
          <a:lstStyle/>
          <a:p>
            <a:pPr marL="109728" indent="0">
              <a:buNone/>
            </a:pPr>
            <a:r>
              <a:rPr lang="en-US" dirty="0"/>
              <a:t>Steps involved in system architecture for automation:</a:t>
            </a:r>
          </a:p>
          <a:p>
            <a:endParaRPr lang="en-US" dirty="0"/>
          </a:p>
          <a:p>
            <a:r>
              <a:rPr lang="en-US" dirty="0"/>
              <a:t>Configure the yml in GitLab according to developers need. </a:t>
            </a:r>
          </a:p>
          <a:p>
            <a:r>
              <a:rPr lang="en-US" dirty="0"/>
              <a:t>Make the GitLab for storing code and make it a centralized repository. </a:t>
            </a:r>
          </a:p>
          <a:p>
            <a:r>
              <a:rPr lang="en-US" dirty="0"/>
              <a:t>Construct the CICD pipeline for building, testing and deployment of the code across the developers.</a:t>
            </a:r>
          </a:p>
          <a:p>
            <a:r>
              <a:rPr lang="en-US" dirty="0"/>
              <a:t>Push the modified code to the pipeline. </a:t>
            </a:r>
          </a:p>
          <a:p>
            <a:r>
              <a:rPr lang="en-US" dirty="0"/>
              <a:t>Build the test suite for regression testing. </a:t>
            </a:r>
          </a:p>
          <a:p>
            <a:r>
              <a:rPr lang="en-US" dirty="0"/>
              <a:t>Initiate the system to do different phrases. </a:t>
            </a:r>
          </a:p>
          <a:p>
            <a:r>
              <a:rPr lang="en-US" dirty="0"/>
              <a:t>As per the report do the improvement process</a:t>
            </a:r>
            <a:endParaRPr lang="en-IN" dirty="0"/>
          </a:p>
        </p:txBody>
      </p:sp>
      <p:sp>
        <p:nvSpPr>
          <p:cNvPr id="3" name="Date Placeholder 2">
            <a:extLst>
              <a:ext uri="{FF2B5EF4-FFF2-40B4-BE49-F238E27FC236}">
                <a16:creationId xmlns:a16="http://schemas.microsoft.com/office/drawing/2014/main" id="{8D21FED5-FB7E-4BE0-B0DD-76A2C4965FBE}"/>
              </a:ext>
            </a:extLst>
          </p:cNvPr>
          <p:cNvSpPr>
            <a:spLocks noGrp="1"/>
          </p:cNvSpPr>
          <p:nvPr>
            <p:ph type="dt" sz="half" idx="10"/>
          </p:nvPr>
        </p:nvSpPr>
        <p:spPr/>
        <p:txBody>
          <a:bodyPr/>
          <a:lstStyle/>
          <a:p>
            <a:r>
              <a:rPr lang="en-US" sz="1000" dirty="0">
                <a:latin typeface="Times New Roman" panose="02020603050405020304" pitchFamily="18" charset="0"/>
                <a:cs typeface="Times New Roman" panose="02020603050405020304" pitchFamily="18" charset="0"/>
              </a:rPr>
              <a:t>28/06/2021</a:t>
            </a:r>
            <a:endParaRPr lang="en-US" dirty="0"/>
          </a:p>
        </p:txBody>
      </p:sp>
      <p:sp>
        <p:nvSpPr>
          <p:cNvPr id="4" name="Slide Number Placeholder 3">
            <a:extLst>
              <a:ext uri="{FF2B5EF4-FFF2-40B4-BE49-F238E27FC236}">
                <a16:creationId xmlns:a16="http://schemas.microsoft.com/office/drawing/2014/main" id="{774461E9-0C54-47AB-8838-F6183BBBBD85}"/>
              </a:ext>
            </a:extLst>
          </p:cNvPr>
          <p:cNvSpPr>
            <a:spLocks noGrp="1"/>
          </p:cNvSpPr>
          <p:nvPr>
            <p:ph type="sldNum" sz="quarter" idx="12"/>
          </p:nvPr>
        </p:nvSpPr>
        <p:spPr/>
        <p:txBody>
          <a:bodyPr/>
          <a:lstStyle/>
          <a:p>
            <a:fld id="{B786F6F8-5B91-45E7-A4E5-C16927C920BC}" type="slidenum">
              <a:rPr lang="en-US" smtClean="0"/>
              <a:pPr/>
              <a:t>6</a:t>
            </a:fld>
            <a:endParaRPr lang="en-US"/>
          </a:p>
        </p:txBody>
      </p:sp>
      <p:sp>
        <p:nvSpPr>
          <p:cNvPr id="5" name="Title 4">
            <a:extLst>
              <a:ext uri="{FF2B5EF4-FFF2-40B4-BE49-F238E27FC236}">
                <a16:creationId xmlns:a16="http://schemas.microsoft.com/office/drawing/2014/main" id="{4A8EF09E-4100-46C7-86E5-D6F6E117651E}"/>
              </a:ext>
            </a:extLst>
          </p:cNvPr>
          <p:cNvSpPr>
            <a:spLocks noGrp="1"/>
          </p:cNvSpPr>
          <p:nvPr>
            <p:ph type="title"/>
          </p:nvPr>
        </p:nvSpPr>
        <p:spPr/>
        <p:txBody>
          <a:bodyPr/>
          <a:lstStyle/>
          <a:p>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Technical Details(Cont’d)</a:t>
            </a:r>
            <a:endParaRPr lang="en-IN" dirty="0"/>
          </a:p>
        </p:txBody>
      </p:sp>
    </p:spTree>
    <p:extLst>
      <p:ext uri="{BB962C8B-B14F-4D97-AF65-F5344CB8AC3E}">
        <p14:creationId xmlns:p14="http://schemas.microsoft.com/office/powerpoint/2010/main" val="2703393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B71CE1-DAA3-4379-BCBA-6436BAAB8538}"/>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Complete process from start build to end deploy in production is automatic</a:t>
            </a:r>
          </a:p>
          <a:p>
            <a:pPr algn="just">
              <a:lnSpc>
                <a:spcPct val="150000"/>
              </a:lnSpc>
            </a:pPr>
            <a:r>
              <a:rPr lang="en-US" sz="2000" dirty="0">
                <a:latin typeface="Times New Roman" panose="02020603050405020304" pitchFamily="18" charset="0"/>
                <a:cs typeface="Times New Roman" panose="02020603050405020304" pitchFamily="18" charset="0"/>
              </a:rPr>
              <a:t>Understanding the flow of data through the pipeline and understating the resource life cycle for the virtualized resources, the resources are not limited by hardware but the network as well as data resources.</a:t>
            </a:r>
            <a:endParaRPr lang="en-IN" sz="20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073B710-90D4-4247-B98E-391C9A66CDDE}"/>
              </a:ext>
            </a:extLst>
          </p:cNvPr>
          <p:cNvSpPr>
            <a:spLocks noGrp="1"/>
          </p:cNvSpPr>
          <p:nvPr>
            <p:ph type="dt" sz="half" idx="10"/>
          </p:nvPr>
        </p:nvSpPr>
        <p:spPr/>
        <p:txBody>
          <a:bodyPr/>
          <a:lstStyle/>
          <a:p>
            <a:r>
              <a:rPr lang="en-US" sz="1000" dirty="0">
                <a:latin typeface="Times New Roman" panose="02020603050405020304" pitchFamily="18" charset="0"/>
                <a:cs typeface="Times New Roman" panose="02020603050405020304" pitchFamily="18" charset="0"/>
              </a:rPr>
              <a:t>28/06/2021</a:t>
            </a:r>
            <a:endParaRPr lang="en-US" dirty="0"/>
          </a:p>
        </p:txBody>
      </p:sp>
      <p:sp>
        <p:nvSpPr>
          <p:cNvPr id="4" name="Slide Number Placeholder 3">
            <a:extLst>
              <a:ext uri="{FF2B5EF4-FFF2-40B4-BE49-F238E27FC236}">
                <a16:creationId xmlns:a16="http://schemas.microsoft.com/office/drawing/2014/main" id="{2AC99DC3-7881-4417-9A4B-A6B1BEFD5843}"/>
              </a:ext>
            </a:extLst>
          </p:cNvPr>
          <p:cNvSpPr>
            <a:spLocks noGrp="1"/>
          </p:cNvSpPr>
          <p:nvPr>
            <p:ph type="sldNum" sz="quarter" idx="12"/>
          </p:nvPr>
        </p:nvSpPr>
        <p:spPr/>
        <p:txBody>
          <a:bodyPr/>
          <a:lstStyle/>
          <a:p>
            <a:fld id="{B786F6F8-5B91-45E7-A4E5-C16927C920BC}" type="slidenum">
              <a:rPr lang="en-US" smtClean="0"/>
              <a:pPr/>
              <a:t>7</a:t>
            </a:fld>
            <a:endParaRPr lang="en-US"/>
          </a:p>
        </p:txBody>
      </p:sp>
      <p:sp>
        <p:nvSpPr>
          <p:cNvPr id="5" name="Title 4">
            <a:extLst>
              <a:ext uri="{FF2B5EF4-FFF2-40B4-BE49-F238E27FC236}">
                <a16:creationId xmlns:a16="http://schemas.microsoft.com/office/drawing/2014/main" id="{4A532280-5F2F-47DA-9588-970FEC99109E}"/>
              </a:ext>
            </a:extLst>
          </p:cNvPr>
          <p:cNvSpPr>
            <a:spLocks noGrp="1"/>
          </p:cNvSpPr>
          <p:nvPr>
            <p:ph type="title"/>
          </p:nvPr>
        </p:nvSpPr>
        <p:spPr/>
        <p:txBody>
          <a:bodyPr/>
          <a:lstStyle/>
          <a:p>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Merit</a:t>
            </a:r>
            <a:endParaRPr lang="en-IN" dirty="0"/>
          </a:p>
        </p:txBody>
      </p:sp>
    </p:spTree>
    <p:extLst>
      <p:ext uri="{BB962C8B-B14F-4D97-AF65-F5344CB8AC3E}">
        <p14:creationId xmlns:p14="http://schemas.microsoft.com/office/powerpoint/2010/main" val="282840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01EAA5-26CC-4375-A53D-06E52F1FE559}"/>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Since the codes are build and  deployed automatically, We should be careful while writing script to run the complete pipeline. Any semantic error may lead to build of invalid product or may conflict in production</a:t>
            </a:r>
            <a:endParaRPr lang="en-IN" sz="20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F8D8CD4-9E4C-4476-AC36-701E143D609F}"/>
              </a:ext>
            </a:extLst>
          </p:cNvPr>
          <p:cNvSpPr>
            <a:spLocks noGrp="1"/>
          </p:cNvSpPr>
          <p:nvPr>
            <p:ph type="dt" sz="half" idx="10"/>
          </p:nvPr>
        </p:nvSpPr>
        <p:spPr/>
        <p:txBody>
          <a:bodyPr/>
          <a:lstStyle/>
          <a:p>
            <a:r>
              <a:rPr lang="en-US" sz="1000" dirty="0">
                <a:latin typeface="Times New Roman" panose="02020603050405020304" pitchFamily="18" charset="0"/>
                <a:cs typeface="Times New Roman" panose="02020603050405020304" pitchFamily="18" charset="0"/>
              </a:rPr>
              <a:t>28/06/2021</a:t>
            </a:r>
            <a:endParaRPr lang="en-US" dirty="0"/>
          </a:p>
        </p:txBody>
      </p:sp>
      <p:sp>
        <p:nvSpPr>
          <p:cNvPr id="4" name="Slide Number Placeholder 3">
            <a:extLst>
              <a:ext uri="{FF2B5EF4-FFF2-40B4-BE49-F238E27FC236}">
                <a16:creationId xmlns:a16="http://schemas.microsoft.com/office/drawing/2014/main" id="{FA16B119-3E06-49E0-BA69-E2C643391177}"/>
              </a:ext>
            </a:extLst>
          </p:cNvPr>
          <p:cNvSpPr>
            <a:spLocks noGrp="1"/>
          </p:cNvSpPr>
          <p:nvPr>
            <p:ph type="sldNum" sz="quarter" idx="12"/>
          </p:nvPr>
        </p:nvSpPr>
        <p:spPr/>
        <p:txBody>
          <a:bodyPr/>
          <a:lstStyle/>
          <a:p>
            <a:fld id="{B786F6F8-5B91-45E7-A4E5-C16927C920BC}" type="slidenum">
              <a:rPr lang="en-US" smtClean="0"/>
              <a:pPr/>
              <a:t>8</a:t>
            </a:fld>
            <a:endParaRPr lang="en-US"/>
          </a:p>
        </p:txBody>
      </p:sp>
      <p:sp>
        <p:nvSpPr>
          <p:cNvPr id="5" name="Title 4">
            <a:extLst>
              <a:ext uri="{FF2B5EF4-FFF2-40B4-BE49-F238E27FC236}">
                <a16:creationId xmlns:a16="http://schemas.microsoft.com/office/drawing/2014/main" id="{3F830CD6-849E-4B2B-A09D-661A4C643E5A}"/>
              </a:ext>
            </a:extLst>
          </p:cNvPr>
          <p:cNvSpPr>
            <a:spLocks noGrp="1"/>
          </p:cNvSpPr>
          <p:nvPr>
            <p:ph type="title"/>
          </p:nvPr>
        </p:nvSpPr>
        <p:spPr/>
        <p:txBody>
          <a:bodyPr/>
          <a:lstStyle/>
          <a:p>
            <a:r>
              <a:rPr lang="en-US" dirty="0"/>
              <a:t>                    </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Demerit</a:t>
            </a:r>
            <a:endParaRPr lang="en-IN" dirty="0"/>
          </a:p>
        </p:txBody>
      </p:sp>
    </p:spTree>
    <p:extLst>
      <p:ext uri="{BB962C8B-B14F-4D97-AF65-F5344CB8AC3E}">
        <p14:creationId xmlns:p14="http://schemas.microsoft.com/office/powerpoint/2010/main" val="2269691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95478" indent="-285750" algn="just">
              <a:lnSpc>
                <a:spcPct val="150000"/>
              </a:lnSpc>
            </a:pPr>
            <a:r>
              <a:rPr lang="en-US" sz="2000" dirty="0">
                <a:latin typeface="Times New Roman" panose="02020603050405020304" pitchFamily="18" charset="0"/>
                <a:cs typeface="Times New Roman" panose="02020603050405020304" pitchFamily="18" charset="0"/>
              </a:rPr>
              <a:t>Deployment, testing and rapid designing became ten times faster. It became effortless for the telco service provider to add patches of security every day, which used to be done only every three months. </a:t>
            </a:r>
          </a:p>
          <a:p>
            <a:pPr marL="395478" indent="-285750" algn="just">
              <a:lnSpc>
                <a:spcPct val="150000"/>
              </a:lnSpc>
            </a:pPr>
            <a:r>
              <a:rPr lang="en-US" sz="2000" dirty="0">
                <a:latin typeface="Times New Roman" panose="02020603050405020304" pitchFamily="18" charset="0"/>
                <a:cs typeface="Times New Roman" panose="02020603050405020304" pitchFamily="18" charset="0"/>
              </a:rPr>
              <a:t>Pipeline definition defined and jobs of the pipeline limited only to the action of context required.</a:t>
            </a:r>
          </a:p>
          <a:p>
            <a:pPr marL="395478" indent="-285750" algn="just">
              <a:lnSpc>
                <a:spcPct val="150000"/>
              </a:lnSpc>
            </a:pPr>
            <a:r>
              <a:rPr lang="en-US" sz="2000" dirty="0">
                <a:latin typeface="Times New Roman" panose="02020603050405020304" pitchFamily="18" charset="0"/>
                <a:cs typeface="Times New Roman" panose="02020603050405020304" pitchFamily="18" charset="0"/>
              </a:rPr>
              <a:t>Mindful resource management by the pipeline, this means that resource be destroyed as soon as their scope of use is closed.</a:t>
            </a:r>
          </a:p>
        </p:txBody>
      </p:sp>
      <p:sp>
        <p:nvSpPr>
          <p:cNvPr id="6" name="Date Placeholder 5"/>
          <p:cNvSpPr>
            <a:spLocks noGrp="1"/>
          </p:cNvSpPr>
          <p:nvPr>
            <p:ph type="dt" sz="half" idx="10"/>
          </p:nvPr>
        </p:nvSpPr>
        <p:spPr/>
        <p:txBody>
          <a:bodyPr/>
          <a:lstStyle/>
          <a:p>
            <a:r>
              <a:rPr lang="en-US" sz="1200" dirty="0">
                <a:latin typeface="Times New Roman" panose="02020603050405020304" pitchFamily="18" charset="0"/>
                <a:cs typeface="Times New Roman" panose="02020603050405020304" pitchFamily="18" charset="0"/>
              </a:rPr>
              <a:t>28/06/2021</a:t>
            </a:r>
          </a:p>
        </p:txBody>
      </p:sp>
      <p:sp>
        <p:nvSpPr>
          <p:cNvPr id="7" name="Slide Number Placeholder 6"/>
          <p:cNvSpPr>
            <a:spLocks noGrp="1"/>
          </p:cNvSpPr>
          <p:nvPr>
            <p:ph type="sldNum" sz="quarter" idx="12"/>
          </p:nvPr>
        </p:nvSpPr>
        <p:spPr/>
        <p:txBody>
          <a:bodyPr/>
          <a:lstStyle/>
          <a:p>
            <a:fld id="{B786F6F8-5B91-45E7-A4E5-C16927C920BC}" type="slidenum">
              <a:rPr lang="en-US" smtClean="0">
                <a:latin typeface="Times New Roman" panose="02020603050405020304" pitchFamily="18" charset="0"/>
                <a:cs typeface="Times New Roman" panose="02020603050405020304" pitchFamily="18" charset="0"/>
              </a:rPr>
              <a:pPr/>
              <a:t>9</a:t>
            </a:fld>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APPLICATIONS</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69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2264</TotalTime>
  <Words>879</Words>
  <Application>Microsoft Office PowerPoint</Application>
  <PresentationFormat>On-screen Show (4:3)</PresentationFormat>
  <Paragraphs>82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Book Antiqua</vt:lpstr>
      <vt:lpstr>Calibri</vt:lpstr>
      <vt:lpstr>Lucida Sans Unicode</vt:lpstr>
      <vt:lpstr>Times New Roman</vt:lpstr>
      <vt:lpstr>Verdana</vt:lpstr>
      <vt:lpstr>Wingdings 2</vt:lpstr>
      <vt:lpstr>Wingdings 3</vt:lpstr>
      <vt:lpstr>Concourse</vt:lpstr>
      <vt:lpstr>     TECHNICAL SEMINAR ON “Automation Pipeline and Build Infrastructure using DevOps”</vt:lpstr>
      <vt:lpstr>ABSTRACT</vt:lpstr>
      <vt:lpstr>INTRODUCTION</vt:lpstr>
      <vt:lpstr>INTRODUCTION (Cont’d)</vt:lpstr>
      <vt:lpstr>                Technical Details</vt:lpstr>
      <vt:lpstr>          Technical Details(Cont’d)</vt:lpstr>
      <vt:lpstr>                          Merit</vt:lpstr>
      <vt:lpstr>                    Demerit</vt:lpstr>
      <vt:lpstr>APPLICATIONS</vt:lpstr>
      <vt:lpstr>        Future Enhancements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SMS</dc:creator>
  <cp:lastModifiedBy>Deepak K</cp:lastModifiedBy>
  <cp:revision>146</cp:revision>
  <dcterms:created xsi:type="dcterms:W3CDTF">2017-12-11T09:44:22Z</dcterms:created>
  <dcterms:modified xsi:type="dcterms:W3CDTF">2021-06-27T13:24:53Z</dcterms:modified>
</cp:coreProperties>
</file>