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964d85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7e964d855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e964d855a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7e964d855a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e964d855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e964d855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e964d855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7e964d855a_1_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e964d855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7e964d855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e964d855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7e964d855a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e964d855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7e964d855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e964d855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7e964d855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e964d855a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7e964d855a_1_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e964d855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7e964d855a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e964d855a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7e964d855a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Clr>
                <a:schemeClr val="lt2"/>
              </a:buClr>
              <a:buSzPts val="14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32" name="Google Shape;132;p13"/>
          <p:cNvSpPr txBox="1">
            <a:spLocks noGrp="1"/>
          </p:cNvSpPr>
          <p:nvPr>
            <p:ph type="body" idx="1"/>
          </p:nvPr>
        </p:nvSpPr>
        <p:spPr>
          <a:xfrm>
            <a:off x="827484" y="1539688"/>
            <a:ext cx="6709800" cy="31467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sz="1100"/>
            </a:lvl1pPr>
            <a:lvl2pPr marL="914400" lvl="1" indent="-298450" algn="l" rtl="0">
              <a:spcBef>
                <a:spcPts val="800"/>
              </a:spcBef>
              <a:spcAft>
                <a:spcPts val="0"/>
              </a:spcAft>
              <a:buSzPts val="1100"/>
              <a:buChar char="○"/>
              <a:defRPr sz="1100"/>
            </a:lvl2pPr>
            <a:lvl3pPr marL="1371600" lvl="2" indent="-298450" algn="l" rtl="0">
              <a:spcBef>
                <a:spcPts val="800"/>
              </a:spcBef>
              <a:spcAft>
                <a:spcPts val="0"/>
              </a:spcAft>
              <a:buSzPts val="1100"/>
              <a:buChar char="■"/>
              <a:defRPr sz="1100"/>
            </a:lvl3pPr>
            <a:lvl4pPr marL="1828800" lvl="3" indent="-298450" algn="l" rtl="0">
              <a:spcBef>
                <a:spcPts val="800"/>
              </a:spcBef>
              <a:spcAft>
                <a:spcPts val="0"/>
              </a:spcAft>
              <a:buSzPts val="1100"/>
              <a:buChar char="●"/>
              <a:defRPr sz="1100"/>
            </a:lvl4pPr>
            <a:lvl5pPr marL="2286000" lvl="4" indent="-298450" algn="l" rtl="0">
              <a:spcBef>
                <a:spcPts val="800"/>
              </a:spcBef>
              <a:spcAft>
                <a:spcPts val="0"/>
              </a:spcAft>
              <a:buSzPts val="1100"/>
              <a:buChar char="○"/>
              <a:defRPr sz="1100"/>
            </a:lvl5pPr>
            <a:lvl6pPr marL="2743200" lvl="5" indent="-298450" algn="l" rtl="0">
              <a:spcBef>
                <a:spcPts val="800"/>
              </a:spcBef>
              <a:spcAft>
                <a:spcPts val="0"/>
              </a:spcAft>
              <a:buSzPts val="1100"/>
              <a:buChar char="■"/>
              <a:defRPr sz="1100"/>
            </a:lvl6pPr>
            <a:lvl7pPr marL="3200400" lvl="6" indent="-298450" algn="l" rtl="0">
              <a:spcBef>
                <a:spcPts val="800"/>
              </a:spcBef>
              <a:spcAft>
                <a:spcPts val="0"/>
              </a:spcAft>
              <a:buSzPts val="1100"/>
              <a:buChar char="●"/>
              <a:defRPr sz="1100"/>
            </a:lvl7pPr>
            <a:lvl8pPr marL="3657600" lvl="7" indent="-298450" algn="l" rtl="0">
              <a:spcBef>
                <a:spcPts val="800"/>
              </a:spcBef>
              <a:spcAft>
                <a:spcPts val="0"/>
              </a:spcAft>
              <a:buSzPts val="1100"/>
              <a:buChar char="○"/>
              <a:defRPr sz="1100"/>
            </a:lvl8pPr>
            <a:lvl9pPr marL="4114800" lvl="8" indent="-298450" algn="l" rtl="0">
              <a:spcBef>
                <a:spcPts val="800"/>
              </a:spcBef>
              <a:spcAft>
                <a:spcPts val="0"/>
              </a:spcAft>
              <a:buSzPts val="1100"/>
              <a:buChar char="■"/>
              <a:defRPr sz="1100"/>
            </a:lvl9pPr>
          </a:lstStyle>
          <a:p>
            <a:endParaRPr/>
          </a:p>
        </p:txBody>
      </p:sp>
      <p:sp>
        <p:nvSpPr>
          <p:cNvPr id="133" name="Google Shape;133;p13"/>
          <p:cNvSpPr txBox="1">
            <a:spLocks noGrp="1"/>
          </p:cNvSpPr>
          <p:nvPr>
            <p:ph type="dt" idx="10"/>
          </p:nvPr>
        </p:nvSpPr>
        <p:spPr>
          <a:xfrm rot="5400000">
            <a:off x="7616804" y="1342951"/>
            <a:ext cx="742800" cy="2286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34" name="Google Shape;134;p13"/>
          <p:cNvSpPr txBox="1">
            <a:spLocks noGrp="1"/>
          </p:cNvSpPr>
          <p:nvPr>
            <p:ph type="ftr" idx="11"/>
          </p:nvPr>
        </p:nvSpPr>
        <p:spPr>
          <a:xfrm rot="5400000">
            <a:off x="6713753" y="2418900"/>
            <a:ext cx="2894700" cy="228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35" name="Google Shape;135;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sz="1100"/>
            </a:lvl1pPr>
            <a:lvl2pPr marL="0" lvl="1" indent="0" algn="ctr" rtl="0">
              <a:spcBef>
                <a:spcPts val="0"/>
              </a:spcBef>
              <a:buNone/>
              <a:defRPr sz="1100"/>
            </a:lvl2pPr>
            <a:lvl3pPr marL="0" lvl="2" indent="0" algn="ctr" rtl="0">
              <a:spcBef>
                <a:spcPts val="0"/>
              </a:spcBef>
              <a:buNone/>
              <a:defRPr sz="1100"/>
            </a:lvl3pPr>
            <a:lvl4pPr marL="0" lvl="3" indent="0" algn="ctr" rtl="0">
              <a:spcBef>
                <a:spcPts val="0"/>
              </a:spcBef>
              <a:buNone/>
              <a:defRPr sz="1100"/>
            </a:lvl4pPr>
            <a:lvl5pPr marL="0" lvl="4" indent="0" algn="ctr" rtl="0">
              <a:spcBef>
                <a:spcPts val="0"/>
              </a:spcBef>
              <a:buNone/>
              <a:defRPr sz="1100"/>
            </a:lvl5pPr>
            <a:lvl6pPr marL="0" lvl="5" indent="0" algn="ctr" rtl="0">
              <a:spcBef>
                <a:spcPts val="0"/>
              </a:spcBef>
              <a:buNone/>
              <a:defRPr sz="1100"/>
            </a:lvl6pPr>
            <a:lvl7pPr marL="0" lvl="6" indent="0" algn="ctr" rtl="0">
              <a:spcBef>
                <a:spcPts val="0"/>
              </a:spcBef>
              <a:buNone/>
              <a:defRPr sz="1100"/>
            </a:lvl7pPr>
            <a:lvl8pPr marL="0" lvl="7" indent="0" algn="ctr" rtl="0">
              <a:spcBef>
                <a:spcPts val="0"/>
              </a:spcBef>
              <a:buNone/>
              <a:defRPr sz="1100"/>
            </a:lvl8pPr>
            <a:lvl9pPr marL="0" lvl="8" indent="0" algn="ctr" rtl="0">
              <a:spcBef>
                <a:spcPts val="0"/>
              </a:spcBef>
              <a:buNone/>
              <a:defRPr sz="1100"/>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87079" y="127591"/>
            <a:ext cx="8718698" cy="5015909"/>
          </a:xfrm>
          <a:prstGeom prst="rect">
            <a:avLst/>
          </a:prstGeom>
          <a:noFill/>
          <a:ln>
            <a:noFill/>
          </a:ln>
        </p:spPr>
        <p:txBody>
          <a:bodyPr spcFirstLastPara="1" wrap="square" lIns="68575" tIns="34275" rIns="68575" bIns="34275" anchor="b" anchorCtr="0">
            <a:noAutofit/>
          </a:bodyPr>
          <a:lstStyle/>
          <a:p>
            <a:pPr marL="0" lvl="0" indent="0" algn="ctr" rtl="0">
              <a:spcBef>
                <a:spcPts val="0"/>
              </a:spcBef>
              <a:spcAft>
                <a:spcPts val="0"/>
              </a:spcAft>
              <a:buClr>
                <a:schemeClr val="lt2"/>
              </a:buClr>
              <a:buSzPts val="2100"/>
              <a:buFont typeface="Times New Roman"/>
              <a:buNone/>
            </a:pPr>
            <a:r>
              <a:rPr lang="en" sz="2400" dirty="0">
                <a:latin typeface="Times New Roman"/>
                <a:ea typeface="Times New Roman"/>
                <a:cs typeface="Times New Roman"/>
                <a:sym typeface="Times New Roman"/>
              </a:rPr>
              <a:t>Sapthagiri College of Engineering </a:t>
            </a:r>
            <a:br>
              <a:rPr lang="en" sz="2400" dirty="0">
                <a:latin typeface="Times New Roman"/>
                <a:ea typeface="Times New Roman"/>
                <a:cs typeface="Times New Roman"/>
                <a:sym typeface="Times New Roman"/>
              </a:rPr>
            </a:br>
            <a:r>
              <a:rPr lang="en" sz="2000" dirty="0">
                <a:latin typeface="Times New Roman"/>
                <a:ea typeface="Times New Roman"/>
                <a:cs typeface="Times New Roman"/>
                <a:sym typeface="Times New Roman"/>
              </a:rPr>
              <a:t>Information Science and Engineering</a:t>
            </a:r>
            <a:br>
              <a:rPr lang="en" sz="2100" dirty="0">
                <a:latin typeface="Times New Roman"/>
                <a:ea typeface="Times New Roman"/>
                <a:cs typeface="Times New Roman"/>
                <a:sym typeface="Times New Roman"/>
              </a:rPr>
            </a:br>
            <a:br>
              <a:rPr lang="en" sz="2100" dirty="0">
                <a:latin typeface="Times New Roman"/>
                <a:ea typeface="Times New Roman"/>
                <a:cs typeface="Times New Roman"/>
                <a:sym typeface="Times New Roman"/>
              </a:rPr>
            </a:br>
            <a:r>
              <a:rPr lang="en" sz="2100" b="1" dirty="0">
                <a:solidFill>
                  <a:schemeClr val="accent1"/>
                </a:solidFill>
                <a:latin typeface="Times New Roman"/>
                <a:ea typeface="Times New Roman"/>
                <a:cs typeface="Times New Roman"/>
                <a:sym typeface="Times New Roman"/>
              </a:rPr>
              <a:t>Internship Presentation</a:t>
            </a:r>
            <a:br>
              <a:rPr lang="en" sz="2100" b="1" dirty="0">
                <a:solidFill>
                  <a:schemeClr val="accent1"/>
                </a:solidFill>
                <a:latin typeface="Times New Roman"/>
                <a:ea typeface="Times New Roman"/>
                <a:cs typeface="Times New Roman"/>
                <a:sym typeface="Times New Roman"/>
              </a:rPr>
            </a:br>
            <a:br>
              <a:rPr lang="en" sz="2100" dirty="0">
                <a:latin typeface="Times New Roman"/>
                <a:ea typeface="Times New Roman"/>
                <a:cs typeface="Times New Roman"/>
                <a:sym typeface="Times New Roman"/>
              </a:rPr>
            </a:br>
            <a:r>
              <a:rPr lang="pt-BR" sz="2100" dirty="0">
                <a:latin typeface="Times New Roman"/>
                <a:ea typeface="Times New Roman"/>
                <a:cs typeface="Times New Roman"/>
                <a:sym typeface="Times New Roman"/>
              </a:rPr>
              <a:t>Coordinator: Prof Gayathri R   Guide : Dr Asha P N</a:t>
            </a:r>
            <a:br>
              <a:rPr lang="en" sz="2100" dirty="0">
                <a:latin typeface="Times New Roman"/>
                <a:ea typeface="Times New Roman"/>
                <a:cs typeface="Times New Roman"/>
                <a:sym typeface="Times New Roman"/>
              </a:rPr>
            </a:br>
            <a:r>
              <a:rPr lang="en-IN" sz="2400" dirty="0">
                <a:solidFill>
                  <a:schemeClr val="lt1"/>
                </a:solidFill>
                <a:latin typeface="Times New Roman"/>
                <a:ea typeface="Times New Roman"/>
                <a:cs typeface="Times New Roman"/>
                <a:sym typeface="Times New Roman"/>
              </a:rPr>
              <a:t>Presented by</a:t>
            </a:r>
            <a:br>
              <a:rPr lang="en-IN" sz="2400" dirty="0">
                <a:solidFill>
                  <a:schemeClr val="lt1"/>
                </a:solidFill>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Deepak K</a:t>
            </a:r>
            <a:br>
              <a:rPr lang="en" sz="2100" dirty="0">
                <a:latin typeface="Times New Roman"/>
                <a:ea typeface="Times New Roman"/>
                <a:cs typeface="Times New Roman"/>
                <a:sym typeface="Times New Roman"/>
              </a:rPr>
            </a:br>
            <a:endParaRPr sz="2100" b="1" dirty="0">
              <a:solidFill>
                <a:schemeClr val="accent1"/>
              </a:solidFill>
              <a:latin typeface="Times New Roman"/>
              <a:ea typeface="Times New Roman"/>
              <a:cs typeface="Times New Roman"/>
              <a:sym typeface="Times New Roman"/>
            </a:endParaRPr>
          </a:p>
          <a:p>
            <a:pPr marL="0" lvl="0" indent="0" algn="ctr" rtl="0">
              <a:spcBef>
                <a:spcPts val="0"/>
              </a:spcBef>
              <a:spcAft>
                <a:spcPts val="0"/>
              </a:spcAft>
              <a:buClr>
                <a:schemeClr val="lt2"/>
              </a:buClr>
              <a:buSzPts val="2100"/>
              <a:buFont typeface="Times New Roman"/>
              <a:buNone/>
            </a:pPr>
            <a:br>
              <a:rPr lang="en" sz="2100" b="1" dirty="0">
                <a:solidFill>
                  <a:schemeClr val="accent1"/>
                </a:solidFill>
                <a:latin typeface="Times New Roman"/>
                <a:ea typeface="Times New Roman"/>
                <a:cs typeface="Times New Roman"/>
                <a:sym typeface="Times New Roman"/>
              </a:rPr>
            </a:br>
            <a:br>
              <a:rPr lang="en" sz="1500" dirty="0">
                <a:latin typeface="Times New Roman"/>
                <a:ea typeface="Times New Roman"/>
                <a:cs typeface="Times New Roman"/>
                <a:sym typeface="Times New Roman"/>
              </a:rPr>
            </a:br>
            <a:br>
              <a:rPr lang="en" sz="1500" dirty="0">
                <a:solidFill>
                  <a:schemeClr val="lt1"/>
                </a:solidFill>
                <a:latin typeface="Times New Roman"/>
                <a:ea typeface="Times New Roman"/>
                <a:cs typeface="Times New Roman"/>
                <a:sym typeface="Times New Roman"/>
              </a:rPr>
            </a:br>
            <a:br>
              <a:rPr lang="en" sz="1500" dirty="0"/>
            </a:br>
            <a:r>
              <a:rPr lang="en" sz="1500" dirty="0"/>
              <a:t>     </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2"/>
              </a:buClr>
              <a:buSzPts val="3200"/>
              <a:buFont typeface="Times New Roman"/>
              <a:buNone/>
            </a:pPr>
            <a:r>
              <a:rPr lang="en"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194" name="Google Shape;194;p23"/>
          <p:cNvSpPr txBox="1">
            <a:spLocks noGrp="1"/>
          </p:cNvSpPr>
          <p:nvPr>
            <p:ph type="body" idx="1"/>
          </p:nvPr>
        </p:nvSpPr>
        <p:spPr>
          <a:xfrm>
            <a:off x="828209" y="1232459"/>
            <a:ext cx="6709800" cy="3701100"/>
          </a:xfrm>
          <a:prstGeom prst="rect">
            <a:avLst/>
          </a:prstGeom>
          <a:noFill/>
          <a:ln>
            <a:noFill/>
          </a:ln>
        </p:spPr>
        <p:txBody>
          <a:bodyPr spcFirstLastPara="1" wrap="square" lIns="68575" tIns="34275" rIns="68575" bIns="34275" anchor="t" anchorCtr="0">
            <a:noAutofit/>
          </a:bodyPr>
          <a:lstStyle/>
          <a:p>
            <a:pPr marL="254000" lvl="0" indent="0" algn="l" rtl="0">
              <a:lnSpc>
                <a:spcPct val="90000"/>
              </a:lnSpc>
              <a:spcBef>
                <a:spcPts val="0"/>
              </a:spcBef>
              <a:spcAft>
                <a:spcPts val="0"/>
              </a:spcAft>
              <a:buNone/>
            </a:pPr>
            <a:r>
              <a:rPr lang="en" sz="1800" dirty="0">
                <a:latin typeface="Times New Roman"/>
                <a:ea typeface="Times New Roman"/>
                <a:cs typeface="Times New Roman"/>
                <a:sym typeface="Times New Roman"/>
              </a:rPr>
              <a:t>The overall internship experience in Suraksha Constructions was good and informative. I wanted to do my internship in an organisation which worked with the latest technologies and web application development.</a:t>
            </a:r>
            <a:endParaRPr sz="1800" dirty="0">
              <a:latin typeface="Times New Roman"/>
              <a:ea typeface="Times New Roman"/>
              <a:cs typeface="Times New Roman"/>
              <a:sym typeface="Times New Roman"/>
            </a:endParaRPr>
          </a:p>
          <a:p>
            <a:pPr marL="254000" lvl="0" indent="0" algn="l" rtl="0">
              <a:lnSpc>
                <a:spcPct val="90000"/>
              </a:lnSpc>
              <a:spcBef>
                <a:spcPts val="0"/>
              </a:spcBef>
              <a:spcAft>
                <a:spcPts val="0"/>
              </a:spcAft>
              <a:buNone/>
            </a:pPr>
            <a:endParaRPr sz="1800" dirty="0">
              <a:latin typeface="Times New Roman"/>
              <a:ea typeface="Times New Roman"/>
              <a:cs typeface="Times New Roman"/>
              <a:sym typeface="Times New Roman"/>
            </a:endParaRPr>
          </a:p>
          <a:p>
            <a:pPr marL="254000" lvl="0" indent="0" algn="l" rtl="0">
              <a:lnSpc>
                <a:spcPct val="90000"/>
              </a:lnSpc>
              <a:spcBef>
                <a:spcPts val="0"/>
              </a:spcBef>
              <a:spcAft>
                <a:spcPts val="0"/>
              </a:spcAft>
              <a:buNone/>
            </a:pPr>
            <a:r>
              <a:rPr lang="en" sz="1800" dirty="0">
                <a:latin typeface="Times New Roman"/>
                <a:ea typeface="Times New Roman"/>
                <a:cs typeface="Times New Roman"/>
                <a:sym typeface="Times New Roman"/>
              </a:rPr>
              <a:t>I got an opportunity to learn new concepts and was successfully able to complete the work assigned to me.</a:t>
            </a:r>
            <a:endParaRPr sz="1800" dirty="0">
              <a:latin typeface="Times New Roman"/>
              <a:ea typeface="Times New Roman"/>
              <a:cs typeface="Times New Roman"/>
              <a:sym typeface="Times New Roman"/>
            </a:endParaRPr>
          </a:p>
          <a:p>
            <a:pPr marL="254000" lvl="0" indent="0" algn="l" rtl="0">
              <a:lnSpc>
                <a:spcPct val="90000"/>
              </a:lnSpc>
              <a:spcBef>
                <a:spcPts val="0"/>
              </a:spcBef>
              <a:spcAft>
                <a:spcPts val="0"/>
              </a:spcAft>
              <a:buNone/>
            </a:pPr>
            <a:endParaRPr sz="18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484583" y="339539"/>
            <a:ext cx="7053600" cy="1050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br>
              <a:rPr lang="en-US" sz="4500" dirty="0"/>
            </a:br>
            <a:br>
              <a:rPr lang="en-US" sz="4500" dirty="0"/>
            </a:br>
            <a:br>
              <a:rPr lang="en-US" sz="4500" dirty="0"/>
            </a:br>
            <a:r>
              <a:rPr lang="en-US" sz="4500" dirty="0"/>
              <a:t>               Thank you </a:t>
            </a:r>
            <a:endParaRPr sz="4500" dirty="0"/>
          </a:p>
        </p:txBody>
      </p:sp>
      <p:sp>
        <p:nvSpPr>
          <p:cNvPr id="200" name="Google Shape;200;p24"/>
          <p:cNvSpPr/>
          <p:nvPr/>
        </p:nvSpPr>
        <p:spPr>
          <a:xfrm>
            <a:off x="476250" y="1963369"/>
            <a:ext cx="8191587" cy="1217533"/>
          </a:xfrm>
          <a:prstGeom prst="rect">
            <a:avLst/>
          </a:prstGeom>
        </p:spPr>
        <p:txBody>
          <a:bodyPr>
            <a:prstTxWarp prst="textPlain">
              <a:avLst/>
            </a:prstTxWarp>
          </a:bodyPr>
          <a:lstStyle/>
          <a:p>
            <a:pPr lvl="0" algn="ctr"/>
            <a:endParaRPr b="0" i="0" dirty="0">
              <a:ln w="9525" cap="flat" cmpd="sng">
                <a:solidFill>
                  <a:schemeClr val="dk2"/>
                </a:solidFill>
                <a:prstDash val="solid"/>
                <a:round/>
                <a:headEnd type="none" w="sm" len="sm"/>
                <a:tailEnd type="none" w="sm" len="sm"/>
              </a:ln>
              <a:solidFill>
                <a:schemeClr val="lt2"/>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2"/>
              </a:buClr>
              <a:buSzPts val="3200"/>
              <a:buFont typeface="Times New Roman"/>
              <a:buNone/>
            </a:pPr>
            <a:r>
              <a:rPr lang="en" sz="2400">
                <a:latin typeface="Times New Roman"/>
                <a:ea typeface="Times New Roman"/>
                <a:cs typeface="Times New Roman"/>
                <a:sym typeface="Times New Roman"/>
              </a:rPr>
              <a:t>Contents</a:t>
            </a:r>
            <a:endParaRPr sz="2400">
              <a:latin typeface="Times New Roman"/>
              <a:ea typeface="Times New Roman"/>
              <a:cs typeface="Times New Roman"/>
              <a:sym typeface="Times New Roman"/>
            </a:endParaRPr>
          </a:p>
        </p:txBody>
      </p:sp>
      <p:sp>
        <p:nvSpPr>
          <p:cNvPr id="146" name="Google Shape;146;p15"/>
          <p:cNvSpPr txBox="1">
            <a:spLocks noGrp="1"/>
          </p:cNvSpPr>
          <p:nvPr>
            <p:ph type="body" idx="1"/>
          </p:nvPr>
        </p:nvSpPr>
        <p:spPr>
          <a:xfrm>
            <a:off x="827484" y="1028700"/>
            <a:ext cx="6709906" cy="3657599"/>
          </a:xfrm>
          <a:prstGeom prst="rect">
            <a:avLst/>
          </a:prstGeom>
          <a:noFill/>
          <a:ln>
            <a:noFill/>
          </a:ln>
        </p:spPr>
        <p:txBody>
          <a:bodyPr spcFirstLastPara="1" wrap="square" lIns="68575" tIns="34275" rIns="68575" bIns="34275" anchor="t" anchorCtr="0">
            <a:noAutofit/>
          </a:bodyPr>
          <a:lstStyle/>
          <a:p>
            <a:pPr marL="254000" lvl="0" indent="-247650" algn="l" rtl="0">
              <a:lnSpc>
                <a:spcPct val="90000"/>
              </a:lnSpc>
              <a:spcBef>
                <a:spcPts val="0"/>
              </a:spcBef>
              <a:spcAft>
                <a:spcPts val="0"/>
              </a:spcAft>
              <a:buSzPts val="1100"/>
              <a:buFont typeface="Noto Sans Symbols"/>
              <a:buAutoNum type="arabicPeriod"/>
            </a:pPr>
            <a:r>
              <a:rPr lang="en" sz="1400"/>
              <a:t>INTRODUCTION</a:t>
            </a:r>
            <a:endParaRPr sz="1100"/>
          </a:p>
          <a:p>
            <a:pPr marL="254000" lvl="0" indent="-247650" algn="l" rtl="0">
              <a:lnSpc>
                <a:spcPct val="90000"/>
              </a:lnSpc>
              <a:spcBef>
                <a:spcPts val="800"/>
              </a:spcBef>
              <a:spcAft>
                <a:spcPts val="0"/>
              </a:spcAft>
              <a:buSzPts val="1100"/>
              <a:buFont typeface="Noto Sans Symbols"/>
              <a:buAutoNum type="arabicPeriod"/>
            </a:pPr>
            <a:r>
              <a:rPr lang="en" sz="1400"/>
              <a:t>COMPANY PROFILE</a:t>
            </a:r>
            <a:endParaRPr sz="1100"/>
          </a:p>
          <a:p>
            <a:pPr marL="558800" lvl="1" indent="-215900" algn="l" rtl="0">
              <a:lnSpc>
                <a:spcPct val="90000"/>
              </a:lnSpc>
              <a:spcBef>
                <a:spcPts val="800"/>
              </a:spcBef>
              <a:spcAft>
                <a:spcPts val="0"/>
              </a:spcAft>
              <a:buSzPts val="800"/>
              <a:buFont typeface="Noto Sans Symbols"/>
              <a:buAutoNum type="alphaLcPeriod"/>
            </a:pPr>
            <a:r>
              <a:rPr lang="en" sz="1000"/>
              <a:t>INTRODUCTION ABOUT COMPANY</a:t>
            </a:r>
            <a:endParaRPr sz="1100"/>
          </a:p>
          <a:p>
            <a:pPr marL="558800" lvl="1" indent="-215900" algn="l" rtl="0">
              <a:lnSpc>
                <a:spcPct val="90000"/>
              </a:lnSpc>
              <a:spcBef>
                <a:spcPts val="800"/>
              </a:spcBef>
              <a:spcAft>
                <a:spcPts val="0"/>
              </a:spcAft>
              <a:buSzPts val="800"/>
              <a:buFont typeface="Noto Sans Symbols"/>
              <a:buAutoNum type="alphaLcPeriod"/>
            </a:pPr>
            <a:r>
              <a:rPr lang="en" sz="1000"/>
              <a:t>OVERVIEW OF THE ORGANIZATION</a:t>
            </a:r>
            <a:endParaRPr sz="1100"/>
          </a:p>
          <a:p>
            <a:pPr marL="254000" lvl="0" indent="-247650" algn="l" rtl="0">
              <a:lnSpc>
                <a:spcPct val="90000"/>
              </a:lnSpc>
              <a:spcBef>
                <a:spcPts val="800"/>
              </a:spcBef>
              <a:spcAft>
                <a:spcPts val="0"/>
              </a:spcAft>
              <a:buSzPts val="1100"/>
              <a:buFont typeface="Noto Sans Symbols"/>
              <a:buAutoNum type="arabicPeriod"/>
            </a:pPr>
            <a:r>
              <a:rPr lang="en" sz="1400"/>
              <a:t>TASK PERFORMED</a:t>
            </a:r>
            <a:endParaRPr sz="1100"/>
          </a:p>
          <a:p>
            <a:pPr marL="558800" lvl="1" indent="-215900" algn="l" rtl="0">
              <a:lnSpc>
                <a:spcPct val="90000"/>
              </a:lnSpc>
              <a:spcBef>
                <a:spcPts val="800"/>
              </a:spcBef>
              <a:spcAft>
                <a:spcPts val="0"/>
              </a:spcAft>
              <a:buSzPts val="800"/>
              <a:buFont typeface="Noto Sans Symbols"/>
              <a:buAutoNum type="alphaLcPeriod"/>
            </a:pPr>
            <a:r>
              <a:rPr lang="en" sz="1000"/>
              <a:t>LEARNING EXPERIENCES</a:t>
            </a:r>
            <a:endParaRPr sz="1100"/>
          </a:p>
          <a:p>
            <a:pPr marL="558800" lvl="1" indent="-215900" algn="l" rtl="0">
              <a:lnSpc>
                <a:spcPct val="90000"/>
              </a:lnSpc>
              <a:spcBef>
                <a:spcPts val="800"/>
              </a:spcBef>
              <a:spcAft>
                <a:spcPts val="0"/>
              </a:spcAft>
              <a:buSzPts val="800"/>
              <a:buFont typeface="Noto Sans Symbols"/>
              <a:buAutoNum type="alphaLcPeriod"/>
            </a:pPr>
            <a:r>
              <a:rPr lang="en" sz="1000"/>
              <a:t>KNOWLEDGE ACQUIRED</a:t>
            </a:r>
            <a:endParaRPr sz="1100"/>
          </a:p>
          <a:p>
            <a:pPr marL="558800" lvl="1" indent="-215900" algn="l" rtl="0">
              <a:lnSpc>
                <a:spcPct val="90000"/>
              </a:lnSpc>
              <a:spcBef>
                <a:spcPts val="800"/>
              </a:spcBef>
              <a:spcAft>
                <a:spcPts val="0"/>
              </a:spcAft>
              <a:buSzPts val="800"/>
              <a:buFont typeface="Noto Sans Symbols"/>
              <a:buAutoNum type="alphaLcPeriod"/>
            </a:pPr>
            <a:r>
              <a:rPr lang="en" sz="1000"/>
              <a:t>SKILLS LEARNED</a:t>
            </a:r>
            <a:endParaRPr sz="1100"/>
          </a:p>
          <a:p>
            <a:pPr marL="558800" lvl="1" indent="-215900" algn="l" rtl="0">
              <a:lnSpc>
                <a:spcPct val="90000"/>
              </a:lnSpc>
              <a:spcBef>
                <a:spcPts val="800"/>
              </a:spcBef>
              <a:spcAft>
                <a:spcPts val="0"/>
              </a:spcAft>
              <a:buSzPts val="800"/>
              <a:buFont typeface="Noto Sans Symbols"/>
              <a:buAutoNum type="alphaLcPeriod"/>
            </a:pPr>
            <a:r>
              <a:rPr lang="en" sz="1000"/>
              <a:t>THE MOST CHALLENGING TASK PERFORMED</a:t>
            </a:r>
            <a:endParaRPr sz="1100"/>
          </a:p>
          <a:p>
            <a:pPr marL="254000" lvl="0" indent="-247650" algn="l" rtl="0">
              <a:lnSpc>
                <a:spcPct val="90000"/>
              </a:lnSpc>
              <a:spcBef>
                <a:spcPts val="800"/>
              </a:spcBef>
              <a:spcAft>
                <a:spcPts val="0"/>
              </a:spcAft>
              <a:buSzPts val="1100"/>
              <a:buFont typeface="Noto Sans Symbols"/>
              <a:buAutoNum type="arabicPeriod"/>
            </a:pPr>
            <a:r>
              <a:rPr lang="en" sz="1400"/>
              <a:t>REFLECTIONS </a:t>
            </a:r>
            <a:endParaRPr sz="1100"/>
          </a:p>
          <a:p>
            <a:pPr marL="254000" lvl="0" indent="-247650" algn="l" rtl="0">
              <a:lnSpc>
                <a:spcPct val="90000"/>
              </a:lnSpc>
              <a:spcBef>
                <a:spcPts val="800"/>
              </a:spcBef>
              <a:spcAft>
                <a:spcPts val="0"/>
              </a:spcAft>
              <a:buSzPts val="1100"/>
              <a:buFont typeface="Noto Sans Symbols"/>
              <a:buAutoNum type="arabicPeriod"/>
            </a:pPr>
            <a:r>
              <a:rPr lang="en" sz="1400"/>
              <a:t>CONCLUSIONS</a:t>
            </a:r>
            <a:endParaRPr sz="1100"/>
          </a:p>
          <a:p>
            <a:pPr marL="0" lvl="0" indent="0" algn="l" rtl="0">
              <a:lnSpc>
                <a:spcPct val="90000"/>
              </a:lnSpc>
              <a:spcBef>
                <a:spcPts val="800"/>
              </a:spcBef>
              <a:spcAft>
                <a:spcPts val="0"/>
              </a:spcAft>
              <a:buSzPts val="1100"/>
              <a:buNone/>
            </a:pPr>
            <a:endParaRPr sz="1400"/>
          </a:p>
          <a:p>
            <a:pPr marL="0" lvl="0" indent="0" algn="l" rtl="0">
              <a:lnSpc>
                <a:spcPct val="90000"/>
              </a:lnSpc>
              <a:spcBef>
                <a:spcPts val="800"/>
              </a:spcBef>
              <a:spcAft>
                <a:spcPts val="0"/>
              </a:spcAft>
              <a:buSzPts val="1100"/>
              <a:buNone/>
            </a:pPr>
            <a:r>
              <a:rPr lang="en" sz="1400"/>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2"/>
              </a:buClr>
              <a:buSzPts val="3200"/>
              <a:buFont typeface="Century Gothic"/>
              <a:buNone/>
            </a:pPr>
            <a:r>
              <a:rPr lang="en" sz="2400"/>
              <a:t>INTRODUCTION</a:t>
            </a:r>
            <a:endParaRPr sz="2400"/>
          </a:p>
        </p:txBody>
      </p:sp>
      <p:sp>
        <p:nvSpPr>
          <p:cNvPr id="152" name="Google Shape;152;p16"/>
          <p:cNvSpPr txBox="1">
            <a:spLocks noGrp="1"/>
          </p:cNvSpPr>
          <p:nvPr>
            <p:ph type="body" idx="1"/>
          </p:nvPr>
        </p:nvSpPr>
        <p:spPr>
          <a:xfrm>
            <a:off x="827484" y="835429"/>
            <a:ext cx="6709906" cy="3850871"/>
          </a:xfrm>
          <a:prstGeom prst="rect">
            <a:avLst/>
          </a:prstGeom>
          <a:noFill/>
          <a:ln>
            <a:noFill/>
          </a:ln>
        </p:spPr>
        <p:txBody>
          <a:bodyPr spcFirstLastPara="1" wrap="square" lIns="68575" tIns="34275" rIns="68575" bIns="34275" anchor="t" anchorCtr="0">
            <a:noAutofit/>
          </a:bodyPr>
          <a:lstStyle/>
          <a:p>
            <a:pPr marL="254000" lvl="0" indent="-292100" algn="l" rtl="0">
              <a:spcBef>
                <a:spcPts val="800"/>
              </a:spcBef>
              <a:spcAft>
                <a:spcPts val="0"/>
              </a:spcAft>
              <a:buClr>
                <a:srgbClr val="FFFFFF"/>
              </a:buClr>
              <a:buSzPts val="1800"/>
              <a:buFont typeface="Arial"/>
              <a:buChar char="●"/>
            </a:pPr>
            <a:r>
              <a:rPr lang="en-US" sz="1800" dirty="0">
                <a:solidFill>
                  <a:srgbClr val="FFFFFF"/>
                </a:solidFill>
                <a:latin typeface="Roboto"/>
                <a:ea typeface="Roboto"/>
                <a:cs typeface="Roboto"/>
                <a:sym typeface="Roboto"/>
              </a:rPr>
              <a:t>Web application development is the process and practice of developing web applications. </a:t>
            </a:r>
          </a:p>
          <a:p>
            <a:pPr marL="254000" lvl="0" indent="-292100" algn="l" rtl="0">
              <a:spcBef>
                <a:spcPts val="800"/>
              </a:spcBef>
              <a:spcAft>
                <a:spcPts val="0"/>
              </a:spcAft>
              <a:buClr>
                <a:srgbClr val="FFFFFF"/>
              </a:buClr>
              <a:buSzPts val="1800"/>
              <a:buFont typeface="Arial"/>
              <a:buChar char="●"/>
            </a:pPr>
            <a:r>
              <a:rPr lang="en-US" sz="1800" dirty="0">
                <a:solidFill>
                  <a:srgbClr val="FFFFFF"/>
                </a:solidFill>
                <a:latin typeface="Roboto"/>
                <a:ea typeface="Roboto"/>
                <a:cs typeface="Roboto"/>
                <a:sym typeface="Roboto"/>
              </a:rPr>
              <a:t>There is a consensus that the processes involved are extensions of standard software engineering </a:t>
            </a:r>
          </a:p>
          <a:p>
            <a:pPr marL="254000" lvl="0" indent="-292100" algn="l" rtl="0">
              <a:spcBef>
                <a:spcPts val="800"/>
              </a:spcBef>
              <a:spcAft>
                <a:spcPts val="0"/>
              </a:spcAft>
              <a:buClr>
                <a:srgbClr val="FFFFFF"/>
              </a:buClr>
              <a:buSzPts val="1800"/>
              <a:buFont typeface="Arial"/>
              <a:buChar char="●"/>
            </a:pPr>
            <a:r>
              <a:rPr lang="en" sz="1800" dirty="0">
                <a:solidFill>
                  <a:srgbClr val="FFFFFF"/>
                </a:solidFill>
                <a:latin typeface="Roboto"/>
                <a:ea typeface="Roboto"/>
                <a:cs typeface="Roboto"/>
                <a:sym typeface="Roboto"/>
              </a:rPr>
              <a:t>Web application are the frontend of our system </a:t>
            </a:r>
            <a:endParaRPr sz="1800" dirty="0">
              <a:solidFill>
                <a:srgbClr val="FFFFFF"/>
              </a:solidFill>
              <a:latin typeface="Roboto"/>
              <a:ea typeface="Roboto"/>
              <a:cs typeface="Roboto"/>
              <a:sym typeface="Roboto"/>
            </a:endParaRPr>
          </a:p>
          <a:p>
            <a:pPr marL="254000" lvl="0" indent="-292100" algn="l" rtl="0">
              <a:spcBef>
                <a:spcPts val="800"/>
              </a:spcBef>
              <a:spcAft>
                <a:spcPts val="0"/>
              </a:spcAft>
              <a:buClr>
                <a:srgbClr val="FFFFFF"/>
              </a:buClr>
              <a:buSzPts val="1800"/>
              <a:buFont typeface="Arial"/>
              <a:buChar char="●"/>
            </a:pPr>
            <a:r>
              <a:rPr lang="en" sz="1800" dirty="0">
                <a:solidFill>
                  <a:srgbClr val="FFFFFF"/>
                </a:solidFill>
                <a:latin typeface="Roboto"/>
                <a:ea typeface="Roboto"/>
                <a:cs typeface="Roboto"/>
                <a:sym typeface="Roboto"/>
              </a:rPr>
              <a:t>They are most familiar way of interacting for user to interact</a:t>
            </a:r>
            <a:br>
              <a:rPr lang="en" sz="1800" dirty="0">
                <a:solidFill>
                  <a:srgbClr val="FFFFFF"/>
                </a:solidFill>
                <a:latin typeface="Roboto"/>
                <a:ea typeface="Roboto"/>
                <a:cs typeface="Roboto"/>
                <a:sym typeface="Roboto"/>
              </a:rPr>
            </a:br>
            <a:r>
              <a:rPr lang="en" sz="1800" dirty="0">
                <a:solidFill>
                  <a:srgbClr val="FFFFFF"/>
                </a:solidFill>
                <a:latin typeface="Roboto"/>
                <a:ea typeface="Roboto"/>
                <a:cs typeface="Roboto"/>
                <a:sym typeface="Roboto"/>
              </a:rPr>
              <a:t>with system</a:t>
            </a:r>
          </a:p>
          <a:p>
            <a:pPr marL="254000" lvl="0" indent="-292100" algn="l" rtl="0">
              <a:spcBef>
                <a:spcPts val="800"/>
              </a:spcBef>
              <a:spcAft>
                <a:spcPts val="0"/>
              </a:spcAft>
              <a:buClr>
                <a:srgbClr val="FFFFFF"/>
              </a:buClr>
              <a:buSzPts val="1800"/>
              <a:buFont typeface="Arial"/>
              <a:buChar char="●"/>
            </a:pPr>
            <a:r>
              <a:rPr lang="en-US" sz="1800" dirty="0">
                <a:solidFill>
                  <a:srgbClr val="FFFFFF"/>
                </a:solidFill>
                <a:latin typeface="Roboto"/>
                <a:ea typeface="Roboto"/>
                <a:cs typeface="Roboto"/>
                <a:sym typeface="Roboto"/>
              </a:rPr>
              <a:t>Websites are built on technologies implemented using web application development</a:t>
            </a:r>
          </a:p>
          <a:p>
            <a:pPr marL="254000" lvl="0" indent="-292100" algn="l" rtl="0">
              <a:spcBef>
                <a:spcPts val="800"/>
              </a:spcBef>
              <a:spcAft>
                <a:spcPts val="0"/>
              </a:spcAft>
              <a:buClr>
                <a:srgbClr val="FFFFFF"/>
              </a:buClr>
              <a:buSzPts val="1800"/>
              <a:buFont typeface="Arial"/>
              <a:buChar char="●"/>
            </a:pPr>
            <a:endParaRPr lang="en" sz="1800" dirty="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484583" y="339539"/>
            <a:ext cx="7053542" cy="90737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2"/>
              </a:buClr>
              <a:buSzPts val="3200"/>
              <a:buFont typeface="Times New Roman"/>
              <a:buNone/>
            </a:pPr>
            <a:r>
              <a:rPr lang="en" sz="2400">
                <a:latin typeface="Times New Roman"/>
                <a:ea typeface="Times New Roman"/>
                <a:cs typeface="Times New Roman"/>
                <a:sym typeface="Times New Roman"/>
              </a:rPr>
              <a:t>COMPANY PROFILE</a:t>
            </a:r>
            <a:endParaRPr sz="2400">
              <a:latin typeface="Times New Roman"/>
              <a:ea typeface="Times New Roman"/>
              <a:cs typeface="Times New Roman"/>
              <a:sym typeface="Times New Roman"/>
            </a:endParaRPr>
          </a:p>
        </p:txBody>
      </p:sp>
      <p:sp>
        <p:nvSpPr>
          <p:cNvPr id="158" name="Google Shape;158;p17"/>
          <p:cNvSpPr txBox="1">
            <a:spLocks noGrp="1"/>
          </p:cNvSpPr>
          <p:nvPr>
            <p:ph type="body" idx="1"/>
          </p:nvPr>
        </p:nvSpPr>
        <p:spPr>
          <a:xfrm>
            <a:off x="827484" y="897775"/>
            <a:ext cx="6709906" cy="3788524"/>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200"/>
              <a:buNone/>
            </a:pPr>
            <a:r>
              <a:rPr lang="en" sz="1400" dirty="0"/>
              <a:t>INTRODUCTION ABOUT THE COMPANY</a:t>
            </a:r>
            <a:endParaRPr sz="1400" b="1" dirty="0"/>
          </a:p>
          <a:p>
            <a:pPr marL="0" lvl="0" indent="0" algn="l" rtl="0">
              <a:spcBef>
                <a:spcPts val="800"/>
              </a:spcBef>
              <a:spcAft>
                <a:spcPts val="0"/>
              </a:spcAft>
              <a:buSzPts val="1200"/>
              <a:buNone/>
            </a:pPr>
            <a:r>
              <a:rPr lang="en" sz="1400" b="1" dirty="0"/>
              <a:t>Suraksha Constructions</a:t>
            </a:r>
            <a:endParaRPr sz="1400" dirty="0"/>
          </a:p>
          <a:p>
            <a:pPr marL="457200" lvl="0" indent="-317500" algn="l" rtl="0">
              <a:spcBef>
                <a:spcPts val="500"/>
              </a:spcBef>
              <a:spcAft>
                <a:spcPts val="0"/>
              </a:spcAft>
              <a:buClr>
                <a:srgbClr val="FFFFFF"/>
              </a:buClr>
              <a:buSzPts val="1400"/>
              <a:buFont typeface="Arial"/>
              <a:buChar char="●"/>
            </a:pPr>
            <a:r>
              <a:rPr lang="en-US" sz="1400" dirty="0">
                <a:solidFill>
                  <a:srgbClr val="FFFFFF"/>
                </a:solidFill>
                <a:latin typeface="Arial"/>
                <a:ea typeface="Arial"/>
                <a:cs typeface="Arial"/>
                <a:sym typeface="Arial"/>
              </a:rPr>
              <a:t>Suraksha Constructions is construction company headquartered in Bangalore, Karnataka. It was founded in May 2010 by Mr. Manjunath. S. P. He is current CEO of the company.</a:t>
            </a:r>
          </a:p>
          <a:p>
            <a:pPr marL="457200" lvl="0" indent="-317500" algn="l" rtl="0">
              <a:spcBef>
                <a:spcPts val="0"/>
              </a:spcBef>
              <a:spcAft>
                <a:spcPts val="0"/>
              </a:spcAft>
              <a:buClr>
                <a:srgbClr val="FFFFFF"/>
              </a:buClr>
              <a:buSzPts val="1400"/>
              <a:buFont typeface="Arial"/>
              <a:buChar char="●"/>
            </a:pPr>
            <a:r>
              <a:rPr lang="en-US" sz="1400" dirty="0">
                <a:solidFill>
                  <a:srgbClr val="FFFFFF"/>
                </a:solidFill>
                <a:latin typeface="Arial"/>
                <a:ea typeface="Arial"/>
                <a:cs typeface="Arial"/>
                <a:sym typeface="Arial"/>
              </a:rPr>
              <a:t>The Suraksha Constructions company was launched for a limited services till August, 2015, then extended to outside of Bangalore region with more services.</a:t>
            </a:r>
          </a:p>
          <a:p>
            <a:pPr marL="457200" lvl="0" indent="-317500" algn="l" rtl="0">
              <a:spcBef>
                <a:spcPts val="0"/>
              </a:spcBef>
              <a:spcAft>
                <a:spcPts val="0"/>
              </a:spcAft>
              <a:buClr>
                <a:srgbClr val="FFFFFF"/>
              </a:buClr>
              <a:buSzPts val="1400"/>
              <a:buFont typeface="Arial"/>
              <a:buChar char="●"/>
            </a:pPr>
            <a:r>
              <a:rPr lang="en-US" sz="1400" dirty="0">
                <a:solidFill>
                  <a:srgbClr val="FFFFFF"/>
                </a:solidFill>
                <a:latin typeface="Arial"/>
                <a:ea typeface="Arial"/>
                <a:cs typeface="Arial"/>
                <a:sym typeface="Arial"/>
              </a:rPr>
              <a:t>Suraksha constructions company also has a technical team to reach clients digitally through websites and mobile app. To start this initiative website and app are getting build which becomes a single platform to show all their services to customers and clarify their </a:t>
            </a:r>
            <a:r>
              <a:rPr lang="en-US" sz="1400" dirty="0" err="1">
                <a:solidFill>
                  <a:srgbClr val="FFFFFF"/>
                </a:solidFill>
                <a:latin typeface="Arial"/>
                <a:ea typeface="Arial"/>
                <a:cs typeface="Arial"/>
                <a:sym typeface="Arial"/>
              </a:rPr>
              <a:t>queiries</a:t>
            </a:r>
            <a:r>
              <a:rPr lang="en-US" sz="1400" dirty="0">
                <a:solidFill>
                  <a:srgbClr val="FFFFFF"/>
                </a:solidFill>
                <a:latin typeface="Arial"/>
                <a:ea typeface="Arial"/>
                <a:cs typeface="Arial"/>
                <a:sym typeface="Arial"/>
              </a:rPr>
              <a:t> and make the company get into higher position in the market by implementing technology to their traditional work</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84583" y="339539"/>
            <a:ext cx="7053542" cy="56447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2700"/>
              <a:buFont typeface="Times New Roman"/>
              <a:buNone/>
            </a:pPr>
            <a:r>
              <a:rPr lang="en" sz="2700">
                <a:latin typeface="Times New Roman"/>
                <a:ea typeface="Times New Roman"/>
                <a:cs typeface="Times New Roman"/>
                <a:sym typeface="Times New Roman"/>
              </a:rPr>
              <a:t>OVERVIEW OF THE ORGANIZATION</a:t>
            </a:r>
            <a:endParaRPr sz="2700">
              <a:latin typeface="Times New Roman"/>
              <a:ea typeface="Times New Roman"/>
              <a:cs typeface="Times New Roman"/>
              <a:sym typeface="Times New Roman"/>
            </a:endParaRPr>
          </a:p>
        </p:txBody>
      </p:sp>
      <p:sp>
        <p:nvSpPr>
          <p:cNvPr id="164" name="Google Shape;164;p18"/>
          <p:cNvSpPr txBox="1">
            <a:spLocks noGrp="1"/>
          </p:cNvSpPr>
          <p:nvPr>
            <p:ph type="body" idx="1"/>
          </p:nvPr>
        </p:nvSpPr>
        <p:spPr>
          <a:xfrm>
            <a:off x="578102" y="1221971"/>
            <a:ext cx="6709906" cy="3726179"/>
          </a:xfrm>
          <a:prstGeom prst="rect">
            <a:avLst/>
          </a:prstGeom>
          <a:noFill/>
          <a:ln>
            <a:noFill/>
          </a:ln>
        </p:spPr>
        <p:txBody>
          <a:bodyPr spcFirstLastPara="1" wrap="square" lIns="68575" tIns="34275" rIns="68575" bIns="34275" anchor="t" anchorCtr="0">
            <a:noAutofit/>
          </a:bodyPr>
          <a:lstStyle/>
          <a:p>
            <a:pPr marL="254000" lvl="0" indent="-279400" algn="l" rtl="0">
              <a:spcBef>
                <a:spcPts val="800"/>
              </a:spcBef>
              <a:spcAft>
                <a:spcPts val="0"/>
              </a:spcAft>
              <a:buClr>
                <a:srgbClr val="FFFFFF"/>
              </a:buClr>
              <a:buSzPts val="1600"/>
              <a:buChar char="●"/>
            </a:pPr>
            <a:r>
              <a:rPr lang="en" sz="1600" dirty="0">
                <a:solidFill>
                  <a:srgbClr val="FFFFFF"/>
                </a:solidFill>
                <a:latin typeface="Arial"/>
                <a:ea typeface="Arial"/>
                <a:cs typeface="Arial"/>
                <a:sym typeface="Arial"/>
              </a:rPr>
              <a:t>The product is an </a:t>
            </a:r>
            <a:r>
              <a:rPr lang="en" sz="1600" dirty="0">
                <a:solidFill>
                  <a:srgbClr val="FFFFFF"/>
                </a:solidFill>
                <a:uFill>
                  <a:noFill/>
                </a:uFill>
                <a:latin typeface="Arial"/>
                <a:ea typeface="Arial"/>
                <a:cs typeface="Arial"/>
                <a:sym typeface="Arial"/>
              </a:rPr>
              <a:t>Web application</a:t>
            </a:r>
            <a:r>
              <a:rPr lang="en" sz="1600" dirty="0">
                <a:solidFill>
                  <a:srgbClr val="FFFFFF"/>
                </a:solidFill>
                <a:latin typeface="Arial"/>
                <a:ea typeface="Arial"/>
                <a:cs typeface="Arial"/>
                <a:sym typeface="Arial"/>
              </a:rPr>
              <a:t>-powered </a:t>
            </a:r>
            <a:r>
              <a:rPr lang="en" sz="1600" dirty="0">
                <a:solidFill>
                  <a:srgbClr val="FFFFFF"/>
                </a:solidFill>
                <a:uFill>
                  <a:noFill/>
                </a:uFill>
                <a:latin typeface="Arial"/>
                <a:ea typeface="Arial"/>
                <a:cs typeface="Arial"/>
                <a:sym typeface="Arial"/>
              </a:rPr>
              <a:t>website</a:t>
            </a:r>
            <a:r>
              <a:rPr lang="en" sz="1600" dirty="0">
                <a:solidFill>
                  <a:srgbClr val="FFFFFF"/>
                </a:solidFill>
                <a:latin typeface="Arial"/>
                <a:ea typeface="Arial"/>
                <a:cs typeface="Arial"/>
                <a:sym typeface="Arial"/>
              </a:rPr>
              <a:t> which is deployed in cloud for customers.</a:t>
            </a:r>
            <a:endParaRPr sz="1600" dirty="0">
              <a:solidFill>
                <a:srgbClr val="FFFFFF"/>
              </a:solidFill>
              <a:latin typeface="Arial"/>
              <a:ea typeface="Arial"/>
              <a:cs typeface="Arial"/>
              <a:sym typeface="Arial"/>
            </a:endParaRPr>
          </a:p>
          <a:p>
            <a:pPr marL="254000" lvl="0" indent="-279400" algn="l" rtl="0">
              <a:spcBef>
                <a:spcPts val="800"/>
              </a:spcBef>
              <a:spcAft>
                <a:spcPts val="0"/>
              </a:spcAft>
              <a:buClr>
                <a:srgbClr val="FFFFFF"/>
              </a:buClr>
              <a:buSzPts val="1600"/>
              <a:buChar char="●"/>
            </a:pPr>
            <a:r>
              <a:rPr lang="en" sz="1600" dirty="0">
                <a:solidFill>
                  <a:srgbClr val="FFFFFF"/>
                </a:solidFill>
                <a:latin typeface="Arial"/>
                <a:ea typeface="Arial"/>
                <a:cs typeface="Arial"/>
                <a:sym typeface="Arial"/>
              </a:rPr>
              <a:t>Leveraging </a:t>
            </a:r>
            <a:r>
              <a:rPr lang="en" sz="1600" dirty="0">
                <a:solidFill>
                  <a:srgbClr val="FFFFFF"/>
                </a:solidFill>
                <a:uFill>
                  <a:noFill/>
                </a:uFill>
                <a:latin typeface="Arial"/>
                <a:ea typeface="Arial"/>
                <a:cs typeface="Arial"/>
                <a:sym typeface="Arial"/>
              </a:rPr>
              <a:t>Automations tools</a:t>
            </a:r>
            <a:r>
              <a:rPr lang="en" sz="1600" dirty="0">
                <a:solidFill>
                  <a:srgbClr val="FFFFFF"/>
                </a:solidFill>
                <a:latin typeface="Arial"/>
                <a:ea typeface="Arial"/>
                <a:cs typeface="Arial"/>
                <a:sym typeface="Arial"/>
              </a:rPr>
              <a:t> and </a:t>
            </a:r>
            <a:r>
              <a:rPr lang="en" sz="1600" dirty="0">
                <a:solidFill>
                  <a:srgbClr val="FFFFFF"/>
                </a:solidFill>
                <a:uFill>
                  <a:noFill/>
                </a:uFill>
                <a:latin typeface="Arial"/>
                <a:ea typeface="Arial"/>
                <a:cs typeface="Arial"/>
                <a:sym typeface="Arial"/>
              </a:rPr>
              <a:t>technology</a:t>
            </a:r>
            <a:r>
              <a:rPr lang="en" sz="1600" dirty="0">
                <a:solidFill>
                  <a:srgbClr val="FFFFFF"/>
                </a:solidFill>
                <a:latin typeface="Arial"/>
                <a:ea typeface="Arial"/>
                <a:cs typeface="Arial"/>
                <a:sym typeface="Arial"/>
              </a:rPr>
              <a:t>, the website was more responsive and reduced latency during processing</a:t>
            </a:r>
            <a:endParaRPr sz="1600" dirty="0">
              <a:solidFill>
                <a:srgbClr val="FFFFFF"/>
              </a:solidFill>
              <a:latin typeface="Arial"/>
              <a:ea typeface="Arial"/>
              <a:cs typeface="Arial"/>
              <a:sym typeface="Arial"/>
            </a:endParaRPr>
          </a:p>
          <a:p>
            <a:pPr marL="254000" lvl="0" indent="-279400" algn="l" rtl="0">
              <a:spcBef>
                <a:spcPts val="800"/>
              </a:spcBef>
              <a:spcAft>
                <a:spcPts val="0"/>
              </a:spcAft>
              <a:buClr>
                <a:srgbClr val="FFFFFF"/>
              </a:buClr>
              <a:buSzPts val="1600"/>
              <a:buChar char="●"/>
            </a:pPr>
            <a:r>
              <a:rPr lang="en-US" sz="1600" dirty="0">
                <a:solidFill>
                  <a:srgbClr val="FFFFFF"/>
                </a:solidFill>
                <a:latin typeface="Arial"/>
                <a:ea typeface="Arial"/>
                <a:cs typeface="Arial"/>
                <a:sym typeface="Arial"/>
              </a:rPr>
              <a:t>The company render one stop solution for design and design-to-build services under turnkey project management for all kinds of residential and commercial construction</a:t>
            </a:r>
            <a:endParaRPr sz="16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lt2"/>
              </a:buClr>
              <a:buSzPts val="3200"/>
              <a:buFont typeface="Times New Roman"/>
              <a:buNone/>
            </a:pPr>
            <a:r>
              <a:rPr lang="en" sz="3000">
                <a:latin typeface="Times New Roman"/>
                <a:ea typeface="Times New Roman"/>
                <a:cs typeface="Times New Roman"/>
                <a:sym typeface="Times New Roman"/>
              </a:rPr>
              <a:t>TASK PERFORMED</a:t>
            </a:r>
            <a:br>
              <a:rPr lang="en"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
        <p:nvSpPr>
          <p:cNvPr id="170" name="Google Shape;170;p19"/>
          <p:cNvSpPr txBox="1">
            <a:spLocks noGrp="1"/>
          </p:cNvSpPr>
          <p:nvPr>
            <p:ph type="body" idx="1"/>
          </p:nvPr>
        </p:nvSpPr>
        <p:spPr>
          <a:xfrm>
            <a:off x="827484" y="866603"/>
            <a:ext cx="6709906" cy="3819697"/>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900"/>
              <a:buNone/>
            </a:pPr>
            <a:r>
              <a:rPr lang="en" sz="1800" dirty="0">
                <a:latin typeface="Times New Roman"/>
                <a:ea typeface="Times New Roman"/>
                <a:cs typeface="Times New Roman"/>
                <a:sym typeface="Times New Roman"/>
              </a:rPr>
              <a:t>LEARNING EXPERIENCE</a:t>
            </a:r>
            <a:endParaRPr sz="1800" dirty="0"/>
          </a:p>
          <a:p>
            <a:pPr marL="254000" lvl="0" indent="-254000" algn="l" rtl="0">
              <a:spcBef>
                <a:spcPts val="800"/>
              </a:spcBef>
              <a:spcAft>
                <a:spcPts val="0"/>
              </a:spcAft>
              <a:buSzPts val="1400"/>
              <a:buChar char="●"/>
            </a:pPr>
            <a:r>
              <a:rPr lang="en" sz="1400" dirty="0">
                <a:latin typeface="Times New Roman"/>
                <a:ea typeface="Times New Roman"/>
                <a:cs typeface="Times New Roman"/>
                <a:sym typeface="Times New Roman"/>
              </a:rPr>
              <a:t>Making Triggers in Jenkins and writing other jobs.</a:t>
            </a:r>
            <a:endParaRPr sz="1400" dirty="0">
              <a:latin typeface="Times New Roman"/>
              <a:ea typeface="Times New Roman"/>
              <a:cs typeface="Times New Roman"/>
              <a:sym typeface="Times New Roman"/>
            </a:endParaRPr>
          </a:p>
          <a:p>
            <a:pPr marL="254000" lvl="0" indent="-254000" algn="l" rtl="0">
              <a:spcBef>
                <a:spcPts val="800"/>
              </a:spcBef>
              <a:spcAft>
                <a:spcPts val="0"/>
              </a:spcAft>
              <a:buSzPts val="1400"/>
              <a:buFont typeface="Times New Roman"/>
              <a:buChar char="●"/>
            </a:pPr>
            <a:r>
              <a:rPr lang="en" sz="1400" dirty="0">
                <a:latin typeface="Times New Roman"/>
                <a:ea typeface="Times New Roman"/>
                <a:cs typeface="Times New Roman"/>
                <a:sym typeface="Times New Roman"/>
              </a:rPr>
              <a:t>Making Changes in the website.</a:t>
            </a:r>
            <a:endParaRPr sz="1400" dirty="0">
              <a:latin typeface="Times New Roman"/>
              <a:ea typeface="Times New Roman"/>
              <a:cs typeface="Times New Roman"/>
              <a:sym typeface="Times New Roman"/>
            </a:endParaRPr>
          </a:p>
          <a:p>
            <a:pPr marL="254000" lvl="0" indent="-254000" algn="l" rtl="0">
              <a:spcBef>
                <a:spcPts val="800"/>
              </a:spcBef>
              <a:spcAft>
                <a:spcPts val="0"/>
              </a:spcAft>
              <a:buSzPts val="1400"/>
              <a:buFont typeface="Times New Roman"/>
              <a:buChar char="●"/>
            </a:pPr>
            <a:r>
              <a:rPr lang="en" sz="1400" dirty="0">
                <a:latin typeface="Times New Roman"/>
                <a:ea typeface="Times New Roman"/>
                <a:cs typeface="Times New Roman"/>
                <a:sym typeface="Times New Roman"/>
              </a:rPr>
              <a:t>Writing Unit Tests.</a:t>
            </a:r>
            <a:endParaRPr sz="1400" dirty="0">
              <a:latin typeface="Times New Roman"/>
              <a:ea typeface="Times New Roman"/>
              <a:cs typeface="Times New Roman"/>
              <a:sym typeface="Times New Roman"/>
            </a:endParaRPr>
          </a:p>
          <a:p>
            <a:pPr marL="254000" lvl="0" indent="-254000" algn="l" rtl="0">
              <a:spcBef>
                <a:spcPts val="800"/>
              </a:spcBef>
              <a:spcAft>
                <a:spcPts val="0"/>
              </a:spcAft>
              <a:buSzPts val="1400"/>
              <a:buFont typeface="Times New Roman"/>
              <a:buChar char="●"/>
            </a:pPr>
            <a:r>
              <a:rPr lang="en" sz="1400" dirty="0">
                <a:latin typeface="Times New Roman"/>
                <a:ea typeface="Times New Roman"/>
                <a:cs typeface="Times New Roman"/>
                <a:sym typeface="Times New Roman"/>
              </a:rPr>
              <a:t>Minor Changes in the deployment.</a:t>
            </a:r>
            <a:endParaRPr sz="1400" dirty="0">
              <a:latin typeface="Times New Roman"/>
              <a:ea typeface="Times New Roman"/>
              <a:cs typeface="Times New Roman"/>
              <a:sym typeface="Times New Roman"/>
            </a:endParaRPr>
          </a:p>
          <a:p>
            <a:pPr marL="254000" lvl="0" indent="-254000" algn="l" rtl="0">
              <a:spcBef>
                <a:spcPts val="800"/>
              </a:spcBef>
              <a:spcAft>
                <a:spcPts val="0"/>
              </a:spcAft>
              <a:buSzPts val="1400"/>
              <a:buFont typeface="Times New Roman"/>
              <a:buChar char="●"/>
            </a:pPr>
            <a:r>
              <a:rPr lang="en" sz="1400" dirty="0">
                <a:latin typeface="Times New Roman"/>
                <a:ea typeface="Times New Roman"/>
                <a:cs typeface="Times New Roman"/>
                <a:sym typeface="Times New Roman"/>
              </a:rPr>
              <a:t>Writing code for filtering specific users.</a:t>
            </a:r>
            <a:endParaRPr sz="1400" dirty="0">
              <a:latin typeface="Times New Roman"/>
              <a:ea typeface="Times New Roman"/>
              <a:cs typeface="Times New Roman"/>
              <a:sym typeface="Times New Roman"/>
            </a:endParaRPr>
          </a:p>
          <a:p>
            <a:pPr marL="254000" lvl="0" indent="-254000" algn="l" rtl="0">
              <a:spcBef>
                <a:spcPts val="800"/>
              </a:spcBef>
              <a:spcAft>
                <a:spcPts val="0"/>
              </a:spcAft>
              <a:buSzPts val="1400"/>
              <a:buFont typeface="Times New Roman"/>
              <a:buChar char="●"/>
            </a:pPr>
            <a:r>
              <a:rPr lang="en" sz="1400" dirty="0">
                <a:latin typeface="Times New Roman"/>
                <a:ea typeface="Times New Roman"/>
                <a:cs typeface="Times New Roman"/>
                <a:sym typeface="Times New Roman"/>
              </a:rPr>
              <a:t>Writing code to build a CI/CD pipeline.</a:t>
            </a:r>
            <a:endParaRPr sz="14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2700"/>
              <a:buFont typeface="Century Gothic"/>
              <a:buNone/>
            </a:pPr>
            <a:r>
              <a:rPr lang="en" sz="2700"/>
              <a:t>KNOWLEDGE ACQUIRED</a:t>
            </a:r>
            <a:endParaRPr sz="2700"/>
          </a:p>
        </p:txBody>
      </p:sp>
      <p:sp>
        <p:nvSpPr>
          <p:cNvPr id="176" name="Google Shape;176;p20"/>
          <p:cNvSpPr txBox="1">
            <a:spLocks noGrp="1"/>
          </p:cNvSpPr>
          <p:nvPr>
            <p:ph type="body" idx="1"/>
          </p:nvPr>
        </p:nvSpPr>
        <p:spPr>
          <a:xfrm>
            <a:off x="484584" y="1134687"/>
            <a:ext cx="7052806" cy="3551612"/>
          </a:xfrm>
          <a:prstGeom prst="rect">
            <a:avLst/>
          </a:prstGeom>
          <a:noFill/>
          <a:ln>
            <a:noFill/>
          </a:ln>
        </p:spPr>
        <p:txBody>
          <a:bodyPr spcFirstLastPara="1" wrap="square" lIns="68575" tIns="34275" rIns="68575" bIns="34275" anchor="t" anchorCtr="0">
            <a:noAutofit/>
          </a:bodyPr>
          <a:lstStyle/>
          <a:p>
            <a:pPr marL="254000" lvl="0" indent="-266700" algn="l" rtl="0">
              <a:spcBef>
                <a:spcPts val="800"/>
              </a:spcBef>
              <a:spcAft>
                <a:spcPts val="0"/>
              </a:spcAft>
              <a:buClr>
                <a:srgbClr val="FFFFFF"/>
              </a:buClr>
              <a:buSzPts val="1400"/>
              <a:buChar char="●"/>
            </a:pPr>
            <a:r>
              <a:rPr lang="en" sz="1400">
                <a:solidFill>
                  <a:srgbClr val="FFFFFF"/>
                </a:solidFill>
              </a:rPr>
              <a:t>Talking about the knowledge earned by this training programme, I did get to handle the individual assignment and the best was that I tried each and every task  which was given to me.</a:t>
            </a:r>
            <a:endParaRPr sz="1400">
              <a:solidFill>
                <a:srgbClr val="FFFFFF"/>
              </a:solidFill>
            </a:endParaRPr>
          </a:p>
          <a:p>
            <a:pPr marL="254000" lvl="0" indent="-266700" algn="l" rtl="0">
              <a:spcBef>
                <a:spcPts val="800"/>
              </a:spcBef>
              <a:spcAft>
                <a:spcPts val="0"/>
              </a:spcAft>
              <a:buClr>
                <a:srgbClr val="FFFFFF"/>
              </a:buClr>
              <a:buSzPts val="1400"/>
              <a:buChar char="●"/>
            </a:pPr>
            <a:r>
              <a:rPr lang="en" sz="1400">
                <a:solidFill>
                  <a:srgbClr val="FFFFFF"/>
                </a:solidFill>
              </a:rPr>
              <a:t>Different Softwares regarding the projects  were  taught and made to work on it.</a:t>
            </a:r>
            <a:endParaRPr sz="1400">
              <a:solidFill>
                <a:srgbClr val="FFFFFF"/>
              </a:solidFill>
            </a:endParaRPr>
          </a:p>
          <a:p>
            <a:pPr marL="254000" lvl="0" indent="-266700" algn="l" rtl="0">
              <a:spcBef>
                <a:spcPts val="800"/>
              </a:spcBef>
              <a:spcAft>
                <a:spcPts val="0"/>
              </a:spcAft>
              <a:buClr>
                <a:srgbClr val="FFFFFF"/>
              </a:buClr>
              <a:buSzPts val="1400"/>
              <a:buChar char="●"/>
            </a:pPr>
            <a:r>
              <a:rPr lang="en" sz="1400">
                <a:solidFill>
                  <a:srgbClr val="FFFFFF"/>
                </a:solidFill>
              </a:rPr>
              <a:t>Vast knowledge regarding the same was provided</a:t>
            </a:r>
            <a:endParaRPr sz="1400">
              <a:solidFill>
                <a:srgbClr val="FFFFFF"/>
              </a:solidFill>
            </a:endParaRPr>
          </a:p>
          <a:p>
            <a:pPr marL="254000" lvl="0" indent="-266700" algn="l" rtl="0">
              <a:spcBef>
                <a:spcPts val="800"/>
              </a:spcBef>
              <a:spcAft>
                <a:spcPts val="0"/>
              </a:spcAft>
              <a:buClr>
                <a:srgbClr val="FFFFFF"/>
              </a:buClr>
              <a:buSzPts val="1400"/>
              <a:buChar char="●"/>
            </a:pPr>
            <a:r>
              <a:rPr lang="en" sz="1400">
                <a:solidFill>
                  <a:srgbClr val="FFFFFF"/>
                </a:solidFill>
              </a:rPr>
              <a:t>The knowledge required by the Corporate  industries and the  present automation was also an added knowledge in our training.</a:t>
            </a:r>
            <a:endParaRPr sz="1400">
              <a:solidFill>
                <a:srgbClr val="FFFFFF"/>
              </a:solidFill>
            </a:endParaRPr>
          </a:p>
          <a:p>
            <a:pPr marL="254000" lvl="0" indent="0" algn="l" rtl="0">
              <a:spcBef>
                <a:spcPts val="800"/>
              </a:spcBef>
              <a:spcAft>
                <a:spcPts val="0"/>
              </a:spcAft>
              <a:buNone/>
            </a:pP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2700"/>
              <a:buFont typeface="Times New Roman"/>
              <a:buNone/>
            </a:pPr>
            <a:r>
              <a:rPr lang="en" sz="2700">
                <a:latin typeface="Times New Roman"/>
                <a:ea typeface="Times New Roman"/>
                <a:cs typeface="Times New Roman"/>
                <a:sym typeface="Times New Roman"/>
              </a:rPr>
              <a:t>SKILLS LEARNED</a:t>
            </a:r>
            <a:endParaRPr sz="2700">
              <a:latin typeface="Times New Roman"/>
              <a:ea typeface="Times New Roman"/>
              <a:cs typeface="Times New Roman"/>
              <a:sym typeface="Times New Roman"/>
            </a:endParaRPr>
          </a:p>
        </p:txBody>
      </p:sp>
      <p:sp>
        <p:nvSpPr>
          <p:cNvPr id="182" name="Google Shape;182;p21"/>
          <p:cNvSpPr txBox="1">
            <a:spLocks noGrp="1"/>
          </p:cNvSpPr>
          <p:nvPr>
            <p:ph type="body" idx="1"/>
          </p:nvPr>
        </p:nvSpPr>
        <p:spPr>
          <a:xfrm>
            <a:off x="484584" y="966356"/>
            <a:ext cx="7052806" cy="3719944"/>
          </a:xfrm>
          <a:prstGeom prst="rect">
            <a:avLst/>
          </a:prstGeom>
          <a:noFill/>
          <a:ln>
            <a:noFill/>
          </a:ln>
        </p:spPr>
        <p:txBody>
          <a:bodyPr spcFirstLastPara="1" wrap="square" lIns="68575" tIns="34275" rIns="68575" bIns="34275" anchor="t" anchorCtr="0">
            <a:noAutofit/>
          </a:bodyPr>
          <a:lstStyle/>
          <a:p>
            <a:pPr marL="254000" lvl="0" indent="-260350" algn="l" rtl="0">
              <a:spcBef>
                <a:spcPts val="800"/>
              </a:spcBef>
              <a:spcAft>
                <a:spcPts val="0"/>
              </a:spcAft>
              <a:buClr>
                <a:srgbClr val="FFFFFF"/>
              </a:buClr>
              <a:buSzPts val="1300"/>
              <a:buChar char="●"/>
            </a:pPr>
            <a:r>
              <a:rPr lang="en-US" sz="1600" b="1" dirty="0">
                <a:solidFill>
                  <a:srgbClr val="FFFFFF"/>
                </a:solidFill>
              </a:rPr>
              <a:t>Docker: </a:t>
            </a:r>
            <a:r>
              <a:rPr lang="en-US" sz="1600" dirty="0">
                <a:solidFill>
                  <a:srgbClr val="FFFFFF"/>
                </a:solidFill>
              </a:rPr>
              <a:t>Docker is a tool designed to make it easier to create, deploy, and run applications by using containers.</a:t>
            </a:r>
          </a:p>
          <a:p>
            <a:pPr marL="254000" lvl="0" indent="-260350" algn="l" rtl="0">
              <a:spcBef>
                <a:spcPts val="800"/>
              </a:spcBef>
              <a:spcAft>
                <a:spcPts val="0"/>
              </a:spcAft>
              <a:buClr>
                <a:srgbClr val="FFFFFF"/>
              </a:buClr>
              <a:buSzPts val="1300"/>
              <a:buChar char="●"/>
            </a:pPr>
            <a:r>
              <a:rPr lang="en-US" sz="1600" b="1" dirty="0">
                <a:solidFill>
                  <a:srgbClr val="FFFFFF"/>
                </a:solidFill>
              </a:rPr>
              <a:t>GitHub</a:t>
            </a:r>
            <a:r>
              <a:rPr lang="en-US" sz="1600" dirty="0">
                <a:solidFill>
                  <a:srgbClr val="FFFFFF"/>
                </a:solidFill>
              </a:rPr>
              <a:t>: GitHub is a code hosting platform for version control and collaboration. It lets us and others work together on projects from anywhere.</a:t>
            </a:r>
          </a:p>
          <a:p>
            <a:pPr marL="254000" lvl="0" indent="-260350" algn="l" rtl="0">
              <a:spcBef>
                <a:spcPts val="800"/>
              </a:spcBef>
              <a:spcAft>
                <a:spcPts val="0"/>
              </a:spcAft>
              <a:buClr>
                <a:srgbClr val="FFFFFF"/>
              </a:buClr>
              <a:buSzPts val="1300"/>
              <a:buChar char="●"/>
            </a:pPr>
            <a:r>
              <a:rPr lang="en-US" sz="1600" b="1" dirty="0">
                <a:solidFill>
                  <a:srgbClr val="FFFFFF"/>
                </a:solidFill>
              </a:rPr>
              <a:t>Jenkins:</a:t>
            </a:r>
            <a:r>
              <a:rPr lang="en-US" sz="1600" dirty="0">
                <a:solidFill>
                  <a:srgbClr val="FFFFFF"/>
                </a:solidFill>
              </a:rPr>
              <a:t> Jenkins is an open-source automation tool written in Java with plugins built for Continuous Integration purposes. Jenkins is used to build and test our software projects continuously making it easier for developers to integrate changes to the project</a:t>
            </a:r>
            <a:endParaRPr sz="1600" dirty="0">
              <a:solidFill>
                <a:srgbClr val="FFFFFF"/>
              </a:solidFill>
            </a:endParaRPr>
          </a:p>
          <a:p>
            <a:pPr marL="254000" lvl="0" indent="-177800" algn="l" rtl="0">
              <a:spcBef>
                <a:spcPts val="800"/>
              </a:spcBef>
              <a:spcAft>
                <a:spcPts val="0"/>
              </a:spcAft>
              <a:buSzPts val="1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484583" y="339539"/>
            <a:ext cx="7053542" cy="1050398"/>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lt2"/>
              </a:buClr>
              <a:buSzPts val="2700"/>
              <a:buFont typeface="Times New Roman"/>
              <a:buNone/>
            </a:pPr>
            <a:r>
              <a:rPr lang="en" sz="2700">
                <a:latin typeface="Times New Roman"/>
                <a:ea typeface="Times New Roman"/>
                <a:cs typeface="Times New Roman"/>
                <a:sym typeface="Times New Roman"/>
              </a:rPr>
              <a:t>THE MOST CHALLENGING TASK</a:t>
            </a:r>
            <a:endParaRPr sz="2700">
              <a:latin typeface="Times New Roman"/>
              <a:ea typeface="Times New Roman"/>
              <a:cs typeface="Times New Roman"/>
              <a:sym typeface="Times New Roman"/>
            </a:endParaRPr>
          </a:p>
        </p:txBody>
      </p:sp>
      <p:sp>
        <p:nvSpPr>
          <p:cNvPr id="188" name="Google Shape;188;p22"/>
          <p:cNvSpPr txBox="1">
            <a:spLocks noGrp="1"/>
          </p:cNvSpPr>
          <p:nvPr>
            <p:ph type="body" idx="1"/>
          </p:nvPr>
        </p:nvSpPr>
        <p:spPr>
          <a:xfrm>
            <a:off x="484584" y="1053639"/>
            <a:ext cx="7052806" cy="3632661"/>
          </a:xfrm>
          <a:prstGeom prst="rect">
            <a:avLst/>
          </a:prstGeom>
          <a:noFill/>
          <a:ln>
            <a:noFill/>
          </a:ln>
        </p:spPr>
        <p:txBody>
          <a:bodyPr spcFirstLastPara="1" wrap="square" lIns="68575" tIns="34275" rIns="68575" bIns="34275" anchor="t" anchorCtr="0">
            <a:noAutofit/>
          </a:bodyPr>
          <a:lstStyle/>
          <a:p>
            <a:pPr marL="254000" lvl="0" indent="-292100" algn="l" rtl="0">
              <a:spcBef>
                <a:spcPts val="0"/>
              </a:spcBef>
              <a:spcAft>
                <a:spcPts val="0"/>
              </a:spcAft>
              <a:buSzPts val="1800"/>
              <a:buChar char="●"/>
            </a:pPr>
            <a:r>
              <a:rPr lang="en-US" sz="2000" dirty="0"/>
              <a:t>Deploying code from GitHub to Docker</a:t>
            </a:r>
            <a:br>
              <a:rPr lang="en-US" sz="2000" dirty="0"/>
            </a:br>
            <a:endParaRPr sz="2000" dirty="0"/>
          </a:p>
          <a:p>
            <a:pPr marL="254000" lvl="0" indent="0" algn="l" rtl="0">
              <a:spcBef>
                <a:spcPts val="0"/>
              </a:spcBef>
              <a:spcAft>
                <a:spcPts val="0"/>
              </a:spcAft>
              <a:buNone/>
            </a:pPr>
            <a:r>
              <a:rPr lang="en" sz="1700" dirty="0"/>
              <a:t>Since Automation tools and technology were new new learning for me, and due to the limited time and vastness of the topic, it was difficult to cope up with this task. </a:t>
            </a:r>
            <a:endParaRPr sz="1700" dirty="0"/>
          </a:p>
          <a:p>
            <a:pPr marL="254000" lvl="0" indent="0" algn="l" rtl="0">
              <a:spcBef>
                <a:spcPts val="0"/>
              </a:spcBef>
              <a:spcAft>
                <a:spcPts val="0"/>
              </a:spcAft>
              <a:buNone/>
            </a:pPr>
            <a:r>
              <a:rPr lang="en" sz="1700" dirty="0"/>
              <a:t>Since I was a fresher and my colleagues whom I worked with were experienced, so it was quite difficult to cope up with the environment.</a:t>
            </a:r>
          </a:p>
          <a:p>
            <a:pPr marL="254000" lvl="0" indent="0" algn="l" rtl="0">
              <a:spcBef>
                <a:spcPts val="0"/>
              </a:spcBef>
              <a:spcAft>
                <a:spcPts val="0"/>
              </a:spcAft>
              <a:buNone/>
            </a:pPr>
            <a:endParaRPr lang="en" sz="1700" dirty="0"/>
          </a:p>
          <a:p>
            <a:pPr marL="254000" lvl="0" indent="0" algn="l" rtl="0">
              <a:spcBef>
                <a:spcPts val="0"/>
              </a:spcBef>
              <a:spcAft>
                <a:spcPts val="0"/>
              </a:spcAft>
              <a:buNone/>
            </a:pPr>
            <a:r>
              <a:rPr lang="en" sz="1700" dirty="0"/>
              <a:t>I came up with a solution called CI/CD Pipeline using Jenkins </a:t>
            </a:r>
            <a:endParaRPr sz="17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674</Words>
  <Application>Microsoft Office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vt:lpstr>
      <vt:lpstr>Times New Roman</vt:lpstr>
      <vt:lpstr>Century Gothic</vt:lpstr>
      <vt:lpstr>Noto Sans Symbols</vt:lpstr>
      <vt:lpstr>Lato</vt:lpstr>
      <vt:lpstr>Montserrat</vt:lpstr>
      <vt:lpstr>Arial</vt:lpstr>
      <vt:lpstr>Focus</vt:lpstr>
      <vt:lpstr>Sapthagiri College of Engineering  Information Science and Engineering  Internship Presentation  Coordinator: Prof Gayathri R   Guide : Dr Asha P N Presented by Deepak K           </vt:lpstr>
      <vt:lpstr>Contents</vt:lpstr>
      <vt:lpstr>INTRODUCTION</vt:lpstr>
      <vt:lpstr>COMPANY PROFILE</vt:lpstr>
      <vt:lpstr>OVERVIEW OF THE ORGANIZATION</vt:lpstr>
      <vt:lpstr>TASK PERFORMED </vt:lpstr>
      <vt:lpstr>KNOWLEDGE ACQUIRED</vt:lpstr>
      <vt:lpstr>SKILLS LEARNED</vt:lpstr>
      <vt:lpstr>THE MOST CHALLENGING TASK</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Sapthagiri College of Engineering  Information Science and Engineering  Internship Presentation  Coordinator: Prof Gayathri R   Guide : Dr Asha P N Presented by Deepak K           </dc:title>
  <cp:lastModifiedBy>Deepak K</cp:lastModifiedBy>
  <cp:revision>3</cp:revision>
  <dcterms:modified xsi:type="dcterms:W3CDTF">2021-05-24T11:26:58Z</dcterms:modified>
</cp:coreProperties>
</file>