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7" r:id="rId3"/>
    <p:sldId id="268" r:id="rId4"/>
    <p:sldId id="270" r:id="rId5"/>
    <p:sldId id="257" r:id="rId6"/>
    <p:sldId id="258" r:id="rId7"/>
    <p:sldId id="275" r:id="rId8"/>
    <p:sldId id="271" r:id="rId9"/>
    <p:sldId id="260" r:id="rId10"/>
    <p:sldId id="265" r:id="rId11"/>
    <p:sldId id="266" r:id="rId12"/>
    <p:sldId id="274" r:id="rId13"/>
    <p:sldId id="273" r:id="rId14"/>
    <p:sldId id="272" r:id="rId15"/>
    <p:sldId id="263"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66FF"/>
    <a:srgbClr val="CC0000"/>
    <a:srgbClr val="B262F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97" autoAdjust="0"/>
    <p:restoredTop sz="94660"/>
  </p:normalViewPr>
  <p:slideViewPr>
    <p:cSldViewPr snapToGrid="0">
      <p:cViewPr varScale="1">
        <p:scale>
          <a:sx n="87" d="100"/>
          <a:sy n="87" d="100"/>
        </p:scale>
        <p:origin x="-394" y="-8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D7F8435-090E-4199-9E2E-02BC9DD58C83}" type="doc">
      <dgm:prSet loTypeId="urn:microsoft.com/office/officeart/2005/8/layout/bProcess4" loCatId="process" qsTypeId="urn:microsoft.com/office/officeart/2005/8/quickstyle/simple1" qsCatId="simple" csTypeId="urn:microsoft.com/office/officeart/2005/8/colors/accent1_2" csCatId="accent1" phldr="1"/>
      <dgm:spPr/>
      <dgm:t>
        <a:bodyPr/>
        <a:lstStyle/>
        <a:p>
          <a:endParaRPr lang="en-US"/>
        </a:p>
      </dgm:t>
    </dgm:pt>
    <dgm:pt modelId="{8D4A905A-126B-4A9F-AEAC-C1714FEC593F}">
      <dgm:prSet phldrT="[Text]"/>
      <dgm:spPr/>
      <dgm:t>
        <a:bodyPr/>
        <a:lstStyle/>
        <a:p>
          <a:r>
            <a:rPr lang="en-US" dirty="0"/>
            <a:t>Normalize</a:t>
          </a:r>
        </a:p>
      </dgm:t>
    </dgm:pt>
    <dgm:pt modelId="{BF656982-E0E4-4356-9FC5-37975425E6BC}" type="parTrans" cxnId="{706CEE1A-4F67-4BD2-A7F6-126D62C25C11}">
      <dgm:prSet/>
      <dgm:spPr/>
      <dgm:t>
        <a:bodyPr/>
        <a:lstStyle/>
        <a:p>
          <a:endParaRPr lang="en-US"/>
        </a:p>
      </dgm:t>
    </dgm:pt>
    <dgm:pt modelId="{03A1EA9E-ED08-45F5-9908-7BF27ABCF5A5}" type="sibTrans" cxnId="{706CEE1A-4F67-4BD2-A7F6-126D62C25C11}">
      <dgm:prSet/>
      <dgm:spPr/>
      <dgm:t>
        <a:bodyPr/>
        <a:lstStyle/>
        <a:p>
          <a:endParaRPr lang="en-US"/>
        </a:p>
      </dgm:t>
    </dgm:pt>
    <dgm:pt modelId="{9C4D9F75-4D9A-48C6-8BAE-A59920EDBA37}">
      <dgm:prSet phldrT="[Text]"/>
      <dgm:spPr/>
      <dgm:t>
        <a:bodyPr/>
        <a:lstStyle/>
        <a:p>
          <a:r>
            <a:rPr lang="en-US" dirty="0"/>
            <a:t>Smooth</a:t>
          </a:r>
        </a:p>
      </dgm:t>
    </dgm:pt>
    <dgm:pt modelId="{00903877-A857-439B-89BC-F52CD0633580}" type="parTrans" cxnId="{23B4B14E-E1EF-4DE2-B9EB-C17B75ED83A5}">
      <dgm:prSet/>
      <dgm:spPr/>
      <dgm:t>
        <a:bodyPr/>
        <a:lstStyle/>
        <a:p>
          <a:endParaRPr lang="en-US"/>
        </a:p>
      </dgm:t>
    </dgm:pt>
    <dgm:pt modelId="{DB6BE8BE-02E3-4FA4-B5D0-4772A45A0617}" type="sibTrans" cxnId="{23B4B14E-E1EF-4DE2-B9EB-C17B75ED83A5}">
      <dgm:prSet/>
      <dgm:spPr/>
      <dgm:t>
        <a:bodyPr/>
        <a:lstStyle/>
        <a:p>
          <a:endParaRPr lang="en-US"/>
        </a:p>
      </dgm:t>
    </dgm:pt>
    <dgm:pt modelId="{8780ECE9-7ADB-47D0-84E6-1D88CCD537FE}">
      <dgm:prSet phldrT="[Text]"/>
      <dgm:spPr/>
      <dgm:t>
        <a:bodyPr/>
        <a:lstStyle/>
        <a:p>
          <a:r>
            <a:rPr lang="en-US" dirty="0"/>
            <a:t>Linear Regression</a:t>
          </a:r>
        </a:p>
      </dgm:t>
    </dgm:pt>
    <dgm:pt modelId="{5E56D3E8-7ACA-473C-AE31-D990BADBF951}" type="parTrans" cxnId="{952E8446-D5D6-4F20-A829-8B71FB001B1B}">
      <dgm:prSet/>
      <dgm:spPr/>
      <dgm:t>
        <a:bodyPr/>
        <a:lstStyle/>
        <a:p>
          <a:endParaRPr lang="en-US"/>
        </a:p>
      </dgm:t>
    </dgm:pt>
    <dgm:pt modelId="{A5DA1ECF-796B-4DEB-B963-5CAA14D1CA3E}" type="sibTrans" cxnId="{952E8446-D5D6-4F20-A829-8B71FB001B1B}">
      <dgm:prSet/>
      <dgm:spPr/>
      <dgm:t>
        <a:bodyPr/>
        <a:lstStyle/>
        <a:p>
          <a:endParaRPr lang="en-US"/>
        </a:p>
      </dgm:t>
    </dgm:pt>
    <dgm:pt modelId="{C2C3466B-D88F-40BB-B9DA-1A3E50BEE2CD}">
      <dgm:prSet phldrT="[Text]"/>
      <dgm:spPr/>
      <dgm:t>
        <a:bodyPr/>
        <a:lstStyle/>
        <a:p>
          <a:r>
            <a:rPr lang="en-US" dirty="0" smtClean="0"/>
            <a:t>With Dow </a:t>
          </a:r>
          <a:r>
            <a:rPr lang="en-US" dirty="0"/>
            <a:t>Jones Industrial Average (DJIA)</a:t>
          </a:r>
        </a:p>
      </dgm:t>
    </dgm:pt>
    <dgm:pt modelId="{48BCC956-B356-4BCB-B759-A3E06276F8F9}" type="parTrans" cxnId="{D972C7EC-56C7-4E27-8DF1-0A29753F5B48}">
      <dgm:prSet/>
      <dgm:spPr/>
      <dgm:t>
        <a:bodyPr/>
        <a:lstStyle/>
        <a:p>
          <a:endParaRPr lang="en-US"/>
        </a:p>
      </dgm:t>
    </dgm:pt>
    <dgm:pt modelId="{940846FA-252B-4F2A-866A-463D0333C188}" type="sibTrans" cxnId="{D972C7EC-56C7-4E27-8DF1-0A29753F5B48}">
      <dgm:prSet/>
      <dgm:spPr/>
      <dgm:t>
        <a:bodyPr/>
        <a:lstStyle/>
        <a:p>
          <a:endParaRPr lang="en-US"/>
        </a:p>
      </dgm:t>
    </dgm:pt>
    <dgm:pt modelId="{8C65A7EC-8788-47EE-8590-CDE2DAA44D08}">
      <dgm:prSet phldrT="[Text]"/>
      <dgm:spPr/>
      <dgm:t>
        <a:bodyPr/>
        <a:lstStyle/>
        <a:p>
          <a:r>
            <a:rPr lang="en-US" dirty="0"/>
            <a:t>Moving average</a:t>
          </a:r>
        </a:p>
      </dgm:t>
    </dgm:pt>
    <dgm:pt modelId="{52DAB72E-9931-4D60-BE96-DFE4CE493E6A}" type="parTrans" cxnId="{737FD7D9-BE8E-43F1-811A-88650CC2FB2D}">
      <dgm:prSet/>
      <dgm:spPr/>
      <dgm:t>
        <a:bodyPr/>
        <a:lstStyle/>
        <a:p>
          <a:endParaRPr lang="en-US"/>
        </a:p>
      </dgm:t>
    </dgm:pt>
    <dgm:pt modelId="{E705C5CE-C9BD-4061-B95A-66838718343E}" type="sibTrans" cxnId="{737FD7D9-BE8E-43F1-811A-88650CC2FB2D}">
      <dgm:prSet/>
      <dgm:spPr/>
      <dgm:t>
        <a:bodyPr/>
        <a:lstStyle/>
        <a:p>
          <a:endParaRPr lang="en-US"/>
        </a:p>
      </dgm:t>
    </dgm:pt>
    <dgm:pt modelId="{A4E81BC1-8FA8-404B-9576-2FB6B740D75F}">
      <dgm:prSet phldrT="[Text]"/>
      <dgm:spPr/>
      <dgm:t>
        <a:bodyPr/>
        <a:lstStyle/>
        <a:p>
          <a:r>
            <a:rPr lang="en-US" dirty="0"/>
            <a:t>“Unnormalize”</a:t>
          </a:r>
        </a:p>
      </dgm:t>
    </dgm:pt>
    <dgm:pt modelId="{A2C621B9-274F-4DE7-B6DD-55ADAC89B96B}" type="parTrans" cxnId="{54F2B39C-561E-436D-9E2E-B64DD8778E35}">
      <dgm:prSet/>
      <dgm:spPr/>
      <dgm:t>
        <a:bodyPr/>
        <a:lstStyle/>
        <a:p>
          <a:endParaRPr lang="en-US"/>
        </a:p>
      </dgm:t>
    </dgm:pt>
    <dgm:pt modelId="{1E70887A-CD10-489D-A733-121751C731B7}" type="sibTrans" cxnId="{54F2B39C-561E-436D-9E2E-B64DD8778E35}">
      <dgm:prSet/>
      <dgm:spPr/>
      <dgm:t>
        <a:bodyPr/>
        <a:lstStyle/>
        <a:p>
          <a:endParaRPr lang="en-US"/>
        </a:p>
      </dgm:t>
    </dgm:pt>
    <dgm:pt modelId="{E3B096E8-80ED-401A-BEE8-1E0CD123BEDE}">
      <dgm:prSet phldrT="[Text]"/>
      <dgm:spPr/>
      <dgm:t>
        <a:bodyPr/>
        <a:lstStyle/>
        <a:p>
          <a:r>
            <a:rPr lang="en-US" dirty="0"/>
            <a:t>With our prediction on DJIA based on our Google Trend keyword correlation model</a:t>
          </a:r>
        </a:p>
      </dgm:t>
    </dgm:pt>
    <dgm:pt modelId="{81A08289-9E7C-4675-BFE9-9407AEF92FAD}" type="parTrans" cxnId="{7CADEC54-DA03-4632-BECC-F4198F8CD6F1}">
      <dgm:prSet/>
      <dgm:spPr/>
      <dgm:t>
        <a:bodyPr/>
        <a:lstStyle/>
        <a:p>
          <a:endParaRPr lang="en-US"/>
        </a:p>
      </dgm:t>
    </dgm:pt>
    <dgm:pt modelId="{30DC022C-EBB4-41C3-A42C-D61AA079806D}" type="sibTrans" cxnId="{7CADEC54-DA03-4632-BECC-F4198F8CD6F1}">
      <dgm:prSet/>
      <dgm:spPr/>
      <dgm:t>
        <a:bodyPr/>
        <a:lstStyle/>
        <a:p>
          <a:endParaRPr lang="en-US"/>
        </a:p>
      </dgm:t>
    </dgm:pt>
    <dgm:pt modelId="{5A15742C-49B4-40B5-BF75-16F526EF8F76}">
      <dgm:prSet phldrT="[Text]"/>
      <dgm:spPr/>
      <dgm:t>
        <a:bodyPr/>
        <a:lstStyle/>
        <a:p>
          <a:r>
            <a:rPr lang="en-US" dirty="0"/>
            <a:t>Fitting multi-degree regression model on normalized smoothed stock prices</a:t>
          </a:r>
        </a:p>
      </dgm:t>
    </dgm:pt>
    <dgm:pt modelId="{016FBAF2-9174-472A-9BE0-ECF75B78A9B7}" type="parTrans" cxnId="{896098A4-20C8-42D4-8B6C-5A029933B7EA}">
      <dgm:prSet/>
      <dgm:spPr/>
      <dgm:t>
        <a:bodyPr/>
        <a:lstStyle/>
        <a:p>
          <a:endParaRPr lang="en-US"/>
        </a:p>
      </dgm:t>
    </dgm:pt>
    <dgm:pt modelId="{A0EC74E4-A691-4105-B534-E267542142B9}" type="sibTrans" cxnId="{896098A4-20C8-42D4-8B6C-5A029933B7EA}">
      <dgm:prSet/>
      <dgm:spPr/>
      <dgm:t>
        <a:bodyPr/>
        <a:lstStyle/>
        <a:p>
          <a:endParaRPr lang="en-US"/>
        </a:p>
      </dgm:t>
    </dgm:pt>
    <dgm:pt modelId="{5E32EDB9-9A27-42F5-A61E-A97081C35215}">
      <dgm:prSet phldrT="[Text]"/>
      <dgm:spPr/>
      <dgm:t>
        <a:bodyPr/>
        <a:lstStyle/>
        <a:p>
          <a:r>
            <a:rPr lang="en-US" dirty="0" smtClean="0"/>
            <a:t>Historical Stock Price</a:t>
          </a:r>
          <a:endParaRPr lang="en-US" dirty="0"/>
        </a:p>
      </dgm:t>
    </dgm:pt>
    <dgm:pt modelId="{18D305C3-8BD3-4096-9C9C-224382095642}" type="parTrans" cxnId="{C0B5F967-4F7D-4754-9F90-00F2D1B8BBE2}">
      <dgm:prSet/>
      <dgm:spPr/>
      <dgm:t>
        <a:bodyPr/>
        <a:lstStyle/>
        <a:p>
          <a:endParaRPr lang="zh-CN" altLang="en-US"/>
        </a:p>
      </dgm:t>
    </dgm:pt>
    <dgm:pt modelId="{F2CDE0BC-64CE-40B3-ADC4-0764A547FD89}" type="sibTrans" cxnId="{C0B5F967-4F7D-4754-9F90-00F2D1B8BBE2}">
      <dgm:prSet/>
      <dgm:spPr/>
      <dgm:t>
        <a:bodyPr/>
        <a:lstStyle/>
        <a:p>
          <a:endParaRPr lang="zh-CN" altLang="en-US"/>
        </a:p>
      </dgm:t>
    </dgm:pt>
    <dgm:pt modelId="{80078E8A-60C0-44B0-995F-F79DDEFA473F}">
      <dgm:prSet phldrT="[Text]"/>
      <dgm:spPr/>
      <dgm:t>
        <a:bodyPr/>
        <a:lstStyle/>
        <a:p>
          <a:r>
            <a:rPr lang="en-US" dirty="0" smtClean="0"/>
            <a:t>Predicted Stock Price</a:t>
          </a:r>
          <a:endParaRPr lang="en-US" dirty="0"/>
        </a:p>
      </dgm:t>
    </dgm:pt>
    <dgm:pt modelId="{775CFEB1-E4BE-4464-8BB8-9BBF3E2AF7F4}" type="parTrans" cxnId="{69990C41-A6FB-41D5-82C9-FF63DBB6C535}">
      <dgm:prSet/>
      <dgm:spPr/>
      <dgm:t>
        <a:bodyPr/>
        <a:lstStyle/>
        <a:p>
          <a:endParaRPr lang="zh-CN" altLang="en-US"/>
        </a:p>
      </dgm:t>
    </dgm:pt>
    <dgm:pt modelId="{80E3030D-435C-42EE-A04F-64FDFD666B19}" type="sibTrans" cxnId="{69990C41-A6FB-41D5-82C9-FF63DBB6C535}">
      <dgm:prSet/>
      <dgm:spPr/>
      <dgm:t>
        <a:bodyPr/>
        <a:lstStyle/>
        <a:p>
          <a:endParaRPr lang="zh-CN" altLang="en-US"/>
        </a:p>
      </dgm:t>
    </dgm:pt>
    <dgm:pt modelId="{216DBC1F-8AB8-4B06-8033-C83EE72D568E}" type="pres">
      <dgm:prSet presAssocID="{2D7F8435-090E-4199-9E2E-02BC9DD58C83}" presName="Name0" presStyleCnt="0">
        <dgm:presLayoutVars>
          <dgm:dir/>
          <dgm:resizeHandles/>
        </dgm:presLayoutVars>
      </dgm:prSet>
      <dgm:spPr/>
      <dgm:t>
        <a:bodyPr/>
        <a:lstStyle/>
        <a:p>
          <a:endParaRPr lang="zh-CN" altLang="en-US"/>
        </a:p>
      </dgm:t>
    </dgm:pt>
    <dgm:pt modelId="{89BB7AF3-A08F-4EB9-BD26-EE6C896ABBF7}" type="pres">
      <dgm:prSet presAssocID="{5E32EDB9-9A27-42F5-A61E-A97081C35215}" presName="compNode" presStyleCnt="0"/>
      <dgm:spPr/>
    </dgm:pt>
    <dgm:pt modelId="{6CB8AC4F-795E-46ED-BEFC-DBAD6441C8B5}" type="pres">
      <dgm:prSet presAssocID="{5E32EDB9-9A27-42F5-A61E-A97081C35215}" presName="dummyConnPt" presStyleCnt="0"/>
      <dgm:spPr/>
    </dgm:pt>
    <dgm:pt modelId="{22FAD51B-9395-4116-B54A-313D6A2EF669}" type="pres">
      <dgm:prSet presAssocID="{5E32EDB9-9A27-42F5-A61E-A97081C35215}" presName="node" presStyleLbl="node1" presStyleIdx="0" presStyleCnt="6">
        <dgm:presLayoutVars>
          <dgm:bulletEnabled val="1"/>
        </dgm:presLayoutVars>
      </dgm:prSet>
      <dgm:spPr/>
      <dgm:t>
        <a:bodyPr/>
        <a:lstStyle/>
        <a:p>
          <a:endParaRPr lang="zh-CN" altLang="en-US"/>
        </a:p>
      </dgm:t>
    </dgm:pt>
    <dgm:pt modelId="{D03070BF-9943-4616-BF05-95A5CBCFDCB7}" type="pres">
      <dgm:prSet presAssocID="{F2CDE0BC-64CE-40B3-ADC4-0764A547FD89}" presName="sibTrans" presStyleLbl="bgSibTrans2D1" presStyleIdx="0" presStyleCnt="5"/>
      <dgm:spPr/>
      <dgm:t>
        <a:bodyPr/>
        <a:lstStyle/>
        <a:p>
          <a:endParaRPr lang="zh-CN" altLang="en-US"/>
        </a:p>
      </dgm:t>
    </dgm:pt>
    <dgm:pt modelId="{1A43B8B7-307C-4FB7-AF7E-278923FFBDF3}" type="pres">
      <dgm:prSet presAssocID="{8D4A905A-126B-4A9F-AEAC-C1714FEC593F}" presName="compNode" presStyleCnt="0"/>
      <dgm:spPr/>
    </dgm:pt>
    <dgm:pt modelId="{032CF44E-EA77-4BDA-8CD1-2359FD210C11}" type="pres">
      <dgm:prSet presAssocID="{8D4A905A-126B-4A9F-AEAC-C1714FEC593F}" presName="dummyConnPt" presStyleCnt="0"/>
      <dgm:spPr/>
    </dgm:pt>
    <dgm:pt modelId="{D25EE621-E381-449B-9F16-7D7AF0EF7E80}" type="pres">
      <dgm:prSet presAssocID="{8D4A905A-126B-4A9F-AEAC-C1714FEC593F}" presName="node" presStyleLbl="node1" presStyleIdx="1" presStyleCnt="6">
        <dgm:presLayoutVars>
          <dgm:bulletEnabled val="1"/>
        </dgm:presLayoutVars>
      </dgm:prSet>
      <dgm:spPr/>
      <dgm:t>
        <a:bodyPr/>
        <a:lstStyle/>
        <a:p>
          <a:endParaRPr lang="zh-CN" altLang="en-US"/>
        </a:p>
      </dgm:t>
    </dgm:pt>
    <dgm:pt modelId="{C34DAF85-E1FD-4A65-BF1F-5B26BC97ECFC}" type="pres">
      <dgm:prSet presAssocID="{03A1EA9E-ED08-45F5-9908-7BF27ABCF5A5}" presName="sibTrans" presStyleLbl="bgSibTrans2D1" presStyleIdx="1" presStyleCnt="5"/>
      <dgm:spPr/>
      <dgm:t>
        <a:bodyPr/>
        <a:lstStyle/>
        <a:p>
          <a:endParaRPr lang="zh-CN" altLang="en-US"/>
        </a:p>
      </dgm:t>
    </dgm:pt>
    <dgm:pt modelId="{5817DA91-3004-41E6-9CE8-F8DC2AA9B0EC}" type="pres">
      <dgm:prSet presAssocID="{9C4D9F75-4D9A-48C6-8BAE-A59920EDBA37}" presName="compNode" presStyleCnt="0"/>
      <dgm:spPr/>
    </dgm:pt>
    <dgm:pt modelId="{3724D947-9160-42A4-9A9F-0D0DB1954BA6}" type="pres">
      <dgm:prSet presAssocID="{9C4D9F75-4D9A-48C6-8BAE-A59920EDBA37}" presName="dummyConnPt" presStyleCnt="0"/>
      <dgm:spPr/>
    </dgm:pt>
    <dgm:pt modelId="{D9009473-66DE-4000-B3AA-EB0E59627AE6}" type="pres">
      <dgm:prSet presAssocID="{9C4D9F75-4D9A-48C6-8BAE-A59920EDBA37}" presName="node" presStyleLbl="node1" presStyleIdx="2" presStyleCnt="6">
        <dgm:presLayoutVars>
          <dgm:bulletEnabled val="1"/>
        </dgm:presLayoutVars>
      </dgm:prSet>
      <dgm:spPr/>
      <dgm:t>
        <a:bodyPr/>
        <a:lstStyle/>
        <a:p>
          <a:endParaRPr lang="zh-CN" altLang="en-US"/>
        </a:p>
      </dgm:t>
    </dgm:pt>
    <dgm:pt modelId="{85A484F6-4097-4439-A2E1-E545D6A147DA}" type="pres">
      <dgm:prSet presAssocID="{DB6BE8BE-02E3-4FA4-B5D0-4772A45A0617}" presName="sibTrans" presStyleLbl="bgSibTrans2D1" presStyleIdx="2" presStyleCnt="5"/>
      <dgm:spPr/>
      <dgm:t>
        <a:bodyPr/>
        <a:lstStyle/>
        <a:p>
          <a:endParaRPr lang="zh-CN" altLang="en-US"/>
        </a:p>
      </dgm:t>
    </dgm:pt>
    <dgm:pt modelId="{EC218AF0-E601-4252-B6A6-1C887BB84466}" type="pres">
      <dgm:prSet presAssocID="{8780ECE9-7ADB-47D0-84E6-1D88CCD537FE}" presName="compNode" presStyleCnt="0"/>
      <dgm:spPr/>
    </dgm:pt>
    <dgm:pt modelId="{8121BB10-4F3B-48F3-BC72-796E2ADBC17E}" type="pres">
      <dgm:prSet presAssocID="{8780ECE9-7ADB-47D0-84E6-1D88CCD537FE}" presName="dummyConnPt" presStyleCnt="0"/>
      <dgm:spPr/>
    </dgm:pt>
    <dgm:pt modelId="{F7DA5693-D435-4AAE-B982-20F355C481F2}" type="pres">
      <dgm:prSet presAssocID="{8780ECE9-7ADB-47D0-84E6-1D88CCD537FE}" presName="node" presStyleLbl="node1" presStyleIdx="3" presStyleCnt="6">
        <dgm:presLayoutVars>
          <dgm:bulletEnabled val="1"/>
        </dgm:presLayoutVars>
      </dgm:prSet>
      <dgm:spPr/>
      <dgm:t>
        <a:bodyPr/>
        <a:lstStyle/>
        <a:p>
          <a:endParaRPr lang="zh-CN" altLang="en-US"/>
        </a:p>
      </dgm:t>
    </dgm:pt>
    <dgm:pt modelId="{3BA74085-873F-4DBD-828B-0D1B48057A76}" type="pres">
      <dgm:prSet presAssocID="{A5DA1ECF-796B-4DEB-B963-5CAA14D1CA3E}" presName="sibTrans" presStyleLbl="bgSibTrans2D1" presStyleIdx="3" presStyleCnt="5"/>
      <dgm:spPr/>
      <dgm:t>
        <a:bodyPr/>
        <a:lstStyle/>
        <a:p>
          <a:endParaRPr lang="zh-CN" altLang="en-US"/>
        </a:p>
      </dgm:t>
    </dgm:pt>
    <dgm:pt modelId="{2CDC049D-E4A9-4B74-B991-641B8050514B}" type="pres">
      <dgm:prSet presAssocID="{A4E81BC1-8FA8-404B-9576-2FB6B740D75F}" presName="compNode" presStyleCnt="0"/>
      <dgm:spPr/>
    </dgm:pt>
    <dgm:pt modelId="{032E0F3D-43C1-4237-A74C-A8E7DBD34EC1}" type="pres">
      <dgm:prSet presAssocID="{A4E81BC1-8FA8-404B-9576-2FB6B740D75F}" presName="dummyConnPt" presStyleCnt="0"/>
      <dgm:spPr/>
    </dgm:pt>
    <dgm:pt modelId="{05B5C321-E6F6-48FA-BE0D-B65EDCE0CA81}" type="pres">
      <dgm:prSet presAssocID="{A4E81BC1-8FA8-404B-9576-2FB6B740D75F}" presName="node" presStyleLbl="node1" presStyleIdx="4" presStyleCnt="6">
        <dgm:presLayoutVars>
          <dgm:bulletEnabled val="1"/>
        </dgm:presLayoutVars>
      </dgm:prSet>
      <dgm:spPr/>
      <dgm:t>
        <a:bodyPr/>
        <a:lstStyle/>
        <a:p>
          <a:endParaRPr lang="zh-CN" altLang="en-US"/>
        </a:p>
      </dgm:t>
    </dgm:pt>
    <dgm:pt modelId="{E58F4794-D327-4E84-A65C-F5D65027CC60}" type="pres">
      <dgm:prSet presAssocID="{1E70887A-CD10-489D-A733-121751C731B7}" presName="sibTrans" presStyleLbl="bgSibTrans2D1" presStyleIdx="4" presStyleCnt="5"/>
      <dgm:spPr/>
      <dgm:t>
        <a:bodyPr/>
        <a:lstStyle/>
        <a:p>
          <a:endParaRPr lang="zh-CN" altLang="en-US"/>
        </a:p>
      </dgm:t>
    </dgm:pt>
    <dgm:pt modelId="{9C2D439E-2004-4FEE-99C5-A199076D62FD}" type="pres">
      <dgm:prSet presAssocID="{80078E8A-60C0-44B0-995F-F79DDEFA473F}" presName="compNode" presStyleCnt="0"/>
      <dgm:spPr/>
    </dgm:pt>
    <dgm:pt modelId="{F70332FF-2206-466E-BC38-B4683AD0D86D}" type="pres">
      <dgm:prSet presAssocID="{80078E8A-60C0-44B0-995F-F79DDEFA473F}" presName="dummyConnPt" presStyleCnt="0"/>
      <dgm:spPr/>
    </dgm:pt>
    <dgm:pt modelId="{70FC4645-ED4E-4009-A42B-1EC196ECA41A}" type="pres">
      <dgm:prSet presAssocID="{80078E8A-60C0-44B0-995F-F79DDEFA473F}" presName="node" presStyleLbl="node1" presStyleIdx="5" presStyleCnt="6">
        <dgm:presLayoutVars>
          <dgm:bulletEnabled val="1"/>
        </dgm:presLayoutVars>
      </dgm:prSet>
      <dgm:spPr/>
      <dgm:t>
        <a:bodyPr/>
        <a:lstStyle/>
        <a:p>
          <a:endParaRPr lang="zh-CN" altLang="en-US"/>
        </a:p>
      </dgm:t>
    </dgm:pt>
  </dgm:ptLst>
  <dgm:cxnLst>
    <dgm:cxn modelId="{896098A4-20C8-42D4-8B6C-5A029933B7EA}" srcId="{8780ECE9-7ADB-47D0-84E6-1D88CCD537FE}" destId="{5A15742C-49B4-40B5-BF75-16F526EF8F76}" srcOrd="0" destOrd="0" parTransId="{016FBAF2-9174-472A-9BE0-ECF75B78A9B7}" sibTransId="{A0EC74E4-A691-4105-B534-E267542142B9}"/>
    <dgm:cxn modelId="{EFFA27D5-4CB0-4D67-B81E-CD390C22EA84}" type="presOf" srcId="{A4E81BC1-8FA8-404B-9576-2FB6B740D75F}" destId="{05B5C321-E6F6-48FA-BE0D-B65EDCE0CA81}" srcOrd="0" destOrd="0" presId="urn:microsoft.com/office/officeart/2005/8/layout/bProcess4"/>
    <dgm:cxn modelId="{81716F49-8E6C-42F5-9E79-D3E01B4F9F8F}" type="presOf" srcId="{8D4A905A-126B-4A9F-AEAC-C1714FEC593F}" destId="{D25EE621-E381-449B-9F16-7D7AF0EF7E80}" srcOrd="0" destOrd="0" presId="urn:microsoft.com/office/officeart/2005/8/layout/bProcess4"/>
    <dgm:cxn modelId="{E9276E8B-E28F-475F-BA82-E8E5C4930A08}" type="presOf" srcId="{5E32EDB9-9A27-42F5-A61E-A97081C35215}" destId="{22FAD51B-9395-4116-B54A-313D6A2EF669}" srcOrd="0" destOrd="0" presId="urn:microsoft.com/office/officeart/2005/8/layout/bProcess4"/>
    <dgm:cxn modelId="{50F0F98C-1B21-4104-A8E4-9D8166C9BB0C}" type="presOf" srcId="{A5DA1ECF-796B-4DEB-B963-5CAA14D1CA3E}" destId="{3BA74085-873F-4DBD-828B-0D1B48057A76}" srcOrd="0" destOrd="0" presId="urn:microsoft.com/office/officeart/2005/8/layout/bProcess4"/>
    <dgm:cxn modelId="{925F0CA6-4C39-400A-976C-84B81943087A}" type="presOf" srcId="{2D7F8435-090E-4199-9E2E-02BC9DD58C83}" destId="{216DBC1F-8AB8-4B06-8033-C83EE72D568E}" srcOrd="0" destOrd="0" presId="urn:microsoft.com/office/officeart/2005/8/layout/bProcess4"/>
    <dgm:cxn modelId="{706CEE1A-4F67-4BD2-A7F6-126D62C25C11}" srcId="{2D7F8435-090E-4199-9E2E-02BC9DD58C83}" destId="{8D4A905A-126B-4A9F-AEAC-C1714FEC593F}" srcOrd="1" destOrd="0" parTransId="{BF656982-E0E4-4356-9FC5-37975425E6BC}" sibTransId="{03A1EA9E-ED08-45F5-9908-7BF27ABCF5A5}"/>
    <dgm:cxn modelId="{69990C41-A6FB-41D5-82C9-FF63DBB6C535}" srcId="{2D7F8435-090E-4199-9E2E-02BC9DD58C83}" destId="{80078E8A-60C0-44B0-995F-F79DDEFA473F}" srcOrd="5" destOrd="0" parTransId="{775CFEB1-E4BE-4464-8BB8-9BBF3E2AF7F4}" sibTransId="{80E3030D-435C-42EE-A04F-64FDFD666B19}"/>
    <dgm:cxn modelId="{C0B5F967-4F7D-4754-9F90-00F2D1B8BBE2}" srcId="{2D7F8435-090E-4199-9E2E-02BC9DD58C83}" destId="{5E32EDB9-9A27-42F5-A61E-A97081C35215}" srcOrd="0" destOrd="0" parTransId="{18D305C3-8BD3-4096-9C9C-224382095642}" sibTransId="{F2CDE0BC-64CE-40B3-ADC4-0764A547FD89}"/>
    <dgm:cxn modelId="{6C4AEB3A-BBB0-4326-84C1-7040BE8725CD}" type="presOf" srcId="{F2CDE0BC-64CE-40B3-ADC4-0764A547FD89}" destId="{D03070BF-9943-4616-BF05-95A5CBCFDCB7}" srcOrd="0" destOrd="0" presId="urn:microsoft.com/office/officeart/2005/8/layout/bProcess4"/>
    <dgm:cxn modelId="{D972C7EC-56C7-4E27-8DF1-0A29753F5B48}" srcId="{8D4A905A-126B-4A9F-AEAC-C1714FEC593F}" destId="{C2C3466B-D88F-40BB-B9DA-1A3E50BEE2CD}" srcOrd="0" destOrd="0" parTransId="{48BCC956-B356-4BCB-B759-A3E06276F8F9}" sibTransId="{940846FA-252B-4F2A-866A-463D0333C188}"/>
    <dgm:cxn modelId="{29F20890-DF4A-4A4A-82E4-9A99306756D6}" type="presOf" srcId="{1E70887A-CD10-489D-A733-121751C731B7}" destId="{E58F4794-D327-4E84-A65C-F5D65027CC60}" srcOrd="0" destOrd="0" presId="urn:microsoft.com/office/officeart/2005/8/layout/bProcess4"/>
    <dgm:cxn modelId="{FCFCEDC2-3BC1-4D1D-A0DC-313951590519}" type="presOf" srcId="{8780ECE9-7ADB-47D0-84E6-1D88CCD537FE}" destId="{F7DA5693-D435-4AAE-B982-20F355C481F2}" srcOrd="0" destOrd="0" presId="urn:microsoft.com/office/officeart/2005/8/layout/bProcess4"/>
    <dgm:cxn modelId="{264EE57E-29A3-4C9C-A9F1-77255BF5A3B9}" type="presOf" srcId="{9C4D9F75-4D9A-48C6-8BAE-A59920EDBA37}" destId="{D9009473-66DE-4000-B3AA-EB0E59627AE6}" srcOrd="0" destOrd="0" presId="urn:microsoft.com/office/officeart/2005/8/layout/bProcess4"/>
    <dgm:cxn modelId="{7CADEC54-DA03-4632-BECC-F4198F8CD6F1}" srcId="{A4E81BC1-8FA8-404B-9576-2FB6B740D75F}" destId="{E3B096E8-80ED-401A-BEE8-1E0CD123BEDE}" srcOrd="0" destOrd="0" parTransId="{81A08289-9E7C-4675-BFE9-9407AEF92FAD}" sibTransId="{30DC022C-EBB4-41C3-A42C-D61AA079806D}"/>
    <dgm:cxn modelId="{737FD7D9-BE8E-43F1-811A-88650CC2FB2D}" srcId="{9C4D9F75-4D9A-48C6-8BAE-A59920EDBA37}" destId="{8C65A7EC-8788-47EE-8590-CDE2DAA44D08}" srcOrd="0" destOrd="0" parTransId="{52DAB72E-9931-4D60-BE96-DFE4CE493E6A}" sibTransId="{E705C5CE-C9BD-4061-B95A-66838718343E}"/>
    <dgm:cxn modelId="{CD1CED8F-961F-4A91-BA27-840858E6C1EB}" type="presOf" srcId="{DB6BE8BE-02E3-4FA4-B5D0-4772A45A0617}" destId="{85A484F6-4097-4439-A2E1-E545D6A147DA}" srcOrd="0" destOrd="0" presId="urn:microsoft.com/office/officeart/2005/8/layout/bProcess4"/>
    <dgm:cxn modelId="{952E8446-D5D6-4F20-A829-8B71FB001B1B}" srcId="{2D7F8435-090E-4199-9E2E-02BC9DD58C83}" destId="{8780ECE9-7ADB-47D0-84E6-1D88CCD537FE}" srcOrd="3" destOrd="0" parTransId="{5E56D3E8-7ACA-473C-AE31-D990BADBF951}" sibTransId="{A5DA1ECF-796B-4DEB-B963-5CAA14D1CA3E}"/>
    <dgm:cxn modelId="{CE865F4D-468E-4997-89DB-B18B7342E369}" type="presOf" srcId="{80078E8A-60C0-44B0-995F-F79DDEFA473F}" destId="{70FC4645-ED4E-4009-A42B-1EC196ECA41A}" srcOrd="0" destOrd="0" presId="urn:microsoft.com/office/officeart/2005/8/layout/bProcess4"/>
    <dgm:cxn modelId="{C2707E49-8CB7-4858-AB24-077B666EA847}" type="presOf" srcId="{03A1EA9E-ED08-45F5-9908-7BF27ABCF5A5}" destId="{C34DAF85-E1FD-4A65-BF1F-5B26BC97ECFC}" srcOrd="0" destOrd="0" presId="urn:microsoft.com/office/officeart/2005/8/layout/bProcess4"/>
    <dgm:cxn modelId="{A55B045C-1368-4F5F-92A9-10261ADDB5F9}" type="presOf" srcId="{C2C3466B-D88F-40BB-B9DA-1A3E50BEE2CD}" destId="{D25EE621-E381-449B-9F16-7D7AF0EF7E80}" srcOrd="0" destOrd="1" presId="urn:microsoft.com/office/officeart/2005/8/layout/bProcess4"/>
    <dgm:cxn modelId="{7E8934C7-1681-4276-802A-18E3796BE895}" type="presOf" srcId="{5A15742C-49B4-40B5-BF75-16F526EF8F76}" destId="{F7DA5693-D435-4AAE-B982-20F355C481F2}" srcOrd="0" destOrd="1" presId="urn:microsoft.com/office/officeart/2005/8/layout/bProcess4"/>
    <dgm:cxn modelId="{832C2B85-994B-4141-97BD-8C8245CCED41}" type="presOf" srcId="{8C65A7EC-8788-47EE-8590-CDE2DAA44D08}" destId="{D9009473-66DE-4000-B3AA-EB0E59627AE6}" srcOrd="0" destOrd="1" presId="urn:microsoft.com/office/officeart/2005/8/layout/bProcess4"/>
    <dgm:cxn modelId="{23B4B14E-E1EF-4DE2-B9EB-C17B75ED83A5}" srcId="{2D7F8435-090E-4199-9E2E-02BC9DD58C83}" destId="{9C4D9F75-4D9A-48C6-8BAE-A59920EDBA37}" srcOrd="2" destOrd="0" parTransId="{00903877-A857-439B-89BC-F52CD0633580}" sibTransId="{DB6BE8BE-02E3-4FA4-B5D0-4772A45A0617}"/>
    <dgm:cxn modelId="{F648C648-921B-403D-97A5-AB81DB1D2C01}" type="presOf" srcId="{E3B096E8-80ED-401A-BEE8-1E0CD123BEDE}" destId="{05B5C321-E6F6-48FA-BE0D-B65EDCE0CA81}" srcOrd="0" destOrd="1" presId="urn:microsoft.com/office/officeart/2005/8/layout/bProcess4"/>
    <dgm:cxn modelId="{54F2B39C-561E-436D-9E2E-B64DD8778E35}" srcId="{2D7F8435-090E-4199-9E2E-02BC9DD58C83}" destId="{A4E81BC1-8FA8-404B-9576-2FB6B740D75F}" srcOrd="4" destOrd="0" parTransId="{A2C621B9-274F-4DE7-B6DD-55ADAC89B96B}" sibTransId="{1E70887A-CD10-489D-A733-121751C731B7}"/>
    <dgm:cxn modelId="{47EDFD8E-14A7-47C9-BFF5-8849CB95A881}" type="presParOf" srcId="{216DBC1F-8AB8-4B06-8033-C83EE72D568E}" destId="{89BB7AF3-A08F-4EB9-BD26-EE6C896ABBF7}" srcOrd="0" destOrd="0" presId="urn:microsoft.com/office/officeart/2005/8/layout/bProcess4"/>
    <dgm:cxn modelId="{E6AD8800-FD19-4301-8E7E-13770DE0039B}" type="presParOf" srcId="{89BB7AF3-A08F-4EB9-BD26-EE6C896ABBF7}" destId="{6CB8AC4F-795E-46ED-BEFC-DBAD6441C8B5}" srcOrd="0" destOrd="0" presId="urn:microsoft.com/office/officeart/2005/8/layout/bProcess4"/>
    <dgm:cxn modelId="{283D7F44-C864-4525-B5EF-A11126D18030}" type="presParOf" srcId="{89BB7AF3-A08F-4EB9-BD26-EE6C896ABBF7}" destId="{22FAD51B-9395-4116-B54A-313D6A2EF669}" srcOrd="1" destOrd="0" presId="urn:microsoft.com/office/officeart/2005/8/layout/bProcess4"/>
    <dgm:cxn modelId="{055A7486-FCF5-4FA3-BA07-8ABB1FFE7B41}" type="presParOf" srcId="{216DBC1F-8AB8-4B06-8033-C83EE72D568E}" destId="{D03070BF-9943-4616-BF05-95A5CBCFDCB7}" srcOrd="1" destOrd="0" presId="urn:microsoft.com/office/officeart/2005/8/layout/bProcess4"/>
    <dgm:cxn modelId="{7F5666C8-76B9-4188-9AAB-50DE4695E58E}" type="presParOf" srcId="{216DBC1F-8AB8-4B06-8033-C83EE72D568E}" destId="{1A43B8B7-307C-4FB7-AF7E-278923FFBDF3}" srcOrd="2" destOrd="0" presId="urn:microsoft.com/office/officeart/2005/8/layout/bProcess4"/>
    <dgm:cxn modelId="{B8818A57-75B6-4738-B97B-E6B0AF83483C}" type="presParOf" srcId="{1A43B8B7-307C-4FB7-AF7E-278923FFBDF3}" destId="{032CF44E-EA77-4BDA-8CD1-2359FD210C11}" srcOrd="0" destOrd="0" presId="urn:microsoft.com/office/officeart/2005/8/layout/bProcess4"/>
    <dgm:cxn modelId="{1E26338E-906D-41EB-BC81-24C945506FB9}" type="presParOf" srcId="{1A43B8B7-307C-4FB7-AF7E-278923FFBDF3}" destId="{D25EE621-E381-449B-9F16-7D7AF0EF7E80}" srcOrd="1" destOrd="0" presId="urn:microsoft.com/office/officeart/2005/8/layout/bProcess4"/>
    <dgm:cxn modelId="{D27D11D7-E5B9-44BD-A72D-99231CAB4B2A}" type="presParOf" srcId="{216DBC1F-8AB8-4B06-8033-C83EE72D568E}" destId="{C34DAF85-E1FD-4A65-BF1F-5B26BC97ECFC}" srcOrd="3" destOrd="0" presId="urn:microsoft.com/office/officeart/2005/8/layout/bProcess4"/>
    <dgm:cxn modelId="{D9592C84-E7D8-4AA8-BD6F-699CA83868AA}" type="presParOf" srcId="{216DBC1F-8AB8-4B06-8033-C83EE72D568E}" destId="{5817DA91-3004-41E6-9CE8-F8DC2AA9B0EC}" srcOrd="4" destOrd="0" presId="urn:microsoft.com/office/officeart/2005/8/layout/bProcess4"/>
    <dgm:cxn modelId="{E88716AE-5ABB-4EBA-9BC0-9892D42A9454}" type="presParOf" srcId="{5817DA91-3004-41E6-9CE8-F8DC2AA9B0EC}" destId="{3724D947-9160-42A4-9A9F-0D0DB1954BA6}" srcOrd="0" destOrd="0" presId="urn:microsoft.com/office/officeart/2005/8/layout/bProcess4"/>
    <dgm:cxn modelId="{008CA3BB-9E57-4162-B251-00C2446B98F3}" type="presParOf" srcId="{5817DA91-3004-41E6-9CE8-F8DC2AA9B0EC}" destId="{D9009473-66DE-4000-B3AA-EB0E59627AE6}" srcOrd="1" destOrd="0" presId="urn:microsoft.com/office/officeart/2005/8/layout/bProcess4"/>
    <dgm:cxn modelId="{5EA333A3-8DCC-4CC3-B201-C93A63416E0B}" type="presParOf" srcId="{216DBC1F-8AB8-4B06-8033-C83EE72D568E}" destId="{85A484F6-4097-4439-A2E1-E545D6A147DA}" srcOrd="5" destOrd="0" presId="urn:microsoft.com/office/officeart/2005/8/layout/bProcess4"/>
    <dgm:cxn modelId="{59866B3F-9A26-4A47-81AD-2CCD656CD732}" type="presParOf" srcId="{216DBC1F-8AB8-4B06-8033-C83EE72D568E}" destId="{EC218AF0-E601-4252-B6A6-1C887BB84466}" srcOrd="6" destOrd="0" presId="urn:microsoft.com/office/officeart/2005/8/layout/bProcess4"/>
    <dgm:cxn modelId="{B6FC37E6-D39A-4386-93B9-9276CD8E250A}" type="presParOf" srcId="{EC218AF0-E601-4252-B6A6-1C887BB84466}" destId="{8121BB10-4F3B-48F3-BC72-796E2ADBC17E}" srcOrd="0" destOrd="0" presId="urn:microsoft.com/office/officeart/2005/8/layout/bProcess4"/>
    <dgm:cxn modelId="{B20386F3-71E2-46EB-985A-429B91403244}" type="presParOf" srcId="{EC218AF0-E601-4252-B6A6-1C887BB84466}" destId="{F7DA5693-D435-4AAE-B982-20F355C481F2}" srcOrd="1" destOrd="0" presId="urn:microsoft.com/office/officeart/2005/8/layout/bProcess4"/>
    <dgm:cxn modelId="{F78E2722-8475-42A1-A3B7-AF20ED506338}" type="presParOf" srcId="{216DBC1F-8AB8-4B06-8033-C83EE72D568E}" destId="{3BA74085-873F-4DBD-828B-0D1B48057A76}" srcOrd="7" destOrd="0" presId="urn:microsoft.com/office/officeart/2005/8/layout/bProcess4"/>
    <dgm:cxn modelId="{24126DA1-9B10-49B5-86E9-DE9EACCBD330}" type="presParOf" srcId="{216DBC1F-8AB8-4B06-8033-C83EE72D568E}" destId="{2CDC049D-E4A9-4B74-B991-641B8050514B}" srcOrd="8" destOrd="0" presId="urn:microsoft.com/office/officeart/2005/8/layout/bProcess4"/>
    <dgm:cxn modelId="{2601F152-1E81-42CE-B28B-CA69C40078B9}" type="presParOf" srcId="{2CDC049D-E4A9-4B74-B991-641B8050514B}" destId="{032E0F3D-43C1-4237-A74C-A8E7DBD34EC1}" srcOrd="0" destOrd="0" presId="urn:microsoft.com/office/officeart/2005/8/layout/bProcess4"/>
    <dgm:cxn modelId="{B580E3DD-403A-4913-92EC-ED4A0AB4E84D}" type="presParOf" srcId="{2CDC049D-E4A9-4B74-B991-641B8050514B}" destId="{05B5C321-E6F6-48FA-BE0D-B65EDCE0CA81}" srcOrd="1" destOrd="0" presId="urn:microsoft.com/office/officeart/2005/8/layout/bProcess4"/>
    <dgm:cxn modelId="{F2D96910-6AAE-4F44-B958-4BA252A17283}" type="presParOf" srcId="{216DBC1F-8AB8-4B06-8033-C83EE72D568E}" destId="{E58F4794-D327-4E84-A65C-F5D65027CC60}" srcOrd="9" destOrd="0" presId="urn:microsoft.com/office/officeart/2005/8/layout/bProcess4"/>
    <dgm:cxn modelId="{22F9F5D6-12F8-462C-BDD5-7D108AB98000}" type="presParOf" srcId="{216DBC1F-8AB8-4B06-8033-C83EE72D568E}" destId="{9C2D439E-2004-4FEE-99C5-A199076D62FD}" srcOrd="10" destOrd="0" presId="urn:microsoft.com/office/officeart/2005/8/layout/bProcess4"/>
    <dgm:cxn modelId="{97D7CB9C-7D1E-4AA5-BDEC-725B706FF417}" type="presParOf" srcId="{9C2D439E-2004-4FEE-99C5-A199076D62FD}" destId="{F70332FF-2206-466E-BC38-B4683AD0D86D}" srcOrd="0" destOrd="0" presId="urn:microsoft.com/office/officeart/2005/8/layout/bProcess4"/>
    <dgm:cxn modelId="{661A5A44-DA14-4598-9BA1-B29CF6FF9BB4}" type="presParOf" srcId="{9C2D439E-2004-4FEE-99C5-A199076D62FD}" destId="{70FC4645-ED4E-4009-A42B-1EC196ECA41A}" srcOrd="1" destOrd="0" presId="urn:microsoft.com/office/officeart/2005/8/layout/b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3070BF-9943-4616-BF05-95A5CBCFDCB7}">
      <dsp:nvSpPr>
        <dsp:cNvPr id="0" name=""/>
        <dsp:cNvSpPr/>
      </dsp:nvSpPr>
      <dsp:spPr>
        <a:xfrm rot="5400000">
          <a:off x="654441" y="1242187"/>
          <a:ext cx="1936697" cy="233764"/>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22FAD51B-9395-4116-B54A-313D6A2EF669}">
      <dsp:nvSpPr>
        <dsp:cNvPr id="0" name=""/>
        <dsp:cNvSpPr/>
      </dsp:nvSpPr>
      <dsp:spPr>
        <a:xfrm>
          <a:off x="1097644" y="2762"/>
          <a:ext cx="2597380" cy="155842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US" sz="2100" kern="1200" dirty="0" smtClean="0"/>
            <a:t>Historical Stock Price</a:t>
          </a:r>
          <a:endParaRPr lang="en-US" sz="2100" kern="1200" dirty="0"/>
        </a:p>
      </dsp:txBody>
      <dsp:txXfrm>
        <a:off x="1143289" y="48407"/>
        <a:ext cx="2506090" cy="1467138"/>
      </dsp:txXfrm>
    </dsp:sp>
    <dsp:sp modelId="{C34DAF85-E1FD-4A65-BF1F-5B26BC97ECFC}">
      <dsp:nvSpPr>
        <dsp:cNvPr id="0" name=""/>
        <dsp:cNvSpPr/>
      </dsp:nvSpPr>
      <dsp:spPr>
        <a:xfrm rot="5400000">
          <a:off x="654441" y="3190222"/>
          <a:ext cx="1936697" cy="233764"/>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D25EE621-E381-449B-9F16-7D7AF0EF7E80}">
      <dsp:nvSpPr>
        <dsp:cNvPr id="0" name=""/>
        <dsp:cNvSpPr/>
      </dsp:nvSpPr>
      <dsp:spPr>
        <a:xfrm>
          <a:off x="1097644" y="1950797"/>
          <a:ext cx="2597380" cy="155842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t" anchorCtr="0">
          <a:noAutofit/>
        </a:bodyPr>
        <a:lstStyle/>
        <a:p>
          <a:pPr lvl="0" algn="l" defTabSz="933450">
            <a:lnSpc>
              <a:spcPct val="90000"/>
            </a:lnSpc>
            <a:spcBef>
              <a:spcPct val="0"/>
            </a:spcBef>
            <a:spcAft>
              <a:spcPct val="35000"/>
            </a:spcAft>
          </a:pPr>
          <a:r>
            <a:rPr lang="en-US" sz="2100" kern="1200" dirty="0"/>
            <a:t>Normalize</a:t>
          </a:r>
        </a:p>
        <a:p>
          <a:pPr marL="171450" lvl="1" indent="-171450" algn="l" defTabSz="711200">
            <a:lnSpc>
              <a:spcPct val="90000"/>
            </a:lnSpc>
            <a:spcBef>
              <a:spcPct val="0"/>
            </a:spcBef>
            <a:spcAft>
              <a:spcPct val="15000"/>
            </a:spcAft>
            <a:buChar char="••"/>
          </a:pPr>
          <a:r>
            <a:rPr lang="en-US" sz="1600" kern="1200" dirty="0" smtClean="0"/>
            <a:t>With Dow </a:t>
          </a:r>
          <a:r>
            <a:rPr lang="en-US" sz="1600" kern="1200" dirty="0"/>
            <a:t>Jones Industrial Average (DJIA)</a:t>
          </a:r>
        </a:p>
      </dsp:txBody>
      <dsp:txXfrm>
        <a:off x="1143289" y="1996442"/>
        <a:ext cx="2506090" cy="1467138"/>
      </dsp:txXfrm>
    </dsp:sp>
    <dsp:sp modelId="{85A484F6-4097-4439-A2E1-E545D6A147DA}">
      <dsp:nvSpPr>
        <dsp:cNvPr id="0" name=""/>
        <dsp:cNvSpPr/>
      </dsp:nvSpPr>
      <dsp:spPr>
        <a:xfrm>
          <a:off x="1628458" y="4164240"/>
          <a:ext cx="3443177" cy="233764"/>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D9009473-66DE-4000-B3AA-EB0E59627AE6}">
      <dsp:nvSpPr>
        <dsp:cNvPr id="0" name=""/>
        <dsp:cNvSpPr/>
      </dsp:nvSpPr>
      <dsp:spPr>
        <a:xfrm>
          <a:off x="1097644" y="3898833"/>
          <a:ext cx="2597380" cy="155842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t" anchorCtr="0">
          <a:noAutofit/>
        </a:bodyPr>
        <a:lstStyle/>
        <a:p>
          <a:pPr lvl="0" algn="l" defTabSz="933450">
            <a:lnSpc>
              <a:spcPct val="90000"/>
            </a:lnSpc>
            <a:spcBef>
              <a:spcPct val="0"/>
            </a:spcBef>
            <a:spcAft>
              <a:spcPct val="35000"/>
            </a:spcAft>
          </a:pPr>
          <a:r>
            <a:rPr lang="en-US" sz="2100" kern="1200" dirty="0"/>
            <a:t>Smooth</a:t>
          </a:r>
        </a:p>
        <a:p>
          <a:pPr marL="171450" lvl="1" indent="-171450" algn="l" defTabSz="711200">
            <a:lnSpc>
              <a:spcPct val="90000"/>
            </a:lnSpc>
            <a:spcBef>
              <a:spcPct val="0"/>
            </a:spcBef>
            <a:spcAft>
              <a:spcPct val="15000"/>
            </a:spcAft>
            <a:buChar char="••"/>
          </a:pPr>
          <a:r>
            <a:rPr lang="en-US" sz="1600" kern="1200" dirty="0"/>
            <a:t>Moving average</a:t>
          </a:r>
        </a:p>
      </dsp:txBody>
      <dsp:txXfrm>
        <a:off x="1143289" y="3944478"/>
        <a:ext cx="2506090" cy="1467138"/>
      </dsp:txXfrm>
    </dsp:sp>
    <dsp:sp modelId="{3BA74085-873F-4DBD-828B-0D1B48057A76}">
      <dsp:nvSpPr>
        <dsp:cNvPr id="0" name=""/>
        <dsp:cNvSpPr/>
      </dsp:nvSpPr>
      <dsp:spPr>
        <a:xfrm rot="16200000">
          <a:off x="4108957" y="3190222"/>
          <a:ext cx="1936697" cy="233764"/>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F7DA5693-D435-4AAE-B982-20F355C481F2}">
      <dsp:nvSpPr>
        <dsp:cNvPr id="0" name=""/>
        <dsp:cNvSpPr/>
      </dsp:nvSpPr>
      <dsp:spPr>
        <a:xfrm>
          <a:off x="4552160" y="3898833"/>
          <a:ext cx="2597380" cy="155842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t" anchorCtr="0">
          <a:noAutofit/>
        </a:bodyPr>
        <a:lstStyle/>
        <a:p>
          <a:pPr lvl="0" algn="l" defTabSz="933450">
            <a:lnSpc>
              <a:spcPct val="90000"/>
            </a:lnSpc>
            <a:spcBef>
              <a:spcPct val="0"/>
            </a:spcBef>
            <a:spcAft>
              <a:spcPct val="35000"/>
            </a:spcAft>
          </a:pPr>
          <a:r>
            <a:rPr lang="en-US" sz="2100" kern="1200" dirty="0"/>
            <a:t>Linear Regression</a:t>
          </a:r>
        </a:p>
        <a:p>
          <a:pPr marL="171450" lvl="1" indent="-171450" algn="l" defTabSz="711200">
            <a:lnSpc>
              <a:spcPct val="90000"/>
            </a:lnSpc>
            <a:spcBef>
              <a:spcPct val="0"/>
            </a:spcBef>
            <a:spcAft>
              <a:spcPct val="15000"/>
            </a:spcAft>
            <a:buChar char="••"/>
          </a:pPr>
          <a:r>
            <a:rPr lang="en-US" sz="1600" kern="1200" dirty="0"/>
            <a:t>Fitting multi-degree regression model on normalized smoothed stock prices</a:t>
          </a:r>
        </a:p>
      </dsp:txBody>
      <dsp:txXfrm>
        <a:off x="4597805" y="3944478"/>
        <a:ext cx="2506090" cy="1467138"/>
      </dsp:txXfrm>
    </dsp:sp>
    <dsp:sp modelId="{E58F4794-D327-4E84-A65C-F5D65027CC60}">
      <dsp:nvSpPr>
        <dsp:cNvPr id="0" name=""/>
        <dsp:cNvSpPr/>
      </dsp:nvSpPr>
      <dsp:spPr>
        <a:xfrm rot="16200000">
          <a:off x="4108957" y="1242187"/>
          <a:ext cx="1936697" cy="233764"/>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05B5C321-E6F6-48FA-BE0D-B65EDCE0CA81}">
      <dsp:nvSpPr>
        <dsp:cNvPr id="0" name=""/>
        <dsp:cNvSpPr/>
      </dsp:nvSpPr>
      <dsp:spPr>
        <a:xfrm>
          <a:off x="4552160" y="1950797"/>
          <a:ext cx="2597380" cy="155842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t" anchorCtr="0">
          <a:noAutofit/>
        </a:bodyPr>
        <a:lstStyle/>
        <a:p>
          <a:pPr lvl="0" algn="l" defTabSz="933450">
            <a:lnSpc>
              <a:spcPct val="90000"/>
            </a:lnSpc>
            <a:spcBef>
              <a:spcPct val="0"/>
            </a:spcBef>
            <a:spcAft>
              <a:spcPct val="35000"/>
            </a:spcAft>
          </a:pPr>
          <a:r>
            <a:rPr lang="en-US" sz="2100" kern="1200" dirty="0"/>
            <a:t>“Unnormalize”</a:t>
          </a:r>
        </a:p>
        <a:p>
          <a:pPr marL="171450" lvl="1" indent="-171450" algn="l" defTabSz="711200">
            <a:lnSpc>
              <a:spcPct val="90000"/>
            </a:lnSpc>
            <a:spcBef>
              <a:spcPct val="0"/>
            </a:spcBef>
            <a:spcAft>
              <a:spcPct val="15000"/>
            </a:spcAft>
            <a:buChar char="••"/>
          </a:pPr>
          <a:r>
            <a:rPr lang="en-US" sz="1600" kern="1200" dirty="0"/>
            <a:t>With our prediction on DJIA based on our Google Trend keyword correlation model</a:t>
          </a:r>
        </a:p>
      </dsp:txBody>
      <dsp:txXfrm>
        <a:off x="4597805" y="1996442"/>
        <a:ext cx="2506090" cy="1467138"/>
      </dsp:txXfrm>
    </dsp:sp>
    <dsp:sp modelId="{70FC4645-ED4E-4009-A42B-1EC196ECA41A}">
      <dsp:nvSpPr>
        <dsp:cNvPr id="0" name=""/>
        <dsp:cNvSpPr/>
      </dsp:nvSpPr>
      <dsp:spPr>
        <a:xfrm>
          <a:off x="4552160" y="2762"/>
          <a:ext cx="2597380" cy="155842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US" sz="2100" kern="1200" dirty="0" smtClean="0"/>
            <a:t>Predicted Stock Price</a:t>
          </a:r>
          <a:endParaRPr lang="en-US" sz="2100" kern="1200" dirty="0"/>
        </a:p>
      </dsp:txBody>
      <dsp:txXfrm>
        <a:off x="4597805" y="48407"/>
        <a:ext cx="2506090" cy="1467138"/>
      </dsp:txXfrm>
    </dsp:sp>
  </dsp:spTree>
</dsp:drawing>
</file>

<file path=ppt/diagrams/layout1.xml><?xml version="1.0" encoding="utf-8"?>
<dgm:layoutDef xmlns:dgm="http://schemas.openxmlformats.org/drawingml/2006/diagram" xmlns:a="http://schemas.openxmlformats.org/drawingml/2006/main" uniqueId="urn:microsoft.com/office/officeart/2005/8/layout/bProcess4">
  <dgm:title val=""/>
  <dgm:desc val=""/>
  <dgm:catLst>
    <dgm:cat type="process" pri="19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dgm:varLst>
    <dgm:choose name="Name1">
      <dgm:if name="Name2" func="var" arg="dir" op="equ" val="norm">
        <dgm:alg type="snake">
          <dgm:param type="grDir" val="tL"/>
          <dgm:param type="flowDir" val="col"/>
          <dgm:param type="contDir" val="revDir"/>
          <dgm:param type="bkpt" val="bal"/>
        </dgm:alg>
      </dgm:if>
      <dgm:else name="Name3">
        <dgm:alg type="snake">
          <dgm:param type="grDir" val="tR"/>
          <dgm:param type="flowDir" val="col"/>
          <dgm:param type="contDir" val="revDir"/>
          <dgm:param type="bkpt" val="bal"/>
        </dgm:alg>
      </dgm:else>
    </dgm:choose>
    <dgm:shape xmlns:r="http://schemas.openxmlformats.org/officeDocument/2006/relationships" r:blip="">
      <dgm:adjLst/>
    </dgm:shape>
    <dgm:presOf/>
    <dgm:constrLst>
      <dgm:constr type="w" for="ch" forName="compNode" refType="w"/>
      <dgm:constr type="h" for="ch" forName="compNode" refType="w" fact="0.6"/>
      <dgm:constr type="h" for="ch" forName="sibTrans" refType="h" refFor="ch" refForName="compNode" op="equ" fact="0.25"/>
      <dgm:constr type="sp" refType="w" fact="0.33"/>
      <dgm:constr type="primFontSz" for="des" forName="node" op="equ" val="65"/>
    </dgm:constrLst>
    <dgm:ruleLst/>
    <dgm:forEach name="nodesForEach" axis="ch" ptType="node">
      <dgm:layoutNode name="compNode">
        <dgm:alg type="composite"/>
        <dgm:shape xmlns:r="http://schemas.openxmlformats.org/officeDocument/2006/relationships" r:blip="">
          <dgm:adjLst/>
        </dgm:shape>
        <dgm:presOf/>
        <dgm:choose name="Name4">
          <dgm:if name="Name5" axis="self" func="var" arg="dir" op="equ" val="norm">
            <dgm:constrLst>
              <dgm:constr type="l" for="ch" forName="dummyConnPt" refType="w" fact="0.2"/>
              <dgm:constr type="t" for="ch" forName="dummyConnPt" refType="w" fact="0.145"/>
              <dgm:constr type="l" for="ch" forName="node"/>
              <dgm:constr type="t" for="ch" forName="node"/>
              <dgm:constr type="h" for="ch" forName="node" refType="h"/>
              <dgm:constr type="w" for="ch" forName="node" refType="w"/>
            </dgm:constrLst>
          </dgm:if>
          <dgm:else name="Name6">
            <dgm:constrLst>
              <dgm:constr type="l" for="ch" forName="dummyConnPt" refType="w" fact="0.8"/>
              <dgm:constr type="t" for="ch" forName="dummyConnPt" refType="w" fact="0.145"/>
              <dgm:constr type="l" for="ch" forName="node"/>
              <dgm:constr type="t" for="ch" forName="node"/>
              <dgm:constr type="h" for="ch" forName="node" refType="h"/>
              <dgm:constr type="w" for="ch" forName="node" refType="w"/>
            </dgm:constrLst>
          </dgm:else>
        </dgm:choose>
        <dgm:ruleLst/>
        <dgm:layoutNode name="dummyConnPt" styleLbl="node1" moveWith="node">
          <dgm:alg type="sp"/>
          <dgm:shape xmlns:r="http://schemas.openxmlformats.org/officeDocument/2006/relationships" r:blip="">
            <dgm:adjLst/>
          </dgm:shape>
          <dgm:presOf/>
          <dgm:constrLst>
            <dgm:constr type="w" val="1"/>
            <dgm:constr type="h" val="1"/>
          </dgm:constrLst>
          <dgm:ruleLst/>
        </dgm:layout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 type="primFontSz" val="65"/>
          </dgm:constrLst>
          <dgm:ruleLst>
            <dgm:rule type="primFontSz" val="5" fact="NaN" max="NaN"/>
          </dgm:ruleLst>
        </dgm:layoutNode>
      </dgm:layoutNode>
      <dgm:forEach name="sibTransForEach" axis="followSib" cnt="1">
        <dgm:layoutNode name="sibTrans" styleLbl="bgSibTrans2D1">
          <dgm:choose name="Name7">
            <dgm:if name="Name8" axis="self" func="var" arg="dir" op="equ" val="norm">
              <dgm:alg type="conn">
                <dgm:param type="srcNode" val="dummyConnPt"/>
                <dgm:param type="dstNode" val="dummyConnPt"/>
                <dgm:param type="begPts" val="bCtr, midR, tCtr"/>
                <dgm:param type="endPts" val="tCtr, midL, bCtr"/>
                <dgm:param type="begSty" val="noArr"/>
                <dgm:param type="endSty" val="noArr"/>
              </dgm:alg>
            </dgm:if>
            <dgm:else name="Name9">
              <dgm:alg type="conn">
                <dgm:param type="srcNode" val="dummyConnPt"/>
                <dgm:param type="dstNode" val="dummyConnPt"/>
                <dgm:param type="begPts" val="bCtr, midL, tCtr"/>
                <dgm:param type="endPts" val="tCtr, midR, bCtr"/>
                <dgm:param type="begSty" val="noArr"/>
                <dgm:param type="endSty" val="noArr"/>
              </dgm:alg>
            </dgm:else>
          </dgm:choose>
          <dgm:shape xmlns:r="http://schemas.openxmlformats.org/officeDocument/2006/relationships" type="conn" r:blip="" zOrderOff="-2">
            <dgm:adjLst/>
          </dgm:shape>
          <dgm:presOf axis="self"/>
          <dgm:constrLst>
            <dgm:constr type="begPad"/>
            <dgm:constr type="endPad"/>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dirty="0"/>
              <a:t>2/17/2019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46C117F-5CCF-4837-BE5F-2B92066CAFAF}" type="datetimeFigureOut">
              <a:rPr lang="en-US" dirty="0"/>
              <a:t>2/17/2019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4EB90BD-B6CE-46B7-997F-7313B992CCDC}" type="datetimeFigureOut">
              <a:rPr lang="en-US" dirty="0"/>
              <a:t>2/17/2019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DB9D11F-B188-461D-B23F-39381795C052}" type="datetimeFigureOut">
              <a:rPr lang="en-US" dirty="0"/>
              <a:t>2/17/2019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2E6D8D9-55A2-4063-B0F3-121F44549695}" type="datetimeFigureOut">
              <a:rPr lang="en-US" dirty="0"/>
              <a:t>2/17/2019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D4B24536-994D-4021-A283-9F449C0DB509}" type="datetimeFigureOut">
              <a:rPr lang="en-US" dirty="0"/>
              <a:t>2/17/2019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3CBBBB78-C96F-47B7-AB17-D852CA960AC9}" type="datetimeFigureOut">
              <a:rPr lang="en-US" dirty="0"/>
              <a:t>2/17/2019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dirty="0"/>
              <a:t>2/17/2019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dirty="0"/>
              <a:t>2/17/2019</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dirty="0"/>
              <a:t>2/17/2019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0578ACC-22D6-47C1-A373-4FD133E34F3C}" type="datetimeFigureOut">
              <a:rPr lang="en-US" dirty="0"/>
              <a:t>2/17/2019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dirty="0"/>
              <a:t>2/17/2019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dirty="0"/>
              <a:t>2/17/2019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dirty="0"/>
              <a:t>2/17/2019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dirty="0"/>
              <a:t>2/17/2019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331444B-B92B-4E27-8C94-BB93EAF5CB18}" type="datetimeFigureOut">
              <a:rPr lang="en-US" dirty="0"/>
              <a:t>2/17/2019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63EFA5E-FA76-400D-B3DC-F0BA90E6D107}" type="datetimeFigureOut">
              <a:rPr lang="en-US" dirty="0"/>
              <a:t>2/17/2019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dirty="0"/>
              <a:t>2/17/2019</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7.xml"/><Relationship Id="rId5" Type="http://schemas.openxmlformats.org/officeDocument/2006/relationships/image" Target="../media/image18.png"/><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6.jpg"/></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1.jp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10.jpg"/><Relationship Id="rId5" Type="http://schemas.openxmlformats.org/officeDocument/2006/relationships/image" Target="../media/image9.jpg"/><Relationship Id="rId4" Type="http://schemas.openxmlformats.org/officeDocument/2006/relationships/image" Target="../media/image8.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318CC33-256D-4F00-8590-6E38E9AFEFCB}"/>
              </a:ext>
            </a:extLst>
          </p:cNvPr>
          <p:cNvSpPr>
            <a:spLocks noGrp="1"/>
          </p:cNvSpPr>
          <p:nvPr>
            <p:ph type="ctrTitle"/>
          </p:nvPr>
        </p:nvSpPr>
        <p:spPr/>
        <p:txBody>
          <a:bodyPr/>
          <a:lstStyle/>
          <a:p>
            <a:r>
              <a:rPr lang="en-US" dirty="0"/>
              <a:t>Illini </a:t>
            </a:r>
            <a:r>
              <a:rPr lang="en-US" dirty="0" err="1"/>
              <a:t>Datathon</a:t>
            </a:r>
            <a:endParaRPr lang="en-US" dirty="0"/>
          </a:p>
        </p:txBody>
      </p:sp>
      <p:sp>
        <p:nvSpPr>
          <p:cNvPr id="3" name="Subtitle 2">
            <a:extLst>
              <a:ext uri="{FF2B5EF4-FFF2-40B4-BE49-F238E27FC236}">
                <a16:creationId xmlns:a16="http://schemas.microsoft.com/office/drawing/2014/main" xmlns="" id="{EF751490-4892-421B-B59E-3E9819E4341A}"/>
              </a:ext>
            </a:extLst>
          </p:cNvPr>
          <p:cNvSpPr>
            <a:spLocks noGrp="1"/>
          </p:cNvSpPr>
          <p:nvPr>
            <p:ph type="subTitle" idx="1"/>
          </p:nvPr>
        </p:nvSpPr>
        <p:spPr/>
        <p:txBody>
          <a:bodyPr/>
          <a:lstStyle/>
          <a:p>
            <a:r>
              <a:rPr lang="en-US" dirty="0"/>
              <a:t>Ichiro Tai, </a:t>
            </a:r>
            <a:r>
              <a:rPr lang="en-US" altLang="zh-CN" dirty="0"/>
              <a:t>Billy Li, </a:t>
            </a:r>
            <a:r>
              <a:rPr lang="en-US" altLang="zh-CN" dirty="0" err="1"/>
              <a:t>Zixiong</a:t>
            </a:r>
            <a:r>
              <a:rPr lang="en-US" altLang="zh-CN" dirty="0"/>
              <a:t> Feng, Deepak </a:t>
            </a:r>
            <a:r>
              <a:rPr lang="en-US" altLang="zh-CN" dirty="0" err="1"/>
              <a:t>Katariya</a:t>
            </a:r>
            <a:endParaRPr lang="en-US" dirty="0"/>
          </a:p>
        </p:txBody>
      </p:sp>
    </p:spTree>
    <p:extLst>
      <p:ext uri="{BB962C8B-B14F-4D97-AF65-F5344CB8AC3E}">
        <p14:creationId xmlns:p14="http://schemas.microsoft.com/office/powerpoint/2010/main" val="7691678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DJIA Prediction</a:t>
            </a:r>
            <a:endParaRPr lang="zh-CN" altLang="en-US" dirty="0"/>
          </a:p>
        </p:txBody>
      </p:sp>
      <p:sp>
        <p:nvSpPr>
          <p:cNvPr id="3" name="内容占位符 2"/>
          <p:cNvSpPr>
            <a:spLocks noGrp="1"/>
          </p:cNvSpPr>
          <p:nvPr>
            <p:ph idx="1"/>
          </p:nvPr>
        </p:nvSpPr>
        <p:spPr/>
        <p:txBody>
          <a:bodyPr>
            <a:normAutofit/>
          </a:bodyPr>
          <a:lstStyle/>
          <a:p>
            <a:r>
              <a:rPr lang="en-US" altLang="zh-CN" dirty="0"/>
              <a:t>Calculate the correlation between growth rate of DJIA and search frequency of certain rather obscure finance-related keywords on Google </a:t>
            </a:r>
            <a:r>
              <a:rPr lang="en-US" altLang="zh-CN" dirty="0" smtClean="0"/>
              <a:t>Trends</a:t>
            </a:r>
            <a:endParaRPr lang="en-US" altLang="zh-CN" dirty="0"/>
          </a:p>
          <a:p>
            <a:r>
              <a:rPr lang="en-US" altLang="zh-CN" dirty="0"/>
              <a:t>Change in search frequency seldom has a large immediate effect on Dow Jones; it takes a period of time for the predicted change to take effect</a:t>
            </a:r>
          </a:p>
        </p:txBody>
      </p:sp>
      <p:sp>
        <p:nvSpPr>
          <p:cNvPr id="4" name="TextBox 3">
            <a:extLst>
              <a:ext uri="{FF2B5EF4-FFF2-40B4-BE49-F238E27FC236}">
                <a16:creationId xmlns:a16="http://schemas.microsoft.com/office/drawing/2014/main" xmlns="" id="{A1E1669D-B805-4A4C-83C5-F02666E47855}"/>
              </a:ext>
            </a:extLst>
          </p:cNvPr>
          <p:cNvSpPr txBox="1"/>
          <p:nvPr/>
        </p:nvSpPr>
        <p:spPr>
          <a:xfrm>
            <a:off x="470517" y="6104772"/>
            <a:ext cx="8078679" cy="276999"/>
          </a:xfrm>
          <a:prstGeom prst="rect">
            <a:avLst/>
          </a:prstGeom>
          <a:noFill/>
        </p:spPr>
        <p:txBody>
          <a:bodyPr wrap="square" rtlCol="0">
            <a:spAutoFit/>
          </a:bodyPr>
          <a:lstStyle/>
          <a:p>
            <a:r>
              <a:rPr lang="en-US" sz="1200" dirty="0"/>
              <a:t>Idea from: https://www.ncbi.nlm.nih.gov/pmc/articles/PMC3635219/</a:t>
            </a:r>
          </a:p>
        </p:txBody>
      </p:sp>
    </p:spTree>
    <p:extLst>
      <p:ext uri="{BB962C8B-B14F-4D97-AF65-F5344CB8AC3E}">
        <p14:creationId xmlns:p14="http://schemas.microsoft.com/office/powerpoint/2010/main" val="30558310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6143" y="2524600"/>
            <a:ext cx="4929920" cy="3374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标题 1"/>
          <p:cNvSpPr>
            <a:spLocks noGrp="1"/>
          </p:cNvSpPr>
          <p:nvPr>
            <p:ph type="title"/>
          </p:nvPr>
        </p:nvSpPr>
        <p:spPr>
          <a:xfrm>
            <a:off x="680321" y="753228"/>
            <a:ext cx="9613861" cy="1080938"/>
          </a:xfrm>
        </p:spPr>
        <p:txBody>
          <a:bodyPr>
            <a:normAutofit/>
          </a:bodyPr>
          <a:lstStyle/>
          <a:p>
            <a:r>
              <a:rPr lang="en-US" altLang="zh-CN" dirty="0"/>
              <a:t>DJIA Prediction - Results</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5864469" y="2356339"/>
                <a:ext cx="5644662" cy="3599316"/>
              </a:xfrm>
            </p:spPr>
            <p:txBody>
              <a:bodyPr>
                <a:normAutofit/>
              </a:bodyPr>
              <a:lstStyle/>
              <a:p>
                <a:r>
                  <a:rPr lang="en-US" altLang="zh-CN" dirty="0"/>
                  <a:t>A quadratic regression model is used</a:t>
                </a:r>
              </a:p>
              <a:p>
                <a:pPr lvl="1"/>
                <a:r>
                  <a:rPr lang="en-US" altLang="zh-CN" dirty="0"/>
                  <a:t>Search frequency of keywords vs. percent change between current DJIA and 6-week-from-now DJIA</a:t>
                </a:r>
              </a:p>
              <a:p>
                <a:pPr lvl="1"/>
                <a:r>
                  <a:rPr lang="en-US" altLang="zh-CN" dirty="0"/>
                  <a:t>3 chosen keywords: “metals, hedge, </a:t>
                </a:r>
                <a:r>
                  <a:rPr lang="en-US" altLang="zh-CN" dirty="0" err="1"/>
                  <a:t>nasdaq</a:t>
                </a:r>
                <a:r>
                  <a:rPr lang="en-US" altLang="zh-CN" dirty="0"/>
                  <a:t>”</a:t>
                </a:r>
              </a:p>
              <a:p>
                <a14:m>
                  <m:oMath xmlns:m="http://schemas.openxmlformats.org/officeDocument/2006/math">
                    <m:sSup>
                      <m:sSupPr>
                        <m:ctrlPr>
                          <a:rPr lang="en-US" altLang="zh-CN" i="1" dirty="0" smtClean="0">
                            <a:latin typeface="Cambria Math"/>
                          </a:rPr>
                        </m:ctrlPr>
                      </m:sSupPr>
                      <m:e>
                        <m:r>
                          <a:rPr lang="en-US" altLang="zh-CN" b="0" i="1" dirty="0" smtClean="0">
                            <a:latin typeface="Cambria Math" panose="02040503050406030204" pitchFamily="18" charset="0"/>
                          </a:rPr>
                          <m:t>𝑅</m:t>
                        </m:r>
                      </m:e>
                      <m:sup>
                        <m:r>
                          <a:rPr lang="en-US" altLang="zh-CN" b="0" i="1" dirty="0" smtClean="0">
                            <a:latin typeface="Cambria Math" panose="02040503050406030204" pitchFamily="18" charset="0"/>
                          </a:rPr>
                          <m:t>2</m:t>
                        </m:r>
                      </m:sup>
                    </m:sSup>
                  </m:oMath>
                </a14:m>
                <a:r>
                  <a:rPr lang="en-US" altLang="zh-CN" dirty="0"/>
                  <a:t> of our model: </a:t>
                </a:r>
                <a:r>
                  <a:rPr lang="en-US" altLang="zh-CN" dirty="0" smtClean="0"/>
                  <a:t>0.536</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5864469" y="2356339"/>
                <a:ext cx="5644662" cy="3599316"/>
              </a:xfrm>
              <a:blipFill rotWithShape="1">
                <a:blip r:embed="rId3"/>
                <a:stretch>
                  <a:fillRect l="-1404" t="-2373" r="-2376"/>
                </a:stretch>
              </a:blipFill>
            </p:spPr>
            <p:txBody>
              <a:bodyPr/>
              <a:lstStyle/>
              <a:p>
                <a:r>
                  <a:rPr lang="zh-CN" altLang="en-US">
                    <a:noFill/>
                  </a:rPr>
                  <a:t> </a:t>
                </a:r>
              </a:p>
            </p:txBody>
          </p:sp>
        </mc:Fallback>
      </mc:AlternateContent>
      <p:sp>
        <p:nvSpPr>
          <p:cNvPr id="5" name="TextBox 4"/>
          <p:cNvSpPr txBox="1"/>
          <p:nvPr/>
        </p:nvSpPr>
        <p:spPr>
          <a:xfrm>
            <a:off x="4624754" y="4642339"/>
            <a:ext cx="1134207" cy="276999"/>
          </a:xfrm>
          <a:prstGeom prst="rect">
            <a:avLst/>
          </a:prstGeom>
          <a:noFill/>
        </p:spPr>
        <p:txBody>
          <a:bodyPr wrap="square" rtlCol="0">
            <a:spAutoFit/>
          </a:bodyPr>
          <a:lstStyle/>
          <a:p>
            <a:r>
              <a:rPr lang="en-US" altLang="zh-CN" sz="1200" dirty="0" smtClean="0">
                <a:solidFill>
                  <a:srgbClr val="00B050"/>
                </a:solidFill>
              </a:rPr>
              <a:t>Actual</a:t>
            </a:r>
            <a:endParaRPr lang="zh-CN" altLang="en-US" dirty="0">
              <a:solidFill>
                <a:srgbClr val="00B050"/>
              </a:solidFill>
            </a:endParaRPr>
          </a:p>
        </p:txBody>
      </p:sp>
      <p:sp>
        <p:nvSpPr>
          <p:cNvPr id="6" name="TextBox 5"/>
          <p:cNvSpPr txBox="1"/>
          <p:nvPr/>
        </p:nvSpPr>
        <p:spPr>
          <a:xfrm>
            <a:off x="4457700" y="2804746"/>
            <a:ext cx="1134207" cy="461665"/>
          </a:xfrm>
          <a:prstGeom prst="rect">
            <a:avLst/>
          </a:prstGeom>
          <a:noFill/>
        </p:spPr>
        <p:txBody>
          <a:bodyPr wrap="square" rtlCol="0">
            <a:spAutoFit/>
          </a:bodyPr>
          <a:lstStyle/>
          <a:p>
            <a:r>
              <a:rPr lang="en-US" altLang="zh-CN" sz="1200" dirty="0" smtClean="0">
                <a:solidFill>
                  <a:srgbClr val="0070C0"/>
                </a:solidFill>
              </a:rPr>
              <a:t>Regression model</a:t>
            </a:r>
            <a:endParaRPr lang="zh-CN" altLang="en-US" sz="1200" dirty="0">
              <a:solidFill>
                <a:srgbClr val="0070C0"/>
              </a:solidFill>
            </a:endParaRPr>
          </a:p>
        </p:txBody>
      </p:sp>
    </p:spTree>
    <p:extLst>
      <p:ext uri="{BB962C8B-B14F-4D97-AF65-F5344CB8AC3E}">
        <p14:creationId xmlns:p14="http://schemas.microsoft.com/office/powerpoint/2010/main" val="9723700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b="9589"/>
          <a:stretch/>
        </p:blipFill>
        <p:spPr bwMode="auto">
          <a:xfrm>
            <a:off x="996460" y="2540451"/>
            <a:ext cx="5669573" cy="35614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标题 1"/>
          <p:cNvSpPr>
            <a:spLocks noGrp="1"/>
          </p:cNvSpPr>
          <p:nvPr>
            <p:ph type="title"/>
          </p:nvPr>
        </p:nvSpPr>
        <p:spPr/>
        <p:txBody>
          <a:bodyPr/>
          <a:lstStyle/>
          <a:p>
            <a:r>
              <a:rPr lang="en-US" altLang="zh-CN" dirty="0"/>
              <a:t>DJIA Prediction - Results</a:t>
            </a:r>
            <a:endParaRPr lang="zh-CN" altLang="en-US" dirty="0"/>
          </a:p>
        </p:txBody>
      </p:sp>
      <p:sp>
        <p:nvSpPr>
          <p:cNvPr id="3" name="内容占位符 2"/>
          <p:cNvSpPr>
            <a:spLocks noGrp="1"/>
          </p:cNvSpPr>
          <p:nvPr>
            <p:ph idx="1"/>
          </p:nvPr>
        </p:nvSpPr>
        <p:spPr>
          <a:xfrm>
            <a:off x="6893169" y="2234747"/>
            <a:ext cx="3251543" cy="3599316"/>
          </a:xfrm>
        </p:spPr>
        <p:txBody>
          <a:bodyPr/>
          <a:lstStyle/>
          <a:p>
            <a:r>
              <a:rPr lang="en-US" altLang="zh-CN" dirty="0"/>
              <a:t>Actual Dow Jones index remains in our 95% confidence interval for 1 month.</a:t>
            </a:r>
            <a:endParaRPr lang="zh-CN" altLang="en-US" dirty="0"/>
          </a:p>
        </p:txBody>
      </p:sp>
      <p:cxnSp>
        <p:nvCxnSpPr>
          <p:cNvPr id="5" name="直接连接符 4"/>
          <p:cNvCxnSpPr/>
          <p:nvPr/>
        </p:nvCxnSpPr>
        <p:spPr>
          <a:xfrm>
            <a:off x="4545622" y="3749551"/>
            <a:ext cx="0" cy="2449026"/>
          </a:xfrm>
          <a:prstGeom prst="line">
            <a:avLst/>
          </a:prstGeom>
          <a:ln w="28575">
            <a:solidFill>
              <a:schemeClr val="bg1"/>
            </a:solidFill>
            <a:prstDash val="sysDash"/>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5534756" y="4315999"/>
            <a:ext cx="1354016" cy="261610"/>
          </a:xfrm>
          <a:prstGeom prst="rect">
            <a:avLst/>
          </a:prstGeom>
          <a:noFill/>
        </p:spPr>
        <p:txBody>
          <a:bodyPr wrap="square" rtlCol="0">
            <a:spAutoFit/>
          </a:bodyPr>
          <a:lstStyle/>
          <a:p>
            <a:r>
              <a:rPr lang="en-US" altLang="zh-CN" sz="1100" dirty="0" smtClean="0">
                <a:solidFill>
                  <a:srgbClr val="3366FF"/>
                </a:solidFill>
              </a:rPr>
              <a:t>Predicted DJI</a:t>
            </a:r>
            <a:endParaRPr lang="zh-CN" altLang="en-US" sz="1100" dirty="0">
              <a:solidFill>
                <a:srgbClr val="3366FF"/>
              </a:solidFill>
            </a:endParaRPr>
          </a:p>
        </p:txBody>
      </p:sp>
      <p:sp>
        <p:nvSpPr>
          <p:cNvPr id="9" name="TextBox 8"/>
          <p:cNvSpPr txBox="1"/>
          <p:nvPr/>
        </p:nvSpPr>
        <p:spPr>
          <a:xfrm>
            <a:off x="5956788" y="5178301"/>
            <a:ext cx="700453" cy="430887"/>
          </a:xfrm>
          <a:prstGeom prst="rect">
            <a:avLst/>
          </a:prstGeom>
          <a:noFill/>
        </p:spPr>
        <p:txBody>
          <a:bodyPr wrap="square" rtlCol="0">
            <a:spAutoFit/>
          </a:bodyPr>
          <a:lstStyle/>
          <a:p>
            <a:r>
              <a:rPr lang="en-US" altLang="zh-CN" sz="1100" dirty="0" smtClean="0">
                <a:solidFill>
                  <a:srgbClr val="00B050"/>
                </a:solidFill>
              </a:rPr>
              <a:t>Lower 95% CI</a:t>
            </a:r>
            <a:endParaRPr lang="zh-CN" altLang="en-US" sz="1100" dirty="0">
              <a:solidFill>
                <a:srgbClr val="00B050"/>
              </a:solidFill>
            </a:endParaRPr>
          </a:p>
        </p:txBody>
      </p:sp>
      <p:sp>
        <p:nvSpPr>
          <p:cNvPr id="10" name="TextBox 9"/>
          <p:cNvSpPr txBox="1"/>
          <p:nvPr/>
        </p:nvSpPr>
        <p:spPr>
          <a:xfrm>
            <a:off x="5856409" y="3885112"/>
            <a:ext cx="710710" cy="430887"/>
          </a:xfrm>
          <a:prstGeom prst="rect">
            <a:avLst/>
          </a:prstGeom>
          <a:noFill/>
        </p:spPr>
        <p:txBody>
          <a:bodyPr wrap="square" rtlCol="0">
            <a:spAutoFit/>
          </a:bodyPr>
          <a:lstStyle/>
          <a:p>
            <a:r>
              <a:rPr lang="en-US" altLang="zh-CN" sz="1100" dirty="0" smtClean="0">
                <a:solidFill>
                  <a:srgbClr val="CC0000"/>
                </a:solidFill>
              </a:rPr>
              <a:t>Upper 95% CI</a:t>
            </a:r>
            <a:endParaRPr lang="zh-CN" altLang="en-US" sz="1400" dirty="0">
              <a:solidFill>
                <a:srgbClr val="CC0000"/>
              </a:solidFill>
            </a:endParaRPr>
          </a:p>
        </p:txBody>
      </p:sp>
      <p:sp>
        <p:nvSpPr>
          <p:cNvPr id="11" name="TextBox 10"/>
          <p:cNvSpPr txBox="1"/>
          <p:nvPr/>
        </p:nvSpPr>
        <p:spPr>
          <a:xfrm>
            <a:off x="5671037" y="2798263"/>
            <a:ext cx="1081454" cy="261610"/>
          </a:xfrm>
          <a:prstGeom prst="rect">
            <a:avLst/>
          </a:prstGeom>
          <a:noFill/>
        </p:spPr>
        <p:txBody>
          <a:bodyPr wrap="square" rtlCol="0">
            <a:spAutoFit/>
          </a:bodyPr>
          <a:lstStyle/>
          <a:p>
            <a:r>
              <a:rPr lang="en-US" altLang="zh-CN" sz="1100" dirty="0" smtClean="0">
                <a:solidFill>
                  <a:srgbClr val="B262F4"/>
                </a:solidFill>
              </a:rPr>
              <a:t>Actual DJI</a:t>
            </a:r>
            <a:endParaRPr lang="zh-CN" altLang="en-US" sz="1100" dirty="0">
              <a:solidFill>
                <a:srgbClr val="B262F4"/>
              </a:solidFill>
            </a:endParaRPr>
          </a:p>
        </p:txBody>
      </p:sp>
      <p:sp>
        <p:nvSpPr>
          <p:cNvPr id="8" name="TextBox 7"/>
          <p:cNvSpPr txBox="1"/>
          <p:nvPr/>
        </p:nvSpPr>
        <p:spPr>
          <a:xfrm>
            <a:off x="3989509" y="6277706"/>
            <a:ext cx="1776778" cy="307777"/>
          </a:xfrm>
          <a:prstGeom prst="rect">
            <a:avLst/>
          </a:prstGeom>
          <a:noFill/>
        </p:spPr>
        <p:txBody>
          <a:bodyPr wrap="square" rtlCol="0">
            <a:spAutoFit/>
          </a:bodyPr>
          <a:lstStyle/>
          <a:p>
            <a:r>
              <a:rPr lang="en-US" altLang="zh-CN" sz="1400" dirty="0" smtClean="0">
                <a:solidFill>
                  <a:schemeClr val="bg1">
                    <a:lumMod val="95000"/>
                    <a:lumOff val="5000"/>
                  </a:schemeClr>
                </a:solidFill>
              </a:rPr>
              <a:t>January 29th</a:t>
            </a:r>
            <a:endParaRPr lang="zh-CN" altLang="en-US" sz="1400" dirty="0">
              <a:solidFill>
                <a:schemeClr val="bg1">
                  <a:lumMod val="95000"/>
                  <a:lumOff val="5000"/>
                </a:schemeClr>
              </a:solidFill>
            </a:endParaRPr>
          </a:p>
        </p:txBody>
      </p:sp>
    </p:spTree>
    <p:extLst>
      <p:ext uri="{BB962C8B-B14F-4D97-AF65-F5344CB8AC3E}">
        <p14:creationId xmlns:p14="http://schemas.microsoft.com/office/powerpoint/2010/main" val="15057753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0E522737-BF29-4C51-A491-E8F5FB102BED}"/>
              </a:ext>
            </a:extLst>
          </p:cNvPr>
          <p:cNvSpPr>
            <a:spLocks noGrp="1"/>
          </p:cNvSpPr>
          <p:nvPr>
            <p:ph type="title"/>
          </p:nvPr>
        </p:nvSpPr>
        <p:spPr/>
        <p:txBody>
          <a:bodyPr/>
          <a:lstStyle/>
          <a:p>
            <a:r>
              <a:rPr lang="en-US" dirty="0"/>
              <a:t>Our Final Results</a:t>
            </a:r>
          </a:p>
        </p:txBody>
      </p:sp>
      <p:sp>
        <p:nvSpPr>
          <p:cNvPr id="5" name="Text Placeholder 4">
            <a:extLst>
              <a:ext uri="{FF2B5EF4-FFF2-40B4-BE49-F238E27FC236}">
                <a16:creationId xmlns:a16="http://schemas.microsoft.com/office/drawing/2014/main" xmlns="" id="{B8AD79B7-FBCC-48C7-93A5-40B9FBA0A9A5}"/>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1611386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7E740A6-2970-4FBA-B4D1-CBA63FDF10AC}"/>
              </a:ext>
            </a:extLst>
          </p:cNvPr>
          <p:cNvSpPr>
            <a:spLocks noGrp="1"/>
          </p:cNvSpPr>
          <p:nvPr>
            <p:ph type="title" orient="vert"/>
          </p:nvPr>
        </p:nvSpPr>
        <p:spPr/>
        <p:txBody>
          <a:bodyPr/>
          <a:lstStyle/>
          <a:p>
            <a:r>
              <a:rPr lang="en-US" dirty="0"/>
              <a:t>Final Prediction</a:t>
            </a:r>
          </a:p>
        </p:txBody>
      </p:sp>
      <p:pic>
        <p:nvPicPr>
          <p:cNvPr id="4" name="Picture 3">
            <a:extLst>
              <a:ext uri="{FF2B5EF4-FFF2-40B4-BE49-F238E27FC236}">
                <a16:creationId xmlns:a16="http://schemas.microsoft.com/office/drawing/2014/main" xmlns="" id="{3B82B087-3230-473A-B6FB-0985A3900D0A}"/>
              </a:ext>
            </a:extLst>
          </p:cNvPr>
          <p:cNvPicPr>
            <a:picLocks noChangeAspect="1"/>
          </p:cNvPicPr>
          <p:nvPr/>
        </p:nvPicPr>
        <p:blipFill>
          <a:blip r:embed="rId2"/>
          <a:stretch>
            <a:fillRect/>
          </a:stretch>
        </p:blipFill>
        <p:spPr>
          <a:xfrm>
            <a:off x="5035858" y="472445"/>
            <a:ext cx="4114800" cy="2671948"/>
          </a:xfrm>
          <a:prstGeom prst="rect">
            <a:avLst/>
          </a:prstGeom>
        </p:spPr>
      </p:pic>
      <p:pic>
        <p:nvPicPr>
          <p:cNvPr id="5" name="Picture 4">
            <a:extLst>
              <a:ext uri="{FF2B5EF4-FFF2-40B4-BE49-F238E27FC236}">
                <a16:creationId xmlns:a16="http://schemas.microsoft.com/office/drawing/2014/main" xmlns="" id="{DFB4E452-279A-4B60-B494-BE645ECA32A4}"/>
              </a:ext>
            </a:extLst>
          </p:cNvPr>
          <p:cNvPicPr>
            <a:picLocks noChangeAspect="1"/>
          </p:cNvPicPr>
          <p:nvPr/>
        </p:nvPicPr>
        <p:blipFill>
          <a:blip r:embed="rId3"/>
          <a:stretch>
            <a:fillRect/>
          </a:stretch>
        </p:blipFill>
        <p:spPr>
          <a:xfrm>
            <a:off x="521389" y="472445"/>
            <a:ext cx="4114800" cy="2729552"/>
          </a:xfrm>
          <a:prstGeom prst="rect">
            <a:avLst/>
          </a:prstGeom>
        </p:spPr>
      </p:pic>
      <p:pic>
        <p:nvPicPr>
          <p:cNvPr id="6" name="Picture 5">
            <a:extLst>
              <a:ext uri="{FF2B5EF4-FFF2-40B4-BE49-F238E27FC236}">
                <a16:creationId xmlns:a16="http://schemas.microsoft.com/office/drawing/2014/main" xmlns="" id="{66A4D9A5-092A-4BB2-A561-07BD1E45154E}"/>
              </a:ext>
            </a:extLst>
          </p:cNvPr>
          <p:cNvPicPr>
            <a:picLocks noChangeAspect="1"/>
          </p:cNvPicPr>
          <p:nvPr/>
        </p:nvPicPr>
        <p:blipFill>
          <a:blip r:embed="rId4"/>
          <a:stretch>
            <a:fillRect/>
          </a:stretch>
        </p:blipFill>
        <p:spPr>
          <a:xfrm>
            <a:off x="521390" y="3681760"/>
            <a:ext cx="4114800" cy="2686802"/>
          </a:xfrm>
          <a:prstGeom prst="rect">
            <a:avLst/>
          </a:prstGeom>
        </p:spPr>
      </p:pic>
      <p:pic>
        <p:nvPicPr>
          <p:cNvPr id="7" name="Picture 6">
            <a:extLst>
              <a:ext uri="{FF2B5EF4-FFF2-40B4-BE49-F238E27FC236}">
                <a16:creationId xmlns:a16="http://schemas.microsoft.com/office/drawing/2014/main" xmlns="" id="{DB65BB86-9943-4718-BEF5-910D56D12A8B}"/>
              </a:ext>
            </a:extLst>
          </p:cNvPr>
          <p:cNvPicPr>
            <a:picLocks noChangeAspect="1"/>
          </p:cNvPicPr>
          <p:nvPr/>
        </p:nvPicPr>
        <p:blipFill>
          <a:blip r:embed="rId5"/>
          <a:stretch>
            <a:fillRect/>
          </a:stretch>
        </p:blipFill>
        <p:spPr>
          <a:xfrm>
            <a:off x="5035858" y="3644038"/>
            <a:ext cx="4114800" cy="2771191"/>
          </a:xfrm>
          <a:prstGeom prst="rect">
            <a:avLst/>
          </a:prstGeom>
        </p:spPr>
      </p:pic>
    </p:spTree>
    <p:extLst>
      <p:ext uri="{BB962C8B-B14F-4D97-AF65-F5344CB8AC3E}">
        <p14:creationId xmlns:p14="http://schemas.microsoft.com/office/powerpoint/2010/main" val="13761875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294F1D-11AE-4AE6-AFFD-F5644841F599}"/>
              </a:ext>
            </a:extLst>
          </p:cNvPr>
          <p:cNvSpPr>
            <a:spLocks noGrp="1"/>
          </p:cNvSpPr>
          <p:nvPr>
            <p:ph type="title"/>
          </p:nvPr>
        </p:nvSpPr>
        <p:spPr>
          <a:xfrm>
            <a:off x="680321" y="753228"/>
            <a:ext cx="9613861" cy="1080938"/>
          </a:xfrm>
        </p:spPr>
        <p:txBody>
          <a:bodyPr>
            <a:normAutofit/>
          </a:bodyPr>
          <a:lstStyle/>
          <a:p>
            <a:r>
              <a:rPr lang="en-US" dirty="0"/>
              <a:t>Business Thesis </a:t>
            </a:r>
          </a:p>
        </p:txBody>
      </p:sp>
      <p:sp>
        <p:nvSpPr>
          <p:cNvPr id="3" name="Content Placeholder 2">
            <a:extLst>
              <a:ext uri="{FF2B5EF4-FFF2-40B4-BE49-F238E27FC236}">
                <a16:creationId xmlns:a16="http://schemas.microsoft.com/office/drawing/2014/main" xmlns="" id="{85078344-3DD7-4665-BB77-93E53DCCEF00}"/>
              </a:ext>
            </a:extLst>
          </p:cNvPr>
          <p:cNvSpPr>
            <a:spLocks noGrp="1"/>
          </p:cNvSpPr>
          <p:nvPr>
            <p:ph idx="1"/>
          </p:nvPr>
        </p:nvSpPr>
        <p:spPr>
          <a:xfrm>
            <a:off x="680322" y="2336873"/>
            <a:ext cx="3489341" cy="3599316"/>
          </a:xfrm>
        </p:spPr>
        <p:txBody>
          <a:bodyPr>
            <a:normAutofit/>
          </a:bodyPr>
          <a:lstStyle/>
          <a:p>
            <a:r>
              <a:rPr lang="en-US" sz="1800"/>
              <a:t>Investment should be made not to the stock with the highest magnitude but with the highest growth rate</a:t>
            </a:r>
          </a:p>
          <a:p>
            <a:r>
              <a:rPr lang="en-US" sz="1800"/>
              <a:t>Based on our model, Bayer has the highest growth rate, so our money is bet on Bayer</a:t>
            </a:r>
          </a:p>
        </p:txBody>
      </p:sp>
      <p:graphicFrame>
        <p:nvGraphicFramePr>
          <p:cNvPr id="5" name="Table 4">
            <a:extLst>
              <a:ext uri="{FF2B5EF4-FFF2-40B4-BE49-F238E27FC236}">
                <a16:creationId xmlns:a16="http://schemas.microsoft.com/office/drawing/2014/main" xmlns="" id="{7205B7BA-093F-42C0-A85E-03AE3C728453}"/>
              </a:ext>
            </a:extLst>
          </p:cNvPr>
          <p:cNvGraphicFramePr>
            <a:graphicFrameLocks noGrp="1"/>
          </p:cNvGraphicFramePr>
          <p:nvPr>
            <p:extLst>
              <p:ext uri="{D42A27DB-BD31-4B8C-83A1-F6EECF244321}">
                <p14:modId xmlns:p14="http://schemas.microsoft.com/office/powerpoint/2010/main" val="2965200973"/>
              </p:ext>
            </p:extLst>
          </p:nvPr>
        </p:nvGraphicFramePr>
        <p:xfrm>
          <a:off x="4654295" y="2635611"/>
          <a:ext cx="5639887" cy="3001245"/>
        </p:xfrm>
        <a:graphic>
          <a:graphicData uri="http://schemas.openxmlformats.org/drawingml/2006/table">
            <a:tbl>
              <a:tblPr firstRow="1" bandRow="1">
                <a:tableStyleId>{3B4B98B0-60AC-42C2-AFA5-B58CD77FA1E5}</a:tableStyleId>
              </a:tblPr>
              <a:tblGrid>
                <a:gridCol w="2063828">
                  <a:extLst>
                    <a:ext uri="{9D8B030D-6E8A-4147-A177-3AD203B41FA5}">
                      <a16:colId xmlns:a16="http://schemas.microsoft.com/office/drawing/2014/main" xmlns="" val="2498476985"/>
                    </a:ext>
                  </a:extLst>
                </a:gridCol>
                <a:gridCol w="3576059">
                  <a:extLst>
                    <a:ext uri="{9D8B030D-6E8A-4147-A177-3AD203B41FA5}">
                      <a16:colId xmlns:a16="http://schemas.microsoft.com/office/drawing/2014/main" xmlns="" val="2495637775"/>
                    </a:ext>
                  </a:extLst>
                </a:gridCol>
              </a:tblGrid>
              <a:tr h="600249">
                <a:tc>
                  <a:txBody>
                    <a:bodyPr/>
                    <a:lstStyle/>
                    <a:p>
                      <a:r>
                        <a:rPr lang="en-US" sz="2700" dirty="0"/>
                        <a:t>Company</a:t>
                      </a:r>
                    </a:p>
                  </a:txBody>
                  <a:tcPr marL="136420" marR="136420" marT="68210" marB="68210"/>
                </a:tc>
                <a:tc>
                  <a:txBody>
                    <a:bodyPr/>
                    <a:lstStyle/>
                    <a:p>
                      <a:r>
                        <a:rPr lang="en-US" sz="2700"/>
                        <a:t>Stock Growth Rate</a:t>
                      </a:r>
                    </a:p>
                  </a:txBody>
                  <a:tcPr marL="136420" marR="136420" marT="68210" marB="68210"/>
                </a:tc>
                <a:extLst>
                  <a:ext uri="{0D108BD9-81ED-4DB2-BD59-A6C34878D82A}">
                    <a16:rowId xmlns:a16="http://schemas.microsoft.com/office/drawing/2014/main" xmlns="" val="2632815932"/>
                  </a:ext>
                </a:extLst>
              </a:tr>
              <a:tr h="600249">
                <a:tc>
                  <a:txBody>
                    <a:bodyPr/>
                    <a:lstStyle/>
                    <a:p>
                      <a:r>
                        <a:rPr lang="en-US" sz="2700"/>
                        <a:t>Bayer</a:t>
                      </a:r>
                    </a:p>
                  </a:txBody>
                  <a:tcPr marL="136420" marR="136420" marT="68210" marB="68210"/>
                </a:tc>
                <a:tc>
                  <a:txBody>
                    <a:bodyPr/>
                    <a:lstStyle/>
                    <a:p>
                      <a:r>
                        <a:rPr lang="en-US" sz="2700" dirty="0"/>
                        <a:t>62.85%</a:t>
                      </a:r>
                    </a:p>
                  </a:txBody>
                  <a:tcPr marL="136420" marR="136420" marT="68210" marB="68210"/>
                </a:tc>
                <a:extLst>
                  <a:ext uri="{0D108BD9-81ED-4DB2-BD59-A6C34878D82A}">
                    <a16:rowId xmlns:a16="http://schemas.microsoft.com/office/drawing/2014/main" xmlns="" val="2759516463"/>
                  </a:ext>
                </a:extLst>
              </a:tr>
              <a:tr h="600249">
                <a:tc>
                  <a:txBody>
                    <a:bodyPr/>
                    <a:lstStyle/>
                    <a:p>
                      <a:r>
                        <a:rPr lang="en-US" sz="2700"/>
                        <a:t>Honeywell</a:t>
                      </a:r>
                    </a:p>
                  </a:txBody>
                  <a:tcPr marL="136420" marR="136420" marT="68210" marB="68210"/>
                </a:tc>
                <a:tc>
                  <a:txBody>
                    <a:bodyPr/>
                    <a:lstStyle/>
                    <a:p>
                      <a:r>
                        <a:rPr lang="en-US" sz="2700"/>
                        <a:t>-16.90%</a:t>
                      </a:r>
                    </a:p>
                  </a:txBody>
                  <a:tcPr marL="136420" marR="136420" marT="68210" marB="68210"/>
                </a:tc>
                <a:extLst>
                  <a:ext uri="{0D108BD9-81ED-4DB2-BD59-A6C34878D82A}">
                    <a16:rowId xmlns:a16="http://schemas.microsoft.com/office/drawing/2014/main" xmlns="" val="4143148834"/>
                  </a:ext>
                </a:extLst>
              </a:tr>
              <a:tr h="600249">
                <a:tc>
                  <a:txBody>
                    <a:bodyPr/>
                    <a:lstStyle/>
                    <a:p>
                      <a:r>
                        <a:rPr lang="en-US" sz="2700"/>
                        <a:t>3M</a:t>
                      </a:r>
                    </a:p>
                  </a:txBody>
                  <a:tcPr marL="136420" marR="136420" marT="68210" marB="68210"/>
                </a:tc>
                <a:tc>
                  <a:txBody>
                    <a:bodyPr/>
                    <a:lstStyle/>
                    <a:p>
                      <a:r>
                        <a:rPr lang="en-US" sz="2700"/>
                        <a:t>1.86%</a:t>
                      </a:r>
                    </a:p>
                  </a:txBody>
                  <a:tcPr marL="136420" marR="136420" marT="68210" marB="68210"/>
                </a:tc>
                <a:extLst>
                  <a:ext uri="{0D108BD9-81ED-4DB2-BD59-A6C34878D82A}">
                    <a16:rowId xmlns:a16="http://schemas.microsoft.com/office/drawing/2014/main" xmlns="" val="2371274873"/>
                  </a:ext>
                </a:extLst>
              </a:tr>
              <a:tr h="600249">
                <a:tc>
                  <a:txBody>
                    <a:bodyPr/>
                    <a:lstStyle/>
                    <a:p>
                      <a:r>
                        <a:rPr lang="en-US" sz="2700"/>
                        <a:t>Synchrony</a:t>
                      </a:r>
                    </a:p>
                  </a:txBody>
                  <a:tcPr marL="136420" marR="136420" marT="68210" marB="68210"/>
                </a:tc>
                <a:tc>
                  <a:txBody>
                    <a:bodyPr/>
                    <a:lstStyle/>
                    <a:p>
                      <a:r>
                        <a:rPr lang="en-US" sz="2700"/>
                        <a:t>-36.99%</a:t>
                      </a:r>
                    </a:p>
                  </a:txBody>
                  <a:tcPr marL="136420" marR="136420" marT="68210" marB="68210"/>
                </a:tc>
                <a:extLst>
                  <a:ext uri="{0D108BD9-81ED-4DB2-BD59-A6C34878D82A}">
                    <a16:rowId xmlns:a16="http://schemas.microsoft.com/office/drawing/2014/main" xmlns="" val="1104785648"/>
                  </a:ext>
                </a:extLst>
              </a:tr>
            </a:tbl>
          </a:graphicData>
        </a:graphic>
      </p:graphicFrame>
    </p:spTree>
    <p:extLst>
      <p:ext uri="{BB962C8B-B14F-4D97-AF65-F5344CB8AC3E}">
        <p14:creationId xmlns:p14="http://schemas.microsoft.com/office/powerpoint/2010/main" val="20788905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602EED3E-5B26-4ED8-9131-8923B4AA2E08}"/>
              </a:ext>
            </a:extLst>
          </p:cNvPr>
          <p:cNvSpPr>
            <a:spLocks noGrp="1"/>
          </p:cNvSpPr>
          <p:nvPr>
            <p:ph type="title"/>
          </p:nvPr>
        </p:nvSpPr>
        <p:spPr/>
        <p:txBody>
          <a:bodyPr/>
          <a:lstStyle/>
          <a:p>
            <a:r>
              <a:rPr lang="en-US" altLang="zh-CN" dirty="0"/>
              <a:t>What We Have Done</a:t>
            </a:r>
            <a:endParaRPr lang="en-US" dirty="0"/>
          </a:p>
        </p:txBody>
      </p:sp>
    </p:spTree>
    <p:extLst>
      <p:ext uri="{BB962C8B-B14F-4D97-AF65-F5344CB8AC3E}">
        <p14:creationId xmlns:p14="http://schemas.microsoft.com/office/powerpoint/2010/main" val="794642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9E94CD91-676D-45A4-AC20-494070EB7AC1}"/>
              </a:ext>
            </a:extLst>
          </p:cNvPr>
          <p:cNvSpPr>
            <a:spLocks noGrp="1"/>
          </p:cNvSpPr>
          <p:nvPr>
            <p:ph type="title"/>
          </p:nvPr>
        </p:nvSpPr>
        <p:spPr/>
        <p:txBody>
          <a:bodyPr/>
          <a:lstStyle/>
          <a:p>
            <a:r>
              <a:rPr lang="en-US" dirty="0"/>
              <a:t>Outline</a:t>
            </a:r>
          </a:p>
        </p:txBody>
      </p:sp>
      <p:sp>
        <p:nvSpPr>
          <p:cNvPr id="5" name="Content Placeholder 4">
            <a:extLst>
              <a:ext uri="{FF2B5EF4-FFF2-40B4-BE49-F238E27FC236}">
                <a16:creationId xmlns:a16="http://schemas.microsoft.com/office/drawing/2014/main" xmlns="" id="{57DF37B6-9175-4F95-969B-D36938DB20A7}"/>
              </a:ext>
            </a:extLst>
          </p:cNvPr>
          <p:cNvSpPr>
            <a:spLocks noGrp="1"/>
          </p:cNvSpPr>
          <p:nvPr>
            <p:ph idx="1"/>
          </p:nvPr>
        </p:nvSpPr>
        <p:spPr/>
        <p:txBody>
          <a:bodyPr>
            <a:normAutofit/>
          </a:bodyPr>
          <a:lstStyle/>
          <a:p>
            <a:r>
              <a:rPr lang="en-US" dirty="0">
                <a:latin typeface="+mj-lt"/>
                <a:cs typeface="Arial" pitchFamily="34" charset="0"/>
              </a:rPr>
              <a:t>Predicting stock prices is hard because</a:t>
            </a:r>
          </a:p>
          <a:p>
            <a:pPr lvl="1"/>
            <a:r>
              <a:rPr lang="en-US" sz="2400" dirty="0">
                <a:latin typeface="+mj-lt"/>
                <a:cs typeface="Arial" pitchFamily="34" charset="0"/>
              </a:rPr>
              <a:t>physical factors vs. physiological</a:t>
            </a:r>
          </a:p>
          <a:p>
            <a:pPr lvl="1"/>
            <a:r>
              <a:rPr lang="en-US" sz="2400" dirty="0">
                <a:latin typeface="+mj-lt"/>
                <a:cs typeface="Arial" pitchFamily="34" charset="0"/>
              </a:rPr>
              <a:t>rational and irrational behavior</a:t>
            </a:r>
          </a:p>
          <a:p>
            <a:r>
              <a:rPr lang="en-US" dirty="0">
                <a:latin typeface="+mj-lt"/>
                <a:cs typeface="Arial" pitchFamily="34" charset="0"/>
              </a:rPr>
              <a:t>We opted to normalize our data with Dow Jones Industry Average</a:t>
            </a:r>
          </a:p>
          <a:p>
            <a:r>
              <a:rPr lang="en-US" dirty="0">
                <a:latin typeface="+mj-lt"/>
                <a:cs typeface="Arial" pitchFamily="34" charset="0"/>
              </a:rPr>
              <a:t>Used Sentiment Analysis, Linear regression and other techniques to come up with an estimate of stocks</a:t>
            </a:r>
          </a:p>
          <a:p>
            <a:r>
              <a:rPr lang="en-US" dirty="0">
                <a:latin typeface="+mj-lt"/>
                <a:cs typeface="Arial" pitchFamily="34" charset="0"/>
              </a:rPr>
              <a:t>Came up with a business plan based on the data we analyzed and predictions</a:t>
            </a:r>
            <a:endParaRPr lang="en-US" sz="2400" dirty="0">
              <a:latin typeface="+mj-lt"/>
              <a:cs typeface="Arial" pitchFamily="34" charset="0"/>
            </a:endParaRPr>
          </a:p>
          <a:p>
            <a:endParaRPr lang="en-US" dirty="0"/>
          </a:p>
        </p:txBody>
      </p:sp>
    </p:spTree>
    <p:extLst>
      <p:ext uri="{BB962C8B-B14F-4D97-AF65-F5344CB8AC3E}">
        <p14:creationId xmlns:p14="http://schemas.microsoft.com/office/powerpoint/2010/main" val="36548501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xmlns="" id="{0FC1CE84-5E62-4132-9F30-7C97EBE59CAC}"/>
              </a:ext>
            </a:extLst>
          </p:cNvPr>
          <p:cNvGraphicFramePr/>
          <p:nvPr>
            <p:extLst>
              <p:ext uri="{D42A27DB-BD31-4B8C-83A1-F6EECF244321}">
                <p14:modId xmlns:p14="http://schemas.microsoft.com/office/powerpoint/2010/main" val="2375939564"/>
              </p:ext>
            </p:extLst>
          </p:nvPr>
        </p:nvGraphicFramePr>
        <p:xfrm>
          <a:off x="1397977" y="712176"/>
          <a:ext cx="8247186" cy="54600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646012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grpSp>
        <p:nvGrpSpPr>
          <p:cNvPr id="23" name="Group 22">
            <a:extLst>
              <a:ext uri="{FF2B5EF4-FFF2-40B4-BE49-F238E27FC236}">
                <a16:creationId xmlns:a16="http://schemas.microsoft.com/office/drawing/2014/main" xmlns="" id="{42473746-93F6-446E-8FE1-D2D80EE7FE43}"/>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3176" y="0"/>
            <a:ext cx="12192000" cy="6858001"/>
            <a:chOff x="-3176" y="0"/>
            <a:chExt cx="12192000" cy="6858001"/>
          </a:xfrm>
        </p:grpSpPr>
        <p:sp useBgFill="1">
          <p:nvSpPr>
            <p:cNvPr id="24" name="Rectangle 23">
              <a:extLst>
                <a:ext uri="{FF2B5EF4-FFF2-40B4-BE49-F238E27FC236}">
                  <a16:creationId xmlns:a16="http://schemas.microsoft.com/office/drawing/2014/main" xmlns="" id="{CE7759D1-6E78-4433-99CE-74FE7DEBF16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0" y="0"/>
              <a:ext cx="1218882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24">
              <a:extLst>
                <a:ext uri="{FF2B5EF4-FFF2-40B4-BE49-F238E27FC236}">
                  <a16:creationId xmlns:a16="http://schemas.microsoft.com/office/drawing/2014/main" xmlns="" id="{B3D36ACC-2755-44AA-850E-CB2DD94A71C0}"/>
                </a:ext>
                <a:ext uri="{C183D7F6-B498-43B3-948B-1728B52AA6E4}">
                  <adec:decorative xmlns:adec="http://schemas.microsoft.com/office/drawing/2017/decorative" xmlns="" val="1"/>
                </a:ext>
              </a:extLst>
            </p:cNvPr>
            <p:cNvPicPr>
              <a:picLocks noChangeAspect="1"/>
            </p:cNvPicPr>
            <p:nvPr>
              <p:extLst>
                <p:ext uri="{386F3935-93C4-4BCD-93E2-E3B085C9AB24}">
                  <p16:designElem xmlns:p16="http://schemas.microsoft.com/office/powerpoint/2015/main" xmlns=""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3176" y="0"/>
              <a:ext cx="12192000" cy="6858000"/>
            </a:xfrm>
            <a:prstGeom prst="rect">
              <a:avLst/>
            </a:prstGeom>
          </p:spPr>
        </p:pic>
      </p:grpSp>
      <p:sp>
        <p:nvSpPr>
          <p:cNvPr id="27" name="Rectangle 26">
            <a:extLst>
              <a:ext uri="{FF2B5EF4-FFF2-40B4-BE49-F238E27FC236}">
                <a16:creationId xmlns:a16="http://schemas.microsoft.com/office/drawing/2014/main" xmlns="" id="{46E384FF-15B1-4D29-BF85-B6C698743C3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7550979" y="1"/>
            <a:ext cx="4641022" cy="685799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xmlns="" id="{2FF65D57-8913-4B7E-8D1B-A9E1724EB2C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grayWhite">
          <a:xfrm>
            <a:off x="2" y="609600"/>
            <a:ext cx="796704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xmlns="" id="{A82425C1-67A9-4FEB-8FA9-942F62E05DF8}"/>
              </a:ext>
            </a:extLst>
          </p:cNvPr>
          <p:cNvSpPr>
            <a:spLocks noGrp="1"/>
          </p:cNvSpPr>
          <p:nvPr>
            <p:ph type="title"/>
          </p:nvPr>
        </p:nvSpPr>
        <p:spPr>
          <a:xfrm>
            <a:off x="680321" y="753228"/>
            <a:ext cx="7087552" cy="1080938"/>
          </a:xfrm>
        </p:spPr>
        <p:txBody>
          <a:bodyPr>
            <a:normAutofit/>
          </a:bodyPr>
          <a:lstStyle/>
          <a:p>
            <a:r>
              <a:rPr lang="en-US" dirty="0"/>
              <a:t>Normalising the Data</a:t>
            </a:r>
          </a:p>
        </p:txBody>
      </p:sp>
      <p:pic>
        <p:nvPicPr>
          <p:cNvPr id="31" name="Picture 30">
            <a:extLst>
              <a:ext uri="{FF2B5EF4-FFF2-40B4-BE49-F238E27FC236}">
                <a16:creationId xmlns:a16="http://schemas.microsoft.com/office/drawing/2014/main" xmlns="" id="{0FDCA9DA-1C97-4C8D-BFA2-B1E6B34206D2}"/>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3">
            <a:extLst>
              <a:ext uri="{28A0092B-C50C-407E-A947-70E740481C1C}">
                <a14:useLocalDpi xmlns:a14="http://schemas.microsoft.com/office/drawing/2010/main" val="0"/>
              </a:ext>
            </a:extLst>
          </a:blip>
          <a:stretch>
            <a:fillRect/>
          </a:stretch>
        </p:blipFill>
        <p:spPr>
          <a:xfrm>
            <a:off x="2" y="1970240"/>
            <a:ext cx="7967048" cy="321164"/>
          </a:xfrm>
          <a:prstGeom prst="rect">
            <a:avLst/>
          </a:prstGeom>
        </p:spPr>
      </p:pic>
      <p:sp>
        <p:nvSpPr>
          <p:cNvPr id="3" name="Content Placeholder 2">
            <a:extLst>
              <a:ext uri="{FF2B5EF4-FFF2-40B4-BE49-F238E27FC236}">
                <a16:creationId xmlns:a16="http://schemas.microsoft.com/office/drawing/2014/main" xmlns="" id="{9FFEAEB7-C7D4-40E7-BB2F-5C7AD4DBE4F3}"/>
              </a:ext>
            </a:extLst>
          </p:cNvPr>
          <p:cNvSpPr>
            <a:spLocks noGrp="1"/>
          </p:cNvSpPr>
          <p:nvPr>
            <p:ph idx="1"/>
          </p:nvPr>
        </p:nvSpPr>
        <p:spPr>
          <a:xfrm>
            <a:off x="680321" y="2336872"/>
            <a:ext cx="6423211" cy="4072805"/>
          </a:xfrm>
        </p:spPr>
        <p:txBody>
          <a:bodyPr>
            <a:noAutofit/>
          </a:bodyPr>
          <a:lstStyle/>
          <a:p>
            <a:r>
              <a:rPr lang="en-US" dirty="0">
                <a:latin typeface="+mj-lt"/>
              </a:rPr>
              <a:t>Dow Jones Industrial Average was used to normalize our data</a:t>
            </a:r>
          </a:p>
          <a:p>
            <a:pPr lvl="1"/>
            <a:r>
              <a:rPr lang="en-US" sz="1800" dirty="0">
                <a:latin typeface="+mj-lt"/>
              </a:rPr>
              <a:t>“Dow jones is a stock market index that indicates the value of 30 large, publicly owned companies based in the United States and how they have traded in the stock market during various periods of time”</a:t>
            </a:r>
            <a:endParaRPr lang="en-US" dirty="0">
              <a:latin typeface="+mj-lt"/>
            </a:endParaRPr>
          </a:p>
          <a:p>
            <a:r>
              <a:rPr lang="en-US" dirty="0">
                <a:latin typeface="+mj-lt"/>
              </a:rPr>
              <a:t>By dividing all stock prices by the present DJIA, this helped us eliminate noises that are not directly related to the stock performance</a:t>
            </a:r>
          </a:p>
          <a:p>
            <a:pPr lvl="1"/>
            <a:r>
              <a:rPr lang="en-US" dirty="0">
                <a:latin typeface="+mj-lt"/>
              </a:rPr>
              <a:t>E.g. inflation, market performance, government policies, etc.</a:t>
            </a:r>
          </a:p>
          <a:p>
            <a:endParaRPr lang="en-US" dirty="0">
              <a:latin typeface="+mj-lt"/>
            </a:endParaRPr>
          </a:p>
        </p:txBody>
      </p:sp>
      <p:pic>
        <p:nvPicPr>
          <p:cNvPr id="5" name="Picture 4" descr="A screenshot of a cell phone&#10;&#10;Description automatically generated">
            <a:extLst>
              <a:ext uri="{FF2B5EF4-FFF2-40B4-BE49-F238E27FC236}">
                <a16:creationId xmlns:a16="http://schemas.microsoft.com/office/drawing/2014/main" xmlns="" id="{2698F01D-51EF-44E7-90BC-6C58BC1B5AA8}"/>
              </a:ext>
            </a:extLst>
          </p:cNvPr>
          <p:cNvPicPr>
            <a:picLocks noChangeAspect="1"/>
          </p:cNvPicPr>
          <p:nvPr/>
        </p:nvPicPr>
        <p:blipFill rotWithShape="1">
          <a:blip r:embed="rId4"/>
          <a:srcRect r="4" b="22718"/>
          <a:stretch/>
        </p:blipFill>
        <p:spPr>
          <a:xfrm>
            <a:off x="7967050" y="1298141"/>
            <a:ext cx="3761943" cy="2260518"/>
          </a:xfrm>
          <a:prstGeom prst="rect">
            <a:avLst/>
          </a:prstGeom>
        </p:spPr>
      </p:pic>
      <p:pic>
        <p:nvPicPr>
          <p:cNvPr id="7" name="Picture 6" descr="A close up of a map&#10;&#10;Description automatically generated">
            <a:extLst>
              <a:ext uri="{FF2B5EF4-FFF2-40B4-BE49-F238E27FC236}">
                <a16:creationId xmlns:a16="http://schemas.microsoft.com/office/drawing/2014/main" xmlns="" id="{E3B7882A-B917-47DD-8135-2D4EC231BA1B}"/>
              </a:ext>
            </a:extLst>
          </p:cNvPr>
          <p:cNvPicPr>
            <a:picLocks noChangeAspect="1"/>
          </p:cNvPicPr>
          <p:nvPr/>
        </p:nvPicPr>
        <p:blipFill rotWithShape="1">
          <a:blip r:embed="rId5"/>
          <a:srcRect t="962" r="4" b="26607"/>
          <a:stretch/>
        </p:blipFill>
        <p:spPr>
          <a:xfrm>
            <a:off x="7924053" y="3883048"/>
            <a:ext cx="3888848" cy="2260518"/>
          </a:xfrm>
          <a:prstGeom prst="rect">
            <a:avLst/>
          </a:prstGeom>
        </p:spPr>
      </p:pic>
    </p:spTree>
    <p:extLst>
      <p:ext uri="{BB962C8B-B14F-4D97-AF65-F5344CB8AC3E}">
        <p14:creationId xmlns:p14="http://schemas.microsoft.com/office/powerpoint/2010/main" val="3195047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xmlns="" id="{C610D2AE-07EF-436A-9755-AA8DF4B933A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1"/>
            <a:ext cx="1218882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xmlns="" id="{6CACDD17-9043-46DF-882D-420365B79C18}"/>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Rectangle 13">
            <a:extLst>
              <a:ext uri="{FF2B5EF4-FFF2-40B4-BE49-F238E27FC236}">
                <a16:creationId xmlns:a16="http://schemas.microsoft.com/office/drawing/2014/main" xmlns="" id="{CF2D8AD5-434A-4C0E-9F5B-C1AFD645F36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grayWhite">
          <a:xfrm>
            <a:off x="2" y="609600"/>
            <a:ext cx="4959094"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xmlns="" id="{41553750-C563-4E37-8408-69B871086D58}"/>
              </a:ext>
            </a:extLst>
          </p:cNvPr>
          <p:cNvSpPr>
            <a:spLocks noGrp="1"/>
          </p:cNvSpPr>
          <p:nvPr>
            <p:ph type="title"/>
          </p:nvPr>
        </p:nvSpPr>
        <p:spPr>
          <a:xfrm>
            <a:off x="327991" y="753228"/>
            <a:ext cx="4628059" cy="1080938"/>
          </a:xfrm>
        </p:spPr>
        <p:txBody>
          <a:bodyPr>
            <a:normAutofit/>
          </a:bodyPr>
          <a:lstStyle/>
          <a:p>
            <a:r>
              <a:rPr lang="en-US" sz="2400" dirty="0"/>
              <a:t>Sentiment Analysis (NOT TAKEN)</a:t>
            </a:r>
          </a:p>
        </p:txBody>
      </p:sp>
      <p:pic>
        <p:nvPicPr>
          <p:cNvPr id="16" name="Picture 15">
            <a:extLst>
              <a:ext uri="{FF2B5EF4-FFF2-40B4-BE49-F238E27FC236}">
                <a16:creationId xmlns:a16="http://schemas.microsoft.com/office/drawing/2014/main" xmlns="" id="{E92B246D-47CC-40F8-8DE7-B65D409E945E}"/>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3">
            <a:extLst>
              <a:ext uri="{28A0092B-C50C-407E-A947-70E740481C1C}">
                <a14:useLocalDpi xmlns:a14="http://schemas.microsoft.com/office/drawing/2010/main" val="0"/>
              </a:ext>
            </a:extLst>
          </a:blip>
          <a:stretch>
            <a:fillRect/>
          </a:stretch>
        </p:blipFill>
        <p:spPr>
          <a:xfrm>
            <a:off x="2" y="1970241"/>
            <a:ext cx="4956048" cy="199787"/>
          </a:xfrm>
          <a:prstGeom prst="rect">
            <a:avLst/>
          </a:prstGeom>
        </p:spPr>
      </p:pic>
      <p:sp>
        <p:nvSpPr>
          <p:cNvPr id="3" name="Content Placeholder 2">
            <a:extLst>
              <a:ext uri="{FF2B5EF4-FFF2-40B4-BE49-F238E27FC236}">
                <a16:creationId xmlns:a16="http://schemas.microsoft.com/office/drawing/2014/main" xmlns="" id="{1C600215-8173-42BF-928E-CE7A8C652B6C}"/>
              </a:ext>
            </a:extLst>
          </p:cNvPr>
          <p:cNvSpPr>
            <a:spLocks noGrp="1"/>
          </p:cNvSpPr>
          <p:nvPr>
            <p:ph idx="1"/>
          </p:nvPr>
        </p:nvSpPr>
        <p:spPr>
          <a:xfrm>
            <a:off x="680321" y="2336873"/>
            <a:ext cx="4136123" cy="3599316"/>
          </a:xfrm>
        </p:spPr>
        <p:txBody>
          <a:bodyPr>
            <a:normAutofit fontScale="92500"/>
          </a:bodyPr>
          <a:lstStyle/>
          <a:p>
            <a:r>
              <a:rPr lang="en-US" sz="1400" dirty="0">
                <a:latin typeface="+mj-lt"/>
              </a:rPr>
              <a:t>We experimented a round of sentiment analysis on the earnings call transcripts</a:t>
            </a:r>
          </a:p>
          <a:p>
            <a:pPr lvl="1"/>
            <a:r>
              <a:rPr lang="en-US" sz="1400" dirty="0">
                <a:latin typeface="+mj-lt"/>
              </a:rPr>
              <a:t>Performed on sentence-level and combined as an average</a:t>
            </a:r>
          </a:p>
          <a:p>
            <a:pPr lvl="1"/>
            <a:r>
              <a:rPr lang="en-US" sz="1400" dirty="0">
                <a:latin typeface="+mj-lt"/>
              </a:rPr>
              <a:t>Python, NLTK </a:t>
            </a:r>
            <a:r>
              <a:rPr lang="en-US" sz="1400" dirty="0" err="1">
                <a:latin typeface="+mj-lt"/>
              </a:rPr>
              <a:t>SentimentIntensityAnalyzer</a:t>
            </a:r>
            <a:endParaRPr lang="en-US" sz="1400" dirty="0">
              <a:latin typeface="+mj-lt"/>
            </a:endParaRPr>
          </a:p>
          <a:p>
            <a:r>
              <a:rPr lang="en-US" sz="1400" dirty="0">
                <a:latin typeface="+mj-lt"/>
              </a:rPr>
              <a:t>Result</a:t>
            </a:r>
          </a:p>
          <a:p>
            <a:pPr lvl="1"/>
            <a:r>
              <a:rPr lang="en-US" sz="1400" dirty="0">
                <a:latin typeface="+mj-lt"/>
              </a:rPr>
              <a:t>Anticipated range: [-1, 1]</a:t>
            </a:r>
          </a:p>
          <a:p>
            <a:pPr lvl="1"/>
            <a:r>
              <a:rPr lang="en-US" sz="1400" dirty="0">
                <a:latin typeface="+mj-lt"/>
              </a:rPr>
              <a:t>Actual range: [0.152, 0.427] with mean of 0.298</a:t>
            </a:r>
          </a:p>
          <a:p>
            <a:pPr lvl="1"/>
            <a:r>
              <a:rPr lang="en-US" sz="1400" dirty="0">
                <a:latin typeface="+mj-lt"/>
              </a:rPr>
              <a:t>These transcripts are relatively neutral in tones, making it almost impossible to differentiate based on sentiments</a:t>
            </a:r>
          </a:p>
          <a:p>
            <a:r>
              <a:rPr lang="en-US" sz="1400" dirty="0">
                <a:latin typeface="+mj-lt"/>
              </a:rPr>
              <a:t>Our conclusion</a:t>
            </a:r>
          </a:p>
          <a:p>
            <a:pPr lvl="1"/>
            <a:r>
              <a:rPr lang="en-US" sz="1400" dirty="0">
                <a:latin typeface="+mj-lt"/>
              </a:rPr>
              <a:t>Sentiment analysis is unhelpful as it provides no additional values to the model</a:t>
            </a:r>
          </a:p>
        </p:txBody>
      </p:sp>
      <p:pic>
        <p:nvPicPr>
          <p:cNvPr id="5" name="Picture 4">
            <a:extLst>
              <a:ext uri="{FF2B5EF4-FFF2-40B4-BE49-F238E27FC236}">
                <a16:creationId xmlns:a16="http://schemas.microsoft.com/office/drawing/2014/main" xmlns="" id="{3BB33785-8083-4E06-8540-EA3E1641C8FA}"/>
              </a:ext>
            </a:extLst>
          </p:cNvPr>
          <p:cNvPicPr>
            <a:picLocks noChangeAspect="1"/>
          </p:cNvPicPr>
          <p:nvPr/>
        </p:nvPicPr>
        <p:blipFill>
          <a:blip r:embed="rId4"/>
          <a:stretch>
            <a:fillRect/>
          </a:stretch>
        </p:blipFill>
        <p:spPr>
          <a:xfrm>
            <a:off x="5276090" y="1270694"/>
            <a:ext cx="6303134" cy="4286131"/>
          </a:xfrm>
          <a:prstGeom prst="rect">
            <a:avLst/>
          </a:prstGeom>
          <a:ln>
            <a:noFill/>
          </a:ln>
          <a:effectLst>
            <a:outerShdw blurRad="76200" dist="63500" dir="5040000" algn="tl" rotWithShape="0">
              <a:srgbClr val="000000">
                <a:alpha val="41000"/>
              </a:srgbClr>
            </a:outerShdw>
          </a:effectLst>
        </p:spPr>
      </p:pic>
    </p:spTree>
    <p:extLst>
      <p:ext uri="{BB962C8B-B14F-4D97-AF65-F5344CB8AC3E}">
        <p14:creationId xmlns:p14="http://schemas.microsoft.com/office/powerpoint/2010/main" val="24245913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8-K Report Analysis</a:t>
            </a:r>
            <a:endParaRPr lang="zh-CN" altLang="en-US" dirty="0"/>
          </a:p>
        </p:txBody>
      </p:sp>
      <p:sp>
        <p:nvSpPr>
          <p:cNvPr id="3" name="矩形 2"/>
          <p:cNvSpPr/>
          <p:nvPr/>
        </p:nvSpPr>
        <p:spPr>
          <a:xfrm>
            <a:off x="885090" y="2134242"/>
            <a:ext cx="7195039" cy="1754326"/>
          </a:xfrm>
          <a:prstGeom prst="rect">
            <a:avLst/>
          </a:prstGeom>
        </p:spPr>
        <p:txBody>
          <a:bodyPr wrap="square">
            <a:spAutoFit/>
          </a:bodyPr>
          <a:lstStyle/>
          <a:p>
            <a:r>
              <a:rPr lang="en-US" altLang="zh-CN" dirty="0" smtClean="0"/>
              <a:t>The graph below marks dates which a 8-K report was published with green dots. There is a strong suggestion that certain reports can cause large short-term fluctuations in the daily stock price; In our model we identified these points of interest as anomalies which could be reasonably omitted during data cleaning to create a more generalized model.</a:t>
            </a:r>
            <a:endParaRPr lang="en-US" altLang="zh-CN" dirty="0"/>
          </a:p>
        </p:txBody>
      </p:sp>
      <p:grpSp>
        <p:nvGrpSpPr>
          <p:cNvPr id="9" name="组合 8"/>
          <p:cNvGrpSpPr/>
          <p:nvPr/>
        </p:nvGrpSpPr>
        <p:grpSpPr>
          <a:xfrm>
            <a:off x="219807" y="4776338"/>
            <a:ext cx="11368454" cy="1926570"/>
            <a:chOff x="219807" y="4776338"/>
            <a:chExt cx="11368454" cy="1926570"/>
          </a:xfrm>
        </p:grpSpPr>
        <p:pic>
          <p:nvPicPr>
            <p:cNvPr id="3074" name="Picture 2" descr="E:\TEMP\WeChat Files\2285de19f98439f3eb1bf60e7aa1a57.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807" y="4786356"/>
              <a:ext cx="11368454" cy="191655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3579930" y="5974677"/>
              <a:ext cx="1210410" cy="261610"/>
            </a:xfrm>
            <a:prstGeom prst="rect">
              <a:avLst/>
            </a:prstGeom>
            <a:noFill/>
          </p:spPr>
          <p:txBody>
            <a:bodyPr wrap="square" rtlCol="0">
              <a:spAutoFit/>
            </a:bodyPr>
            <a:lstStyle/>
            <a:p>
              <a:r>
                <a:rPr lang="en-US" altLang="zh-CN" sz="1100" dirty="0" smtClean="0">
                  <a:solidFill>
                    <a:srgbClr val="00B050"/>
                  </a:solidFill>
                </a:rPr>
                <a:t>2017 Q2 report</a:t>
              </a:r>
              <a:endParaRPr lang="zh-CN" altLang="en-US" sz="1100" dirty="0">
                <a:solidFill>
                  <a:srgbClr val="00B050"/>
                </a:solidFill>
              </a:endParaRPr>
            </a:p>
          </p:txBody>
        </p:sp>
        <p:sp>
          <p:nvSpPr>
            <p:cNvPr id="7" name="TextBox 6"/>
            <p:cNvSpPr txBox="1"/>
            <p:nvPr/>
          </p:nvSpPr>
          <p:spPr>
            <a:xfrm>
              <a:off x="5400672" y="4776338"/>
              <a:ext cx="1246311" cy="261610"/>
            </a:xfrm>
            <a:prstGeom prst="rect">
              <a:avLst/>
            </a:prstGeom>
            <a:noFill/>
          </p:spPr>
          <p:txBody>
            <a:bodyPr wrap="square" rtlCol="0">
              <a:spAutoFit/>
            </a:bodyPr>
            <a:lstStyle/>
            <a:p>
              <a:r>
                <a:rPr lang="en-US" altLang="zh-CN" sz="1100" dirty="0" smtClean="0">
                  <a:solidFill>
                    <a:srgbClr val="00B050"/>
                  </a:solidFill>
                </a:rPr>
                <a:t>2017 Q3 report</a:t>
              </a:r>
              <a:endParaRPr lang="zh-CN" altLang="en-US" sz="1100" dirty="0">
                <a:solidFill>
                  <a:srgbClr val="00B050"/>
                </a:solidFill>
              </a:endParaRPr>
            </a:p>
          </p:txBody>
        </p:sp>
        <p:sp>
          <p:nvSpPr>
            <p:cNvPr id="8" name="TextBox 7"/>
            <p:cNvSpPr txBox="1"/>
            <p:nvPr/>
          </p:nvSpPr>
          <p:spPr>
            <a:xfrm>
              <a:off x="6881445" y="5974677"/>
              <a:ext cx="1321777" cy="261610"/>
            </a:xfrm>
            <a:prstGeom prst="rect">
              <a:avLst/>
            </a:prstGeom>
            <a:noFill/>
          </p:spPr>
          <p:txBody>
            <a:bodyPr wrap="square" rtlCol="0">
              <a:spAutoFit/>
            </a:bodyPr>
            <a:lstStyle/>
            <a:p>
              <a:r>
                <a:rPr lang="en-US" altLang="zh-CN" sz="1100" dirty="0" smtClean="0">
                  <a:solidFill>
                    <a:srgbClr val="00B050"/>
                  </a:solidFill>
                </a:rPr>
                <a:t> 2018 Q1 report</a:t>
              </a:r>
              <a:endParaRPr lang="zh-CN" altLang="en-US" sz="1100" dirty="0">
                <a:solidFill>
                  <a:srgbClr val="00B050"/>
                </a:solidFill>
              </a:endParaRPr>
            </a:p>
          </p:txBody>
        </p:sp>
        <p:sp>
          <p:nvSpPr>
            <p:cNvPr id="10" name="TextBox 9"/>
            <p:cNvSpPr txBox="1"/>
            <p:nvPr/>
          </p:nvSpPr>
          <p:spPr>
            <a:xfrm>
              <a:off x="9355015" y="6069151"/>
              <a:ext cx="1321777" cy="261610"/>
            </a:xfrm>
            <a:prstGeom prst="rect">
              <a:avLst/>
            </a:prstGeom>
            <a:noFill/>
          </p:spPr>
          <p:txBody>
            <a:bodyPr wrap="square" rtlCol="0">
              <a:spAutoFit/>
            </a:bodyPr>
            <a:lstStyle/>
            <a:p>
              <a:r>
                <a:rPr lang="en-US" altLang="zh-CN" sz="1100" dirty="0" smtClean="0">
                  <a:solidFill>
                    <a:srgbClr val="00B050"/>
                  </a:solidFill>
                </a:rPr>
                <a:t> 2018 Q3 report</a:t>
              </a:r>
              <a:endParaRPr lang="zh-CN" altLang="en-US" sz="1100" dirty="0">
                <a:solidFill>
                  <a:srgbClr val="00B050"/>
                </a:solidFill>
              </a:endParaRPr>
            </a:p>
          </p:txBody>
        </p:sp>
        <p:sp>
          <p:nvSpPr>
            <p:cNvPr id="11" name="TextBox 10"/>
            <p:cNvSpPr txBox="1"/>
            <p:nvPr/>
          </p:nvSpPr>
          <p:spPr>
            <a:xfrm>
              <a:off x="9220199" y="4907142"/>
              <a:ext cx="1591408" cy="430887"/>
            </a:xfrm>
            <a:prstGeom prst="rect">
              <a:avLst/>
            </a:prstGeom>
            <a:noFill/>
          </p:spPr>
          <p:txBody>
            <a:bodyPr wrap="square" rtlCol="0">
              <a:spAutoFit/>
            </a:bodyPr>
            <a:lstStyle/>
            <a:p>
              <a:r>
                <a:rPr lang="en-US" altLang="zh-CN" sz="1100" dirty="0" smtClean="0">
                  <a:solidFill>
                    <a:srgbClr val="00B050"/>
                  </a:solidFill>
                </a:rPr>
                <a:t> New 5-year financial Objectives</a:t>
              </a:r>
              <a:endParaRPr lang="zh-CN" altLang="en-US" sz="1100" dirty="0">
                <a:solidFill>
                  <a:srgbClr val="00B050"/>
                </a:solidFill>
              </a:endParaRPr>
            </a:p>
          </p:txBody>
        </p:sp>
        <p:sp>
          <p:nvSpPr>
            <p:cNvPr id="12" name="TextBox 11"/>
            <p:cNvSpPr txBox="1"/>
            <p:nvPr/>
          </p:nvSpPr>
          <p:spPr>
            <a:xfrm>
              <a:off x="1279276" y="5864995"/>
              <a:ext cx="1210410" cy="261610"/>
            </a:xfrm>
            <a:prstGeom prst="rect">
              <a:avLst/>
            </a:prstGeom>
            <a:noFill/>
          </p:spPr>
          <p:txBody>
            <a:bodyPr wrap="square" rtlCol="0">
              <a:spAutoFit/>
            </a:bodyPr>
            <a:lstStyle/>
            <a:p>
              <a:r>
                <a:rPr lang="en-US" altLang="zh-CN" sz="1100" dirty="0" smtClean="0">
                  <a:solidFill>
                    <a:srgbClr val="00B050"/>
                  </a:solidFill>
                </a:rPr>
                <a:t>2016 Q4 report</a:t>
              </a:r>
              <a:endParaRPr lang="zh-CN" altLang="en-US" sz="1100" dirty="0">
                <a:solidFill>
                  <a:srgbClr val="00B050"/>
                </a:solidFill>
              </a:endParaRPr>
            </a:p>
          </p:txBody>
        </p:sp>
      </p:grpSp>
      <p:sp>
        <p:nvSpPr>
          <p:cNvPr id="13" name="TextBox 12"/>
          <p:cNvSpPr txBox="1"/>
          <p:nvPr/>
        </p:nvSpPr>
        <p:spPr>
          <a:xfrm>
            <a:off x="3796809" y="4440216"/>
            <a:ext cx="4703885" cy="307777"/>
          </a:xfrm>
          <a:prstGeom prst="rect">
            <a:avLst/>
          </a:prstGeom>
          <a:noFill/>
        </p:spPr>
        <p:txBody>
          <a:bodyPr wrap="square" rtlCol="0">
            <a:spAutoFit/>
          </a:bodyPr>
          <a:lstStyle/>
          <a:p>
            <a:r>
              <a:rPr lang="en-US" altLang="zh-CN" sz="1400" dirty="0" smtClean="0"/>
              <a:t>Percentage change in stock price per day (3M)</a:t>
            </a:r>
            <a:endParaRPr lang="zh-CN" altLang="en-US" sz="1400" dirty="0"/>
          </a:p>
        </p:txBody>
      </p:sp>
    </p:spTree>
    <p:extLst>
      <p:ext uri="{BB962C8B-B14F-4D97-AF65-F5344CB8AC3E}">
        <p14:creationId xmlns:p14="http://schemas.microsoft.com/office/powerpoint/2010/main" val="8921085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xmlns="" id="{E98FB011-54EC-461B-88C2-B996CB1D6530}"/>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3176" y="0"/>
            <a:ext cx="12192000" cy="6858001"/>
            <a:chOff x="-3176" y="0"/>
            <a:chExt cx="12192000" cy="6858001"/>
          </a:xfrm>
        </p:grpSpPr>
        <p:sp useBgFill="1">
          <p:nvSpPr>
            <p:cNvPr id="17" name="Rectangle 16">
              <a:extLst>
                <a:ext uri="{FF2B5EF4-FFF2-40B4-BE49-F238E27FC236}">
                  <a16:creationId xmlns:a16="http://schemas.microsoft.com/office/drawing/2014/main" xmlns="" id="{B468DC12-235B-45EF-930F-C345AEE9AB0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0" y="0"/>
              <a:ext cx="1218882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a:extLst>
                <a:ext uri="{FF2B5EF4-FFF2-40B4-BE49-F238E27FC236}">
                  <a16:creationId xmlns:a16="http://schemas.microsoft.com/office/drawing/2014/main" xmlns="" id="{B6C1BF01-A910-4662-82B1-7CA15F9A21D8}"/>
                </a:ext>
                <a:ext uri="{C183D7F6-B498-43B3-948B-1728B52AA6E4}">
                  <adec:decorative xmlns:adec="http://schemas.microsoft.com/office/drawing/2017/decorative" xmlns="" val="1"/>
                </a:ext>
              </a:extLst>
            </p:cNvPr>
            <p:cNvPicPr>
              <a:picLocks noChangeAspect="1"/>
            </p:cNvPicPr>
            <p:nvPr>
              <p:extLst>
                <p:ext uri="{386F3935-93C4-4BCD-93E2-E3B085C9AB24}">
                  <p16:designElem xmlns:p16="http://schemas.microsoft.com/office/powerpoint/2015/main" xmlns=""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3176" y="0"/>
              <a:ext cx="12192000" cy="6858000"/>
            </a:xfrm>
            <a:prstGeom prst="rect">
              <a:avLst/>
            </a:prstGeom>
          </p:spPr>
        </p:pic>
      </p:grpSp>
      <p:sp>
        <p:nvSpPr>
          <p:cNvPr id="20" name="Rectangle 19">
            <a:extLst>
              <a:ext uri="{FF2B5EF4-FFF2-40B4-BE49-F238E27FC236}">
                <a16:creationId xmlns:a16="http://schemas.microsoft.com/office/drawing/2014/main" xmlns="" id="{410B83FF-E5C7-4D0E-AA5D-20BC6DE1B93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1"/>
            <a:ext cx="6257925" cy="685799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xmlns="" id="{BD8C290D-79BF-4A96-9125-B0FD07FB567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grayWhite">
          <a:xfrm>
            <a:off x="2" y="609600"/>
            <a:ext cx="659129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xmlns="" id="{B3C3A56E-561F-463B-B5E9-24ED2CC614C3}"/>
              </a:ext>
            </a:extLst>
          </p:cNvPr>
          <p:cNvSpPr>
            <a:spLocks noGrp="1"/>
          </p:cNvSpPr>
          <p:nvPr>
            <p:ph type="title"/>
          </p:nvPr>
        </p:nvSpPr>
        <p:spPr>
          <a:xfrm>
            <a:off x="680321" y="753228"/>
            <a:ext cx="5694102" cy="1080938"/>
          </a:xfrm>
        </p:spPr>
        <p:txBody>
          <a:bodyPr>
            <a:normAutofit/>
          </a:bodyPr>
          <a:lstStyle/>
          <a:p>
            <a:r>
              <a:rPr lang="en-US" dirty="0"/>
              <a:t>Smoothing &amp;</a:t>
            </a:r>
            <a:br>
              <a:rPr lang="en-US" dirty="0"/>
            </a:br>
            <a:r>
              <a:rPr lang="en-US" dirty="0"/>
              <a:t>Linear Regression</a:t>
            </a:r>
          </a:p>
        </p:txBody>
      </p:sp>
      <p:pic>
        <p:nvPicPr>
          <p:cNvPr id="24" name="Picture 23">
            <a:extLst>
              <a:ext uri="{FF2B5EF4-FFF2-40B4-BE49-F238E27FC236}">
                <a16:creationId xmlns:a16="http://schemas.microsoft.com/office/drawing/2014/main" xmlns="" id="{C1DAD40D-225B-4003-859A-78967CF433AF}"/>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3">
            <a:extLst>
              <a:ext uri="{28A0092B-C50C-407E-A947-70E740481C1C}">
                <a14:useLocalDpi xmlns:a14="http://schemas.microsoft.com/office/drawing/2010/main" val="0"/>
              </a:ext>
            </a:extLst>
          </a:blip>
          <a:stretch>
            <a:fillRect/>
          </a:stretch>
        </p:blipFill>
        <p:spPr>
          <a:xfrm>
            <a:off x="2" y="1970240"/>
            <a:ext cx="6591298" cy="321164"/>
          </a:xfrm>
          <a:prstGeom prst="rect">
            <a:avLst/>
          </a:prstGeom>
        </p:spPr>
      </p:pic>
      <p:pic>
        <p:nvPicPr>
          <p:cNvPr id="7" name="Picture 6" descr="A close up of a map&#10;&#10;Description automatically generated">
            <a:extLst>
              <a:ext uri="{FF2B5EF4-FFF2-40B4-BE49-F238E27FC236}">
                <a16:creationId xmlns:a16="http://schemas.microsoft.com/office/drawing/2014/main" xmlns="" id="{95386C09-2C54-4E4B-9B36-701DB3D21EE2}"/>
              </a:ext>
            </a:extLst>
          </p:cNvPr>
          <p:cNvPicPr>
            <a:picLocks noChangeAspect="1"/>
          </p:cNvPicPr>
          <p:nvPr/>
        </p:nvPicPr>
        <p:blipFill>
          <a:blip r:embed="rId4"/>
          <a:stretch>
            <a:fillRect/>
          </a:stretch>
        </p:blipFill>
        <p:spPr>
          <a:xfrm>
            <a:off x="755455" y="2558910"/>
            <a:ext cx="2271601" cy="1539009"/>
          </a:xfrm>
          <a:prstGeom prst="rect">
            <a:avLst/>
          </a:prstGeom>
        </p:spPr>
      </p:pic>
      <p:pic>
        <p:nvPicPr>
          <p:cNvPr id="9" name="Picture 8" descr="A close up of a map&#10;&#10;Description automatically generated">
            <a:extLst>
              <a:ext uri="{FF2B5EF4-FFF2-40B4-BE49-F238E27FC236}">
                <a16:creationId xmlns:a16="http://schemas.microsoft.com/office/drawing/2014/main" xmlns="" id="{944B8D06-2FA8-4809-8297-4E6E6EF36467}"/>
              </a:ext>
            </a:extLst>
          </p:cNvPr>
          <p:cNvPicPr>
            <a:picLocks noChangeAspect="1"/>
          </p:cNvPicPr>
          <p:nvPr/>
        </p:nvPicPr>
        <p:blipFill>
          <a:blip r:embed="rId5"/>
          <a:stretch>
            <a:fillRect/>
          </a:stretch>
        </p:blipFill>
        <p:spPr>
          <a:xfrm>
            <a:off x="3278483" y="2567435"/>
            <a:ext cx="2268164" cy="1531010"/>
          </a:xfrm>
          <a:prstGeom prst="rect">
            <a:avLst/>
          </a:prstGeom>
        </p:spPr>
      </p:pic>
      <p:pic>
        <p:nvPicPr>
          <p:cNvPr id="5" name="Picture 4" descr="A close up of text on a white background&#10;&#10;Description automatically generated">
            <a:extLst>
              <a:ext uri="{FF2B5EF4-FFF2-40B4-BE49-F238E27FC236}">
                <a16:creationId xmlns:a16="http://schemas.microsoft.com/office/drawing/2014/main" xmlns="" id="{7C7D05F1-73F7-494B-A7B0-887B14CBDCA2}"/>
              </a:ext>
            </a:extLst>
          </p:cNvPr>
          <p:cNvPicPr>
            <a:picLocks noChangeAspect="1"/>
          </p:cNvPicPr>
          <p:nvPr/>
        </p:nvPicPr>
        <p:blipFill>
          <a:blip r:embed="rId6"/>
          <a:stretch>
            <a:fillRect/>
          </a:stretch>
        </p:blipFill>
        <p:spPr>
          <a:xfrm>
            <a:off x="755455" y="4432468"/>
            <a:ext cx="2271600" cy="1544688"/>
          </a:xfrm>
          <a:prstGeom prst="rect">
            <a:avLst/>
          </a:prstGeom>
        </p:spPr>
      </p:pic>
      <p:pic>
        <p:nvPicPr>
          <p:cNvPr id="11" name="Picture 10" descr="A close up of a map&#10;&#10;Description automatically generated">
            <a:extLst>
              <a:ext uri="{FF2B5EF4-FFF2-40B4-BE49-F238E27FC236}">
                <a16:creationId xmlns:a16="http://schemas.microsoft.com/office/drawing/2014/main" xmlns="" id="{1A7C3C3C-891C-4647-B57C-B6E98D67CFB6}"/>
              </a:ext>
            </a:extLst>
          </p:cNvPr>
          <p:cNvPicPr>
            <a:picLocks noChangeAspect="1"/>
          </p:cNvPicPr>
          <p:nvPr/>
        </p:nvPicPr>
        <p:blipFill>
          <a:blip r:embed="rId7"/>
          <a:stretch>
            <a:fillRect/>
          </a:stretch>
        </p:blipFill>
        <p:spPr>
          <a:xfrm>
            <a:off x="3278483" y="4427966"/>
            <a:ext cx="2268164" cy="1553692"/>
          </a:xfrm>
          <a:prstGeom prst="rect">
            <a:avLst/>
          </a:prstGeom>
        </p:spPr>
      </p:pic>
      <p:sp>
        <p:nvSpPr>
          <p:cNvPr id="14" name="Content Placeholder 13">
            <a:extLst>
              <a:ext uri="{FF2B5EF4-FFF2-40B4-BE49-F238E27FC236}">
                <a16:creationId xmlns:a16="http://schemas.microsoft.com/office/drawing/2014/main" xmlns="" id="{05AD7323-1297-40B1-8173-08D9754FB407}"/>
              </a:ext>
            </a:extLst>
          </p:cNvPr>
          <p:cNvSpPr>
            <a:spLocks noGrp="1"/>
          </p:cNvSpPr>
          <p:nvPr>
            <p:ph idx="1"/>
          </p:nvPr>
        </p:nvSpPr>
        <p:spPr>
          <a:xfrm>
            <a:off x="680322" y="2365131"/>
            <a:ext cx="5166563" cy="3571058"/>
          </a:xfrm>
        </p:spPr>
        <p:txBody>
          <a:bodyPr/>
          <a:lstStyle/>
          <a:p>
            <a:endParaRPr lang="en-US" dirty="0"/>
          </a:p>
        </p:txBody>
      </p:sp>
      <p:sp>
        <p:nvSpPr>
          <p:cNvPr id="33" name="Content Placeholder 2">
            <a:extLst>
              <a:ext uri="{FF2B5EF4-FFF2-40B4-BE49-F238E27FC236}">
                <a16:creationId xmlns:a16="http://schemas.microsoft.com/office/drawing/2014/main" xmlns="" id="{559C5AE0-AE9C-4DDE-93A2-7FE87ED466CC}"/>
              </a:ext>
            </a:extLst>
          </p:cNvPr>
          <p:cNvSpPr txBox="1">
            <a:spLocks/>
          </p:cNvSpPr>
          <p:nvPr/>
        </p:nvSpPr>
        <p:spPr>
          <a:xfrm>
            <a:off x="6509353" y="2774415"/>
            <a:ext cx="5360092" cy="278232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r>
              <a:rPr lang="en-US" dirty="0"/>
              <a:t>To further eliminate market noise, a moving average of window 10 is applied on each company’s stock prices</a:t>
            </a:r>
          </a:p>
          <a:p>
            <a:r>
              <a:rPr lang="en-US" dirty="0"/>
              <a:t>Same regression model is applied on the smoothed, normalized stock prices of </a:t>
            </a:r>
            <a:r>
              <a:rPr lang="en-US"/>
              <a:t>4 </a:t>
            </a:r>
            <a:r>
              <a:rPr lang="en-US" smtClean="0"/>
              <a:t>companies</a:t>
            </a:r>
            <a:endParaRPr lang="en-US" dirty="0" smtClean="0"/>
          </a:p>
        </p:txBody>
      </p:sp>
    </p:spTree>
    <p:extLst>
      <p:ext uri="{BB962C8B-B14F-4D97-AF65-F5344CB8AC3E}">
        <p14:creationId xmlns:p14="http://schemas.microsoft.com/office/powerpoint/2010/main" val="7590901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11E2DB7-A56F-44C4-BE8D-94A32B34AF0E}"/>
              </a:ext>
            </a:extLst>
          </p:cNvPr>
          <p:cNvSpPr>
            <a:spLocks noGrp="1"/>
          </p:cNvSpPr>
          <p:nvPr>
            <p:ph type="title"/>
          </p:nvPr>
        </p:nvSpPr>
        <p:spPr/>
        <p:txBody>
          <a:bodyPr/>
          <a:lstStyle/>
          <a:p>
            <a:r>
              <a:rPr lang="en-US" dirty="0"/>
              <a:t>“Unnormalize” with Predicted DJIA</a:t>
            </a:r>
          </a:p>
        </p:txBody>
      </p:sp>
      <p:sp>
        <p:nvSpPr>
          <p:cNvPr id="3" name="Content Placeholder 2">
            <a:extLst>
              <a:ext uri="{FF2B5EF4-FFF2-40B4-BE49-F238E27FC236}">
                <a16:creationId xmlns:a16="http://schemas.microsoft.com/office/drawing/2014/main" xmlns="" id="{A0B9F198-292F-4C0B-8652-CFC95F1B46F0}"/>
              </a:ext>
            </a:extLst>
          </p:cNvPr>
          <p:cNvSpPr>
            <a:spLocks noGrp="1"/>
          </p:cNvSpPr>
          <p:nvPr>
            <p:ph idx="1"/>
          </p:nvPr>
        </p:nvSpPr>
        <p:spPr/>
        <p:txBody>
          <a:bodyPr/>
          <a:lstStyle/>
          <a:p>
            <a:r>
              <a:rPr lang="en-US" dirty="0"/>
              <a:t>To “unnormalize” our predictions on the stock price, we must also predict the DJIA.</a:t>
            </a:r>
          </a:p>
          <a:p>
            <a:r>
              <a:rPr lang="en-US" dirty="0"/>
              <a:t>Key idea: natural market momentum exhibited in market index like DJIA</a:t>
            </a:r>
          </a:p>
          <a:p>
            <a:pPr lvl="1"/>
            <a:r>
              <a:rPr lang="en-US" dirty="0"/>
              <a:t>DJIA is relatively stable as it represents an entire market</a:t>
            </a:r>
          </a:p>
          <a:p>
            <a:pPr lvl="1"/>
            <a:r>
              <a:rPr lang="en-US" dirty="0"/>
              <a:t>Social reaction could largely reveal its trend</a:t>
            </a:r>
          </a:p>
          <a:p>
            <a:pPr lvl="1"/>
            <a:r>
              <a:rPr lang="en-US" dirty="0"/>
              <a:t>In our case, we use Google Trend keywords to find correlation</a:t>
            </a:r>
          </a:p>
        </p:txBody>
      </p:sp>
    </p:spTree>
    <p:extLst>
      <p:ext uri="{BB962C8B-B14F-4D97-AF65-F5344CB8AC3E}">
        <p14:creationId xmlns:p14="http://schemas.microsoft.com/office/powerpoint/2010/main" val="2700955599"/>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xmlns=""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otalTime>94</TotalTime>
  <Words>686</Words>
  <Application>Microsoft Office PowerPoint</Application>
  <PresentationFormat>自定义</PresentationFormat>
  <Paragraphs>86</Paragraphs>
  <Slides>15</Slides>
  <Notes>0</Notes>
  <HiddenSlides>0</HiddenSlides>
  <MMClips>0</MMClips>
  <ScaleCrop>false</ScaleCrop>
  <HeadingPairs>
    <vt:vector size="4" baseType="variant">
      <vt:variant>
        <vt:lpstr>主题</vt:lpstr>
      </vt:variant>
      <vt:variant>
        <vt:i4>1</vt:i4>
      </vt:variant>
      <vt:variant>
        <vt:lpstr>幻灯片标题</vt:lpstr>
      </vt:variant>
      <vt:variant>
        <vt:i4>15</vt:i4>
      </vt:variant>
    </vt:vector>
  </HeadingPairs>
  <TitlesOfParts>
    <vt:vector size="16" baseType="lpstr">
      <vt:lpstr>Berlin</vt:lpstr>
      <vt:lpstr>Illini Datathon</vt:lpstr>
      <vt:lpstr>What We Have Done</vt:lpstr>
      <vt:lpstr>Outline</vt:lpstr>
      <vt:lpstr>PowerPoint 演示文稿</vt:lpstr>
      <vt:lpstr>Normalising the Data</vt:lpstr>
      <vt:lpstr>Sentiment Analysis (NOT TAKEN)</vt:lpstr>
      <vt:lpstr>8-K Report Analysis</vt:lpstr>
      <vt:lpstr>Smoothing &amp; Linear Regression</vt:lpstr>
      <vt:lpstr>“Unnormalize” with Predicted DJIA</vt:lpstr>
      <vt:lpstr>DJIA Prediction</vt:lpstr>
      <vt:lpstr>DJIA Prediction - Results</vt:lpstr>
      <vt:lpstr>DJIA Prediction - Results</vt:lpstr>
      <vt:lpstr>Our Final Results</vt:lpstr>
      <vt:lpstr>Final Prediction</vt:lpstr>
      <vt:lpstr>Business Thesis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Illini Datathon</dc:title>
  <dc:creator>Tai Ichiro</dc:creator>
  <cp:lastModifiedBy>M5510</cp:lastModifiedBy>
  <cp:revision>12</cp:revision>
  <dcterms:created xsi:type="dcterms:W3CDTF">2019-02-17T08:04:39Z</dcterms:created>
  <dcterms:modified xsi:type="dcterms:W3CDTF">2019-02-17T10:29:12Z</dcterms:modified>
</cp:coreProperties>
</file>