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+EfNrMipid/hdP0Y05Ut/Jvaa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126721-6EAF-4E12-80B0-B967872AB00E}">
  <a:tblStyle styleId="{85126721-6EAF-4E12-80B0-B967872AB00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tcBdr/>
        <a:fill>
          <a:solidFill>
            <a:srgbClr val="FFE2C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E2C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654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321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35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5848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68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564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40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732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199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922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487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77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404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734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00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7456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576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2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481821" y="1540007"/>
            <a:ext cx="8520600" cy="151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4800" dirty="0"/>
              <a:t>EDA PROJECT</a:t>
            </a:r>
            <a:br>
              <a:rPr lang="en-IN" sz="4800" dirty="0"/>
            </a:br>
            <a:r>
              <a:rPr lang="en-IN" sz="4800" dirty="0"/>
              <a:t>Hotel booking analysis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1. Hotel type Percentage</a:t>
            </a:r>
            <a:br>
              <a:rPr lang="en-IN"/>
            </a:b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E328-DEDC-E464-A8D0-6CAAD953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7" name="Google Shape;127;p11"/>
          <p:cNvSpPr/>
          <p:nvPr/>
        </p:nvSpPr>
        <p:spPr>
          <a:xfrm>
            <a:off x="4827950" y="1535675"/>
            <a:ext cx="3944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 observed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 Hotel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shares </a:t>
            </a:r>
            <a:r>
              <a:rPr lang="en-IN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out of 100 than Resort Hotel.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089A351-EC4E-7546-4E27-4BB2C17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89204"/>
            <a:ext cx="4214292" cy="39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64275" y="136634"/>
            <a:ext cx="85206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2.</a:t>
            </a:r>
            <a:r>
              <a:rPr lang="en-IN" sz="2500"/>
              <a:t>Hotel Wise Bookings based on Month and Y</a:t>
            </a:r>
            <a:r>
              <a:rPr lang="en-IN" sz="2400"/>
              <a:t>ear</a:t>
            </a:r>
            <a:br>
              <a:rPr lang="en-IN" sz="2020"/>
            </a:br>
            <a:endParaRPr sz="2020"/>
          </a:p>
        </p:txBody>
      </p:sp>
      <p:pic>
        <p:nvPicPr>
          <p:cNvPr id="133" name="Google Shape;133;p12" descr="booking 1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71552"/>
            <a:ext cx="8929718" cy="283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/>
          <p:nvPr/>
        </p:nvSpPr>
        <p:spPr>
          <a:xfrm>
            <a:off x="311700" y="3965050"/>
            <a:ext cx="48843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Bookings for City hotels are higher than Resort hotels over the years and in year 2016 the bookings for both the hotels were maximum.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5196000" y="3965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bookings were done in the month of May,June, July, August.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/>
              <a:t>3.Favorite meal by hotel type</a:t>
            </a:r>
            <a:br>
              <a:rPr lang="en-IN"/>
            </a:br>
            <a:endParaRPr/>
          </a:p>
        </p:txBody>
      </p:sp>
      <p:pic>
        <p:nvPicPr>
          <p:cNvPr id="141" name="Google Shape;141;p13" descr="fav meal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5925" y="874500"/>
            <a:ext cx="4424700" cy="37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3"/>
          <p:cNvSpPr/>
          <p:nvPr/>
        </p:nvSpPr>
        <p:spPr>
          <a:xfrm>
            <a:off x="5700975" y="1051850"/>
            <a:ext cx="30648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BB-Bed and Breakfast</a:t>
            </a:r>
            <a:endParaRPr lang="en-IN" sz="1200" b="1" i="0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HB-Half Board</a:t>
            </a:r>
            <a:endParaRPr lang="en-IN" sz="1200" b="1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FB-Full Board</a:t>
            </a:r>
            <a:endParaRPr lang="en-IN" sz="1200" b="1" i="0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6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SC-Self Catering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600" b="1" u="none" strike="noStrike" cap="none" dirty="0">
              <a:solidFill>
                <a:srgbClr val="212121"/>
              </a:solidFill>
              <a:latin typeface="Roboto" panose="020B0604020202020204" pitchFamily="2" charset="0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>
              <a:buSzPts val="1800"/>
            </a:pPr>
            <a:endParaRPr lang="en-IN" sz="1200" dirty="0"/>
          </a:p>
          <a:p>
            <a:pPr marL="114300">
              <a:buSzPts val="1800"/>
            </a:pPr>
            <a:r>
              <a:rPr lang="en-IN" sz="1600" b="0" i="1" u="none" strike="noStrike" cap="none" dirty="0">
                <a:solidFill>
                  <a:srgbClr val="000000"/>
                </a:solidFill>
                <a:latin typeface="Amasis MT Pro Medium" panose="020B0604020202020204" pitchFamily="18" charset="0"/>
                <a:sym typeface="Arial"/>
              </a:rPr>
              <a:t>We observed 78% of people prefer 'BB' type meal.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126225"/>
            <a:ext cx="8520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358"/>
              <a:buNone/>
            </a:pPr>
            <a:r>
              <a:rPr lang="en-IN" sz="3100"/>
              <a:t>4.</a:t>
            </a:r>
            <a:r>
              <a:rPr lang="en-IN" sz="2877"/>
              <a:t>From which</a:t>
            </a:r>
            <a:r>
              <a:rPr lang="en-IN" sz="3100"/>
              <a:t> country guests are visiting the hotel?</a:t>
            </a:r>
            <a:br>
              <a:rPr lang="en-IN"/>
            </a:br>
            <a:endParaRPr/>
          </a:p>
        </p:txBody>
      </p:sp>
      <p:pic>
        <p:nvPicPr>
          <p:cNvPr id="148" name="Google Shape;148;p14" descr="country guests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159" y="964395"/>
            <a:ext cx="7748765" cy="308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/>
          <p:nvPr/>
        </p:nvSpPr>
        <p:spPr>
          <a:xfrm>
            <a:off x="690113" y="4125526"/>
            <a:ext cx="79708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most guests visited the hotels where from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European countries and most of them from Portugal 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11700" y="199850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-IN" sz="2877"/>
              <a:t>5.Which agent made the maximum bookings?</a:t>
            </a:r>
            <a:br>
              <a:rPr lang="en-IN"/>
            </a:br>
            <a:endParaRPr/>
          </a:p>
        </p:txBody>
      </p:sp>
      <p:pic>
        <p:nvPicPr>
          <p:cNvPr id="155" name="Google Shape;155;p15" descr="agent booking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114896" y="1687513"/>
            <a:ext cx="4911033" cy="265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/>
          <p:nvPr/>
        </p:nvSpPr>
        <p:spPr>
          <a:xfrm>
            <a:off x="2501660" y="4500577"/>
            <a:ext cx="47849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observed Agent no. 9 has made most no. of bookings.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147250"/>
            <a:ext cx="85206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6.Preferred Room Type</a:t>
            </a:r>
            <a:endParaRPr sz="2500" dirty="0"/>
          </a:p>
        </p:txBody>
      </p:sp>
      <p:pic>
        <p:nvPicPr>
          <p:cNvPr id="163" name="Google Shape;163;p16" descr="prefered room +assined room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945" y="757450"/>
            <a:ext cx="8521700" cy="315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935821" y="3772559"/>
            <a:ext cx="69954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It's clearly seen that the most people preferred Type A, type of room. Also, the average daily rate of type A rooms seems to be less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Also, those whose average daily rate is higher i.e.(Type C,G,F,H) it's seen that preference is also less.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7.Percentage of guests visiting the hotel repeatedly</a:t>
            </a:r>
            <a:endParaRPr sz="2500"/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736300" y="1152475"/>
            <a:ext cx="34500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                                                                                                                                                                  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guest retention rate is  low.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70" name="Google Shape;170;p17" descr="repeaed guests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638" y="1585456"/>
            <a:ext cx="3450000" cy="32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5190725" y="1646025"/>
            <a:ext cx="3000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nearly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4%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people are repeated guests.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guests </a:t>
            </a:r>
            <a:r>
              <a:rPr lang="en-IN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retention rate</a:t>
            </a: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low</a:t>
            </a:r>
            <a:r>
              <a:rPr lang="en-IN" sz="1800" dirty="0">
                <a:solidFill>
                  <a:schemeClr val="accent2"/>
                </a:solidFill>
              </a:rPr>
              <a:t>, which is a concern.</a:t>
            </a: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8. Distribution Channel Type</a:t>
            </a:r>
            <a:br>
              <a:rPr lang="en-IN" dirty="0"/>
            </a:b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5998233" y="1017725"/>
            <a:ext cx="2834191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solidFill>
                  <a:schemeClr val="accent2"/>
                </a:solidFill>
              </a:rPr>
              <a:t>                                          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8" name="Google Shape;178;p18" descr="distribution channel typ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230" y="977468"/>
            <a:ext cx="5365630" cy="4537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76785" y="1653018"/>
            <a:ext cx="252120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observed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81.98%</a:t>
            </a:r>
            <a:r>
              <a:rPr lang="en-IN" sz="16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share is occupied by </a:t>
            </a:r>
            <a:r>
              <a:rPr lang="en-IN" sz="16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TA/TO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lang="en-IN" sz="1600" b="1" dirty="0">
              <a:solidFill>
                <a:schemeClr val="accent2"/>
              </a:solidFill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600" dirty="0">
                <a:solidFill>
                  <a:schemeClr val="accent2"/>
                </a:solidFill>
              </a:rPr>
              <a:t>Where TA/TO stand for </a:t>
            </a:r>
            <a:br>
              <a:rPr lang="en-IN" sz="1600" dirty="0">
                <a:solidFill>
                  <a:schemeClr val="accent2"/>
                </a:solidFill>
              </a:rPr>
            </a:br>
            <a:r>
              <a:rPr lang="en-IN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Travel Agent/Travel organisation.</a:t>
            </a:r>
            <a:endParaRPr lang="en-IN" sz="1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endParaRPr sz="16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11700" y="1"/>
            <a:ext cx="8520600" cy="66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9. Bookings preferred with deposit type</a:t>
            </a:r>
            <a:br>
              <a:rPr lang="en-IN"/>
            </a:b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As expected , Most Bookings are done with 'No deposit' and most cancellations are also in 'no deposit' bookings. It is a surprise to see cancellations with 'Non-refundable' bookings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86" name="Google Shape;186;p19" descr="bookings deposit n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775" y="525925"/>
            <a:ext cx="8235900" cy="35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47250" y="105175"/>
            <a:ext cx="8383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10.Cancellation rates in hotel and year-wise analysis</a:t>
            </a:r>
            <a:endParaRPr sz="2500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Kk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rate of cancellation is higher in City hotel.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In year 2015 rate of cancellation was  low.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3" name="Google Shape;193;p20" descr="cancellation rate hot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75" y="746875"/>
            <a:ext cx="8835449" cy="3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Data Analytics and its importance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(DA) is the process of examining data sets in order to find trends and draw conclusions about the information they contain.</a:t>
            </a:r>
            <a:endParaRPr b="1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Data analytics initiatives can help businesses increase revenue, improve operational efficiency, optimize marketing campaigns and bolster customer service efforts.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Analytics also enable organizations to respond quickly to emerging market trends and gain a competitive edge over business rivals. </a:t>
            </a:r>
            <a:endParaRPr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endParaRPr lang="en-IN" b="1"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b="1" dirty="0">
                <a:solidFill>
                  <a:schemeClr val="lt1"/>
                </a:solidFill>
              </a:rPr>
              <a:t>The ultimate goal of data analytics, however, is boosting business performance.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311700" y="136750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11.Day-wise analysis of guests arrival</a:t>
            </a:r>
            <a:endParaRPr sz="2500"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47250" y="1152475"/>
            <a:ext cx="7320900" cy="3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00" name="Google Shape;200;p21" descr="Day wiise analyais of guests arriv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00" y="851999"/>
            <a:ext cx="7961315" cy="3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311700" y="4566175"/>
            <a:ext cx="80781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We observed everyday the guest arrival is more in city hotel 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259100" y="94675"/>
            <a:ext cx="852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12.Figuring out the busiest months of the year</a:t>
            </a:r>
            <a:endParaRPr sz="2500"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 that the busiest months for both the hotels are May,June ,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July,August.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08" name="Google Shape;208;p22" descr="busiest timeof month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004" y="1072672"/>
            <a:ext cx="6028700" cy="32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174950" y="7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13.Analysing the correlation</a:t>
            </a:r>
            <a:r>
              <a:rPr lang="en-IN"/>
              <a:t> 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 flipH="1">
            <a:off x="2966450" y="4891050"/>
            <a:ext cx="11778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15" name="Google Shape;215;p23" descr="correl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00" y="649600"/>
            <a:ext cx="5473151" cy="42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890300" y="536450"/>
            <a:ext cx="3036600" cy="4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50"/>
              <a:buFont typeface="Arial"/>
              <a:buChar char="●"/>
            </a:pP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Full_stay length and lead 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 have slight correlatio</a:t>
            </a:r>
            <a:r>
              <a:rPr lang="en-IN" sz="12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n.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This may means that for longer hotel stays people generally plan little before the the actual arrival.</a:t>
            </a: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endParaRPr sz="155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0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50"/>
              <a:buFont typeface="Arial"/>
              <a:buChar char="●"/>
            </a:pPr>
            <a:r>
              <a:rPr lang="en-IN" sz="14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5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Average_daily_rate is slightly correlated with Total_members, which makes sense as more no. of people means more revenue, therefore more Average_daily_rate.</a:t>
            </a:r>
            <a:endParaRPr sz="2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311700" y="66350"/>
            <a:ext cx="75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14.Customer type and  car parking details</a:t>
            </a:r>
            <a:endParaRPr sz="2500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23" name="Google Shape;223;p24" descr="Costomer type n car park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00" y="711478"/>
            <a:ext cx="7636350" cy="32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1748722" y="3991025"/>
            <a:ext cx="6311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4 types of Customer. Out of them most are 'Transient Type"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8% people require parking spaces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217025" y="76875"/>
            <a:ext cx="76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15.Bookings on weekends and weekdays</a:t>
            </a:r>
            <a:endParaRPr sz="2500"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observed:- City hotels have more number of stays irrespective of week or weekend stays.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00" y="589025"/>
            <a:ext cx="8520600" cy="36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749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16.Special requests service offered by hotels</a:t>
            </a:r>
            <a:endParaRPr sz="2500"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 dirty="0">
                <a:solidFill>
                  <a:schemeClr val="accent2"/>
                </a:solidFill>
              </a:rPr>
              <a:t>We observed City hotels have more no. of special requests. Most of them ask for only 1 special request.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07CC98-08BE-DBD5-74D2-1BB8CB1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603" y="574625"/>
            <a:ext cx="4969648" cy="412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206600" y="97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/>
              <a:t>17. Average_daily_rate month-wise</a:t>
            </a:r>
            <a:endParaRPr sz="2500"/>
          </a:p>
        </p:txBody>
      </p: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206600" y="1152475"/>
            <a:ext cx="8520600" cy="30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We observed: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For resort hotels, the average daily rate is more expensive during August,July and September.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-IN">
                <a:solidFill>
                  <a:schemeClr val="accent2"/>
                </a:solidFill>
              </a:rPr>
              <a:t>For city hotels, the average daily rate is more expensive during August, July, June and May.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245" name="Google Shape;245;p27" descr="adr month wi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725" y="767850"/>
            <a:ext cx="6416799" cy="2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185475" y="87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1</a:t>
            </a:r>
            <a:r>
              <a:rPr lang="en-IN" sz="2500"/>
              <a:t>8.Average_daily_price per person</a:t>
            </a:r>
            <a:endParaRPr sz="2500"/>
          </a:p>
        </p:txBody>
      </p:sp>
      <p:sp>
        <p:nvSpPr>
          <p:cNvPr id="251" name="Google Shape;2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       </a:t>
            </a:r>
            <a:r>
              <a:rPr lang="en-IN">
                <a:solidFill>
                  <a:schemeClr val="accent2"/>
                </a:solidFill>
              </a:rPr>
              <a:t>Prices of resort hotel are much higher.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accent2"/>
                </a:solidFill>
              </a:rPr>
              <a:t>       Prices of city hotel do not fluctuate that much.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pic>
        <p:nvPicPr>
          <p:cNvPr id="5" name="Google Shape;268;p28">
            <a:extLst>
              <a:ext uri="{FF2B5EF4-FFF2-40B4-BE49-F238E27FC236}">
                <a16:creationId xmlns:a16="http://schemas.microsoft.com/office/drawing/2014/main" id="{0398335A-03AE-BAAB-BE1C-14B30E7BC5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5" y="615351"/>
            <a:ext cx="7562490" cy="346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311700" y="88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500" dirty="0"/>
              <a:t>Conclusion</a:t>
            </a:r>
            <a:endParaRPr sz="2500" dirty="0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379562" y="863550"/>
            <a:ext cx="8452738" cy="409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Around 61% bookings are for City hotel and 39% bookings are for Resort hotel, therefore City Hotel is busier than Resort Hotel.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The majority of guests come from western Europe countries. We should spend a significant amount of our budget on those area.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July- August are the busiest and profitable months for both of hotels.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Couples are the most common guests for hotels, hence hotels can plan services according to couples needs to increase revenue.</a:t>
            </a:r>
          </a:p>
          <a:p>
            <a:pPr marL="457200" marR="152400" lvl="0" indent="-317500" algn="just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July and August month have high Average daily price per person for resort hotel.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/>
              <a:t>Most common stay length is less than 4 days and generally people prefer City hotel for short stay, but for long stays, Resort Hotel is preferred.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-US" sz="1400" b="1" dirty="0" err="1"/>
              <a:t>November,December</a:t>
            </a:r>
            <a:r>
              <a:rPr lang="en-US" sz="1400" b="1" dirty="0"/>
              <a:t>, February And January are the months which has less booking this period you can get rooms with less average daily rate. 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)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1374956" y="12056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9600" dirty="0">
                <a:solidFill>
                  <a:srgbClr val="FF0000"/>
                </a:solidFill>
              </a:rPr>
              <a:t>THANK YOU</a:t>
            </a:r>
            <a:endParaRPr sz="9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Algorithm/Steps followed </a:t>
            </a:r>
            <a:endParaRPr dirty="0"/>
          </a:p>
        </p:txBody>
      </p:sp>
      <p:sp>
        <p:nvSpPr>
          <p:cNvPr id="79" name="Google Shape;79;p4"/>
          <p:cNvSpPr txBox="1">
            <a:spLocks noGrp="1"/>
          </p:cNvSpPr>
          <p:nvPr>
            <p:ph idx="1"/>
          </p:nvPr>
        </p:nvSpPr>
        <p:spPr>
          <a:xfrm>
            <a:off x="311700" y="1282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Importing necessary packages and libraries.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Mount the drive in </a:t>
            </a:r>
            <a:r>
              <a:rPr lang="en-IN" dirty="0" err="1">
                <a:solidFill>
                  <a:schemeClr val="lt1"/>
                </a:solidFill>
              </a:rPr>
              <a:t>colab</a:t>
            </a:r>
            <a:r>
              <a:rPr lang="en-IN" dirty="0">
                <a:solidFill>
                  <a:schemeClr val="lt1"/>
                </a:solidFill>
              </a:rPr>
              <a:t> and read the .csv file.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Analysing the data sheet.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Removing null/NAN/duplicate rows.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Fixing the outliers.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Drop certain columns/combined certain columns to make our data sheet free Avoid of any irrelevant data.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Applying the concept of Data Wrangling and Data Visualization such that we can analyse the data sheet and retrieve required information.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2714658" y="652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637953"/>
            <a:ext cx="8520600" cy="3745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Which is the most in-demand hotel?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is the busiest time of the month and year for the two hotels?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are the factors driving the cancellations in hotels?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Which type of rooms are most preferred?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is the probability of getting the same type of room assigned at the time of booking?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is the most preferred meal type of people staying in both the hotels?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Are there any incorrect data in the dataset and how to handle them?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should be the capacity of car parking spaces in a hotel?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Does weekend drives the night stays across two hotels?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is the percentage of bookings cancelled?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1757728" y="3636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Description of columns</a:t>
            </a:r>
            <a:endParaRPr dirty="0"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1717986829"/>
              </p:ext>
            </p:extLst>
          </p:nvPr>
        </p:nvGraphicFramePr>
        <p:xfrm>
          <a:off x="231227" y="1198179"/>
          <a:ext cx="8565925" cy="3873180"/>
        </p:xfrm>
        <a:graphic>
          <a:graphicData uri="http://schemas.openxmlformats.org/drawingml/2006/table">
            <a:tbl>
              <a:tblPr firstRow="1" bandRow="1">
                <a:noFill/>
                <a:tableStyleId>{85126721-6EAF-4E12-80B0-B967872AB00E}</a:tableStyleId>
              </a:tblPr>
              <a:tblGrid>
                <a:gridCol w="320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Column_name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Column_description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Hotel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 data values  hotel City ,Resort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is_canceled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Contains  </a:t>
                      </a:r>
                      <a:r>
                        <a:rPr lang="en-IN" sz="1400" u="none" strike="noStrike" cap="none" dirty="0" err="1"/>
                        <a:t>boolean</a:t>
                      </a:r>
                      <a:r>
                        <a:rPr lang="en-IN" sz="1400" u="none" strike="noStrike" cap="none" dirty="0"/>
                        <a:t> data values 0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not_canceled 1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canceled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lead_time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between the entering date of booking and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arrival_date_year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Year of the arrival 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Month of the arrival date of guests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arrival_date_week_number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Week number of year of arrival 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arrival_date_day_of_month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Day of the arrival of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7"/>
          <p:cNvGraphicFramePr/>
          <p:nvPr>
            <p:extLst>
              <p:ext uri="{D42A27DB-BD31-4B8C-83A1-F6EECF244321}">
                <p14:modId xmlns:p14="http://schemas.microsoft.com/office/powerpoint/2010/main" val="2817329025"/>
              </p:ext>
            </p:extLst>
          </p:nvPr>
        </p:nvGraphicFramePr>
        <p:xfrm>
          <a:off x="487330" y="0"/>
          <a:ext cx="8169340" cy="5120293"/>
        </p:xfrm>
        <a:graphic>
          <a:graphicData uri="http://schemas.openxmlformats.org/drawingml/2006/table">
            <a:tbl>
              <a:tblPr firstRow="1" bandRow="1">
                <a:tableStyleId>{85126721-6EAF-4E12-80B0-B967872AB00E}</a:tableStyleId>
              </a:tblPr>
              <a:tblGrid>
                <a:gridCol w="2936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21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Column_name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Column_description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0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u="none" strike="noStrike" cap="none" dirty="0" err="1"/>
                        <a:t>distribution_channel</a:t>
                      </a:r>
                      <a:endParaRPr lang="en-IN" sz="1400" b="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/>
                        <a:t>TA/TO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6931614"/>
                  </a:ext>
                </a:extLst>
              </a:tr>
              <a:tr h="677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is_repeated_guest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Having values 1-&gt;repeated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                        0-&gt;no repeated guests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2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previous_cancellations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2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Previous_booking_not_cancellations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previous bookings that were  not cancelled by the guests prior to the current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reserved_room_type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Room type -- reserved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9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booking_changes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changes made to the booking from the moment the booking was entered on the </a:t>
                      </a:r>
                      <a:r>
                        <a:rPr lang="en-IN" sz="1400" u="none" strike="noStrike" cap="none" dirty="0" err="1"/>
                        <a:t>pms</a:t>
                      </a:r>
                      <a:r>
                        <a:rPr lang="en-IN" sz="1400" u="none" strike="noStrike" cap="none" dirty="0"/>
                        <a:t> until the moment of check-in or cancellation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deposit_type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Categorical values—No deposit , Refund, Non-refund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8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agent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ID of the travel agency made the booking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06" name="Google Shape;106;p8"/>
          <p:cNvGraphicFramePr/>
          <p:nvPr>
            <p:extLst>
              <p:ext uri="{D42A27DB-BD31-4B8C-83A1-F6EECF244321}">
                <p14:modId xmlns:p14="http://schemas.microsoft.com/office/powerpoint/2010/main" val="2635107226"/>
              </p:ext>
            </p:extLst>
          </p:nvPr>
        </p:nvGraphicFramePr>
        <p:xfrm>
          <a:off x="182300" y="180753"/>
          <a:ext cx="8650000" cy="4553302"/>
        </p:xfrm>
        <a:graphic>
          <a:graphicData uri="http://schemas.openxmlformats.org/drawingml/2006/table">
            <a:tbl>
              <a:tblPr firstRow="1" bandRow="1">
                <a:tableStyleId>{85126721-6EAF-4E12-80B0-B967872AB00E}</a:tableStyleId>
              </a:tblPr>
              <a:tblGrid>
                <a:gridCol w="26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3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Column_name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Column_description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018540918"/>
                  </a:ext>
                </a:extLst>
              </a:tr>
              <a:tr h="6473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 err="1">
                          <a:solidFill>
                            <a:schemeClr val="tx1"/>
                          </a:solidFill>
                          <a:sym typeface="Arial"/>
                        </a:rPr>
                        <a:t>Stays_in_weekend_nights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Number of days for stay on weekend night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Stays_in_week_nights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 days for stay on week day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adults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adults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children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children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babies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babies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meal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Type of meal offered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country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Countries from where guests arrived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5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market_segment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 like  </a:t>
                      </a:r>
                      <a:r>
                        <a:rPr lang="en-IN" sz="1400" u="none" strike="noStrike" cap="none" dirty="0" err="1"/>
                        <a:t>TA</a:t>
                      </a:r>
                      <a:r>
                        <a:rPr lang="en-IN" sz="1400" u="none" strike="noStrike" cap="none" dirty="0" err="1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 err="1"/>
                        <a:t>Travel</a:t>
                      </a:r>
                      <a:r>
                        <a:rPr lang="en-IN" sz="1400" u="none" strike="noStrike" cap="none" dirty="0"/>
                        <a:t> agent  TO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Tour Operators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113" name="Google Shape;113;p9"/>
          <p:cNvGraphicFramePr/>
          <p:nvPr>
            <p:extLst>
              <p:ext uri="{D42A27DB-BD31-4B8C-83A1-F6EECF244321}">
                <p14:modId xmlns:p14="http://schemas.microsoft.com/office/powerpoint/2010/main" val="2291764554"/>
              </p:ext>
            </p:extLst>
          </p:nvPr>
        </p:nvGraphicFramePr>
        <p:xfrm>
          <a:off x="311700" y="120303"/>
          <a:ext cx="8590575" cy="4902894"/>
        </p:xfrm>
        <a:graphic>
          <a:graphicData uri="http://schemas.openxmlformats.org/drawingml/2006/table">
            <a:tbl>
              <a:tblPr firstRow="1" bandRow="1">
                <a:tableStyleId>{85126721-6EAF-4E12-80B0-B967872AB00E}</a:tableStyleId>
              </a:tblPr>
              <a:tblGrid>
                <a:gridCol w="301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Column_name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Column_description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50502507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company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/>
                        <a:t>ID of the company which made the booking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days_in_waiting_list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days the booking was in the waiting list before it was confirmed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customer_type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Categorical values</a:t>
                      </a:r>
                      <a:r>
                        <a:rPr lang="en-IN" sz="1400" u="none" strike="noStrike" cap="none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1400" u="none" strike="noStrike" cap="none" dirty="0"/>
                        <a:t> contract group, </a:t>
                      </a:r>
                      <a:r>
                        <a:rPr lang="en-IN" sz="1400" u="none" strike="noStrike" cap="none" dirty="0" err="1"/>
                        <a:t>trasisent</a:t>
                      </a:r>
                      <a:r>
                        <a:rPr lang="en-IN" sz="1400" u="none" strike="noStrike" cap="none" dirty="0"/>
                        <a:t>, party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err="1"/>
                        <a:t>Average_daily_rate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Obtained by dividing the sum of all lodging transaction by the total number of staying nights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required_car_parking_spaces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Number of car parking spaces used by guests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total_of_special_requests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Number of special requests  made by guests(eg-extra bedsheet)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reservation_status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Contains the current status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total_members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Number of adults + Number of children + Number of babies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2227660" y="-990399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Analysis &amp; Observations</a:t>
            </a:r>
            <a:endParaRPr dirty="0"/>
          </a:p>
        </p:txBody>
      </p:sp>
      <p:sp>
        <p:nvSpPr>
          <p:cNvPr id="119" name="Google Shape;119;p10"/>
          <p:cNvSpPr txBox="1">
            <a:spLocks noGrp="1"/>
          </p:cNvSpPr>
          <p:nvPr>
            <p:ph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solidFill>
                  <a:schemeClr val="lt1"/>
                </a:solidFill>
              </a:rPr>
              <a:t>Here we present some of the basic as well as some advanced observations retrieved from the data sheet.</a:t>
            </a: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1675</TotalTime>
  <Words>1541</Words>
  <Application>Microsoft Office PowerPoint</Application>
  <PresentationFormat>On-screen Show (16:9)</PresentationFormat>
  <Paragraphs>297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Amasis MT Pro Medium</vt:lpstr>
      <vt:lpstr>Arial</vt:lpstr>
      <vt:lpstr>Arial</vt:lpstr>
      <vt:lpstr>Roboto</vt:lpstr>
      <vt:lpstr>Tw Cen MT</vt:lpstr>
      <vt:lpstr>Wingdings</vt:lpstr>
      <vt:lpstr>Circuit</vt:lpstr>
      <vt:lpstr>EDA PROJECT Hotel booking analysis</vt:lpstr>
      <vt:lpstr>Data Analytics and its importance</vt:lpstr>
      <vt:lpstr>Algorithm/Steps followed </vt:lpstr>
      <vt:lpstr>Problem Statement</vt:lpstr>
      <vt:lpstr>Description of columns</vt:lpstr>
      <vt:lpstr>PowerPoint Presentation</vt:lpstr>
      <vt:lpstr>PowerPoint Presentation</vt:lpstr>
      <vt:lpstr>PowerPoint Presentation</vt:lpstr>
      <vt:lpstr>   Analysis &amp; Observations</vt:lpstr>
      <vt:lpstr>1. Hotel type Percentage </vt:lpstr>
      <vt:lpstr>2.Hotel Wise Bookings based on Month and Year </vt:lpstr>
      <vt:lpstr>3.Favorite meal by hotel type </vt:lpstr>
      <vt:lpstr>4.From which country guests are visiting the hotel? </vt:lpstr>
      <vt:lpstr>5.Which agent made the maximum bookings? </vt:lpstr>
      <vt:lpstr>6.Preferred Room Type</vt:lpstr>
      <vt:lpstr>7.Percentage of guests visiting the hotel repeatedly</vt:lpstr>
      <vt:lpstr>8. Distribution Channel Type </vt:lpstr>
      <vt:lpstr>9. Bookings preferred with deposit type </vt:lpstr>
      <vt:lpstr>10.Cancellation rates in hotel and year-wise analysis</vt:lpstr>
      <vt:lpstr>11.Day-wise analysis of guests arrival</vt:lpstr>
      <vt:lpstr>12.Figuring out the busiest months of the year</vt:lpstr>
      <vt:lpstr>13.Analysing the correlation </vt:lpstr>
      <vt:lpstr>14.Customer type and  car parking details</vt:lpstr>
      <vt:lpstr>15.Bookings on weekends and weekdays</vt:lpstr>
      <vt:lpstr>16.Special requests service offered by hotels</vt:lpstr>
      <vt:lpstr>17. Average_daily_rate month-wise</vt:lpstr>
      <vt:lpstr>18.Average_daily_price per person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</dc:title>
  <cp:lastModifiedBy>Deepak kumar Kabra</cp:lastModifiedBy>
  <cp:revision>14</cp:revision>
  <dcterms:modified xsi:type="dcterms:W3CDTF">2023-06-06T12:06:34Z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2845130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