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4" autoAdjust="0"/>
    <p:restoredTop sz="94660"/>
  </p:normalViewPr>
  <p:slideViewPr>
    <p:cSldViewPr snapToGrid="0">
      <p:cViewPr varScale="1">
        <p:scale>
          <a:sx n="58" d="100"/>
          <a:sy n="58" d="100"/>
        </p:scale>
        <p:origin x="63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07B98A-A6DD-43C7-90B7-8DC61A901A30}" type="datetimeFigureOut">
              <a:rPr lang="en-US" smtClean="0"/>
              <a:t>09-Dec-18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396861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7B98A-A6DD-43C7-90B7-8DC61A901A30}" type="datetimeFigureOut">
              <a:rPr lang="en-US" smtClean="0"/>
              <a:t>09-Dec-18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112295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7B98A-A6DD-43C7-90B7-8DC61A901A30}" type="datetimeFigureOut">
              <a:rPr lang="en-US" smtClean="0"/>
              <a:t>09-Dec-18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88552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07B98A-A6DD-43C7-90B7-8DC61A901A30}" type="datetimeFigureOut">
              <a:rPr lang="en-US" smtClean="0"/>
              <a:t>09-Dec-18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102068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7B98A-A6DD-43C7-90B7-8DC61A901A30}" type="datetimeFigureOut">
              <a:rPr lang="en-US" smtClean="0"/>
              <a:t>09-Dec-18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306876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07B98A-A6DD-43C7-90B7-8DC61A901A30}" type="datetimeFigureOut">
              <a:rPr lang="en-US" smtClean="0"/>
              <a:t>09-Dec-18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50817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07B98A-A6DD-43C7-90B7-8DC61A901A30}" type="datetimeFigureOut">
              <a:rPr lang="en-US" smtClean="0"/>
              <a:t>09-Dec-18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254944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07B98A-A6DD-43C7-90B7-8DC61A901A30}" type="datetimeFigureOut">
              <a:rPr lang="en-US" smtClean="0"/>
              <a:t>09-Dec-18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45693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7B98A-A6DD-43C7-90B7-8DC61A901A30}" type="datetimeFigureOut">
              <a:rPr lang="en-US" smtClean="0"/>
              <a:t>09-Dec-18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201742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7B98A-A6DD-43C7-90B7-8DC61A901A30}" type="datetimeFigureOut">
              <a:rPr lang="en-US" smtClean="0"/>
              <a:t>09-Dec-18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188274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07B98A-A6DD-43C7-90B7-8DC61A901A30}" type="datetimeFigureOut">
              <a:rPr lang="en-US" smtClean="0"/>
              <a:t>09-Dec-18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43C3E-CA2C-4FC1-92F9-FCE9BA4F5E63}" type="slidenum">
              <a:rPr lang="en-US" smtClean="0"/>
              <a:t>‹#›</a:t>
            </a:fld>
            <a:endParaRPr lang="en-US"/>
          </a:p>
        </p:txBody>
      </p:sp>
    </p:spTree>
    <p:extLst>
      <p:ext uri="{BB962C8B-B14F-4D97-AF65-F5344CB8AC3E}">
        <p14:creationId xmlns:p14="http://schemas.microsoft.com/office/powerpoint/2010/main" val="381645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7B98A-A6DD-43C7-90B7-8DC61A901A30}" type="datetimeFigureOut">
              <a:rPr lang="en-US" smtClean="0"/>
              <a:t>09-Dec-18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43C3E-CA2C-4FC1-92F9-FCE9BA4F5E63}" type="slidenum">
              <a:rPr lang="en-US" smtClean="0"/>
              <a:t>‹#›</a:t>
            </a:fld>
            <a:endParaRPr lang="en-US"/>
          </a:p>
        </p:txBody>
      </p:sp>
    </p:spTree>
    <p:extLst>
      <p:ext uri="{BB962C8B-B14F-4D97-AF65-F5344CB8AC3E}">
        <p14:creationId xmlns:p14="http://schemas.microsoft.com/office/powerpoint/2010/main" val="4092104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cholarpedia.org/article/Local_Binary_Patterns" TargetMode="External"/><Relationship Id="rId2" Type="http://schemas.openxmlformats.org/officeDocument/2006/relationships/hyperlink" Target="https://docs.opencv.org/2.4/modules/contrib/doc/facerec/facerec_tutorial.html#local-binary-patterns-histogra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Centralized Criminal Data Extraction using Face Recognition</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97452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Creation</a:t>
            </a:r>
            <a:endParaRPr lang="en-US" dirty="0"/>
          </a:p>
        </p:txBody>
      </p:sp>
      <p:sp>
        <p:nvSpPr>
          <p:cNvPr id="3" name="Content Placeholder 2"/>
          <p:cNvSpPr>
            <a:spLocks noGrp="1"/>
          </p:cNvSpPr>
          <p:nvPr>
            <p:ph idx="1"/>
          </p:nvPr>
        </p:nvSpPr>
        <p:spPr/>
        <p:txBody>
          <a:bodyPr/>
          <a:lstStyle/>
          <a:p>
            <a:r>
              <a:rPr lang="en-US" sz="2400" dirty="0" smtClean="0"/>
              <a:t>Camera is used to capture images</a:t>
            </a:r>
          </a:p>
          <a:p>
            <a:r>
              <a:rPr lang="en-US" sz="2400" dirty="0" smtClean="0"/>
              <a:t>A face is detected using Face Detection algorithm.</a:t>
            </a:r>
          </a:p>
          <a:p>
            <a:r>
              <a:rPr lang="en-US" sz="2400" dirty="0" smtClean="0"/>
              <a:t>It captures face image in BGR then it is converted to Greyscale.</a:t>
            </a:r>
          </a:p>
          <a:p>
            <a:r>
              <a:rPr lang="en-US" sz="2400" dirty="0" smtClean="0"/>
              <a:t>Images are then cropped and resized so that it only contains faces.</a:t>
            </a:r>
          </a:p>
          <a:p>
            <a:r>
              <a:rPr lang="en-US" sz="2400" dirty="0" smtClean="0"/>
              <a:t>Around 100 images are stored in a Dataset file.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45" y="4096251"/>
            <a:ext cx="5645677" cy="2591932"/>
          </a:xfrm>
          <a:prstGeom prst="rect">
            <a:avLst/>
          </a:prstGeom>
        </p:spPr>
      </p:pic>
    </p:spTree>
    <p:extLst>
      <p:ext uri="{BB962C8B-B14F-4D97-AF65-F5344CB8AC3E}">
        <p14:creationId xmlns:p14="http://schemas.microsoft.com/office/powerpoint/2010/main" val="261639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Face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Four possibilities for an input image</a:t>
            </a:r>
          </a:p>
          <a:p>
            <a:r>
              <a:rPr lang="en-US" dirty="0" smtClean="0"/>
              <a:t>Near face space, near face class</a:t>
            </a:r>
          </a:p>
          <a:p>
            <a:pPr lvl="1"/>
            <a:r>
              <a:rPr lang="en-US" dirty="0" smtClean="0"/>
              <a:t>Known face</a:t>
            </a:r>
          </a:p>
          <a:p>
            <a:r>
              <a:rPr lang="en-US" dirty="0" smtClean="0"/>
              <a:t>Near face space, not near face class</a:t>
            </a:r>
          </a:p>
          <a:p>
            <a:pPr lvl="1"/>
            <a:r>
              <a:rPr lang="en-US" dirty="0" smtClean="0"/>
              <a:t>Unknown face</a:t>
            </a:r>
          </a:p>
          <a:p>
            <a:r>
              <a:rPr lang="en-US" dirty="0" smtClean="0"/>
              <a:t>Not near face space, near face class</a:t>
            </a:r>
          </a:p>
          <a:p>
            <a:pPr lvl="1"/>
            <a:r>
              <a:rPr lang="en-US" dirty="0" smtClean="0"/>
              <a:t>Not a face, but may look like one (false positive)</a:t>
            </a:r>
          </a:p>
          <a:p>
            <a:r>
              <a:rPr lang="en-US" dirty="0" smtClean="0"/>
              <a:t>Not near face space, not near face class</a:t>
            </a:r>
          </a:p>
          <a:p>
            <a:pPr lvl="1"/>
            <a:r>
              <a:rPr lang="en-US" dirty="0" smtClean="0"/>
              <a:t>Not a face</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409713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the Dataset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Model was trained using greyscale images from the dataset file.</a:t>
                </a:r>
              </a:p>
              <a:p>
                <a:r>
                  <a:rPr lang="en-US" dirty="0" smtClean="0"/>
                  <a:t>Creates </a:t>
                </a:r>
                <a:r>
                  <a:rPr lang="en-US" dirty="0" smtClean="0"/>
                  <a:t>training file that holds the </a:t>
                </a:r>
                <a14:m>
                  <m:oMath xmlns:m="http://schemas.openxmlformats.org/officeDocument/2006/math">
                    <m:r>
                      <a:rPr lang="en-US" b="0" i="1" smtClean="0">
                        <a:latin typeface="Cambria Math" panose="02040503050406030204" pitchFamily="18" charset="0"/>
                      </a:rPr>
                      <m:t>𝑀</m:t>
                    </m:r>
                  </m:oMath>
                </a14:m>
                <a:r>
                  <a:rPr lang="en-US" dirty="0" smtClean="0"/>
                  <a:t>-dimensional face </a:t>
                </a:r>
                <a:r>
                  <a:rPr lang="en-US" dirty="0" smtClean="0"/>
                  <a:t>space</a:t>
                </a:r>
                <a:endParaRPr lang="en-US" dirty="0" smtClean="0"/>
              </a:p>
              <a:p>
                <a:pPr marL="0" indent="0">
                  <a:buNone/>
                </a:pPr>
                <a:r>
                  <a:rPr lang="en-US" dirty="0" smtClean="0"/>
                  <a:t>   </a:t>
                </a:r>
              </a:p>
              <a:p>
                <a:pPr marL="0" indent="0">
                  <a:buNone/>
                </a:pP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5" name="Rectangle 4"/>
          <p:cNvSpPr/>
          <p:nvPr/>
        </p:nvSpPr>
        <p:spPr>
          <a:xfrm>
            <a:off x="1103311" y="4150657"/>
            <a:ext cx="8328071" cy="1384995"/>
          </a:xfrm>
          <a:prstGeom prst="rect">
            <a:avLst/>
          </a:prstGeom>
          <a:solidFill>
            <a:schemeClr val="tx1">
              <a:lumMod val="50000"/>
            </a:schemeClr>
          </a:solidFill>
          <a:ln>
            <a:noFill/>
          </a:ln>
        </p:spPr>
        <p:txBody>
          <a:bodyPr wrap="square">
            <a:spAutoFit/>
          </a:bodyPr>
          <a:lstStyle/>
          <a:p>
            <a:r>
              <a:rPr lang="en-US" dirty="0">
                <a:solidFill>
                  <a:schemeClr val="bg1"/>
                </a:solidFill>
              </a:rPr>
              <a:t> </a:t>
            </a:r>
            <a:r>
              <a:rPr lang="en-US" dirty="0" smtClean="0">
                <a:solidFill>
                  <a:schemeClr val="bg1"/>
                </a:solidFill>
              </a:rPr>
              <a:t>       </a:t>
            </a:r>
            <a:r>
              <a:rPr lang="en-US" sz="2800" dirty="0" smtClean="0">
                <a:solidFill>
                  <a:schemeClr val="bg1"/>
                </a:solidFill>
              </a:rPr>
              <a:t>recognizer=cv2.face.LBPHFaceRecognizer_create();</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sz="2800" dirty="0" smtClean="0">
                <a:solidFill>
                  <a:schemeClr val="bg1"/>
                </a:solidFill>
              </a:rPr>
              <a:t>recognizer.train(faces , IDs)</a:t>
            </a:r>
          </a:p>
          <a:p>
            <a:r>
              <a:rPr lang="en-US" sz="2800" dirty="0" smtClean="0">
                <a:solidFill>
                  <a:schemeClr val="bg1"/>
                </a:solidFill>
              </a:rPr>
              <a:t>      recognizer.save("recognizer/ trainingData.yml")</a:t>
            </a:r>
            <a:r>
              <a:rPr lang="en-US" sz="2800"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67094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Recognition</a:t>
            </a:r>
            <a:endParaRPr lang="en-US" dirty="0"/>
          </a:p>
        </p:txBody>
      </p:sp>
      <p:sp>
        <p:nvSpPr>
          <p:cNvPr id="3" name="Content Placeholder 2"/>
          <p:cNvSpPr>
            <a:spLocks noGrp="1"/>
          </p:cNvSpPr>
          <p:nvPr>
            <p:ph idx="1"/>
          </p:nvPr>
        </p:nvSpPr>
        <p:spPr/>
        <p:txBody>
          <a:bodyPr/>
          <a:lstStyle/>
          <a:p>
            <a:r>
              <a:rPr lang="en-US" dirty="0" smtClean="0"/>
              <a:t>Steps to recognizing face</a:t>
            </a:r>
          </a:p>
          <a:p>
            <a:pPr lvl="1"/>
            <a:r>
              <a:rPr lang="en-US" dirty="0" smtClean="0"/>
              <a:t>Capture image</a:t>
            </a:r>
          </a:p>
          <a:p>
            <a:pPr lvl="1"/>
            <a:r>
              <a:rPr lang="en-US" dirty="0" smtClean="0"/>
              <a:t>Detect face</a:t>
            </a:r>
          </a:p>
          <a:p>
            <a:pPr lvl="1"/>
            <a:r>
              <a:rPr lang="en-US" dirty="0" smtClean="0"/>
              <a:t>Crop and resize around face</a:t>
            </a:r>
          </a:p>
          <a:p>
            <a:pPr lvl="1"/>
            <a:r>
              <a:rPr lang="en-US" dirty="0" smtClean="0"/>
              <a:t>Project across all eigenvectors</a:t>
            </a:r>
          </a:p>
          <a:p>
            <a:pPr lvl="1"/>
            <a:r>
              <a:rPr lang="en-US" dirty="0" smtClean="0"/>
              <a:t>Find face class that minimizes Euclidian distance</a:t>
            </a:r>
          </a:p>
          <a:p>
            <a:pPr lvl="1"/>
            <a:r>
              <a:rPr lang="en-US" dirty="0" smtClean="0"/>
              <a:t>Return label from face class, and Euclidian distance</a:t>
            </a:r>
          </a:p>
          <a:p>
            <a:pPr lvl="2"/>
            <a:r>
              <a:rPr lang="en-US" dirty="0" smtClean="0"/>
              <a:t>Euclidian distance also called Confidence level</a:t>
            </a:r>
          </a:p>
          <a:p>
            <a:pPr marL="914400" lvl="2" indent="0">
              <a:buNone/>
            </a:pPr>
            <a:endParaRPr lang="en-US" dirty="0" smtClean="0"/>
          </a:p>
          <a:p>
            <a:pPr lvl="2"/>
            <a:endParaRPr lang="en-US" dirty="0" smtClean="0"/>
          </a:p>
          <a:p>
            <a:endParaRPr lang="en-US" dirty="0"/>
          </a:p>
        </p:txBody>
      </p:sp>
      <p:sp>
        <p:nvSpPr>
          <p:cNvPr id="8" name="Rectangle 7"/>
          <p:cNvSpPr/>
          <p:nvPr/>
        </p:nvSpPr>
        <p:spPr>
          <a:xfrm>
            <a:off x="1423851" y="5329646"/>
            <a:ext cx="6126480" cy="847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Id , conf= rec.predict(gray[ y:y+h, x:x+w])</a:t>
            </a:r>
            <a:endParaRPr lang="en-US" sz="2800" dirty="0"/>
          </a:p>
        </p:txBody>
      </p:sp>
    </p:spTree>
    <p:extLst>
      <p:ext uri="{BB962C8B-B14F-4D97-AF65-F5344CB8AC3E}">
        <p14:creationId xmlns:p14="http://schemas.microsoft.com/office/powerpoint/2010/main" val="248180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Scenario</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5808825" cy="4351338"/>
          </a:xfrm>
          <a:prstGeom prst="rect">
            <a:avLst/>
          </a:prstGeom>
        </p:spPr>
      </p:pic>
    </p:spTree>
    <p:extLst>
      <p:ext uri="{BB962C8B-B14F-4D97-AF65-F5344CB8AC3E}">
        <p14:creationId xmlns:p14="http://schemas.microsoft.com/office/powerpoint/2010/main" val="278340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sp>
        <p:nvSpPr>
          <p:cNvPr id="3" name="Content Placeholder 2"/>
          <p:cNvSpPr>
            <a:spLocks noGrp="1"/>
          </p:cNvSpPr>
          <p:nvPr>
            <p:ph idx="1"/>
          </p:nvPr>
        </p:nvSpPr>
        <p:spPr/>
        <p:txBody>
          <a:bodyPr/>
          <a:lstStyle/>
          <a:p>
            <a:pPr marL="0" indent="0">
              <a:buNone/>
            </a:pPr>
            <a:r>
              <a:rPr lang="en-US" dirty="0" smtClean="0"/>
              <a:t>The Accuracy of the Facial recognition with Open Computer Vision technology using LBHP Face Recognizer is around 60-70 % with optimal lighting conditions.</a:t>
            </a:r>
          </a:p>
          <a:p>
            <a:pPr marL="0" indent="0">
              <a:buNone/>
            </a:pPr>
            <a:r>
              <a:rPr lang="en-US" dirty="0" smtClean="0"/>
              <a:t>This result is found to be of the maximum accuracy as compared to other Facial Recognizer of OpenCV like EigenFaces, FisherFaces face recognizer.</a:t>
            </a:r>
          </a:p>
          <a:p>
            <a:pPr marL="0" indent="0">
              <a:buNone/>
            </a:pPr>
            <a:r>
              <a:rPr lang="en-US" dirty="0" smtClean="0"/>
              <a:t>The Confidence was set at less than 65 to attain the maximum accuracy.</a:t>
            </a:r>
          </a:p>
          <a:p>
            <a:pPr marL="0" indent="0">
              <a:buNone/>
            </a:pPr>
            <a:r>
              <a:rPr lang="en-US" dirty="0" smtClean="0"/>
              <a:t>If a captured face data does not matches with the data present in the dataset, then it displays a message , “No record found” </a:t>
            </a:r>
          </a:p>
        </p:txBody>
      </p:sp>
    </p:spTree>
    <p:extLst>
      <p:ext uri="{BB962C8B-B14F-4D97-AF65-F5344CB8AC3E}">
        <p14:creationId xmlns:p14="http://schemas.microsoft.com/office/powerpoint/2010/main" val="144099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Currently, the available face recognition approaches that use the 2D information of face images, suffer from low reliability because of their sensitivity to illumination conditions, facial expressions and changes in pose. The inadequate performance of these approaches should come as no surprise as these 2D-based algorithms ignore the fact that the human face is naturally a complex 3D object characterised by distinguishing features such as eyes, mouth and nose and by skin pigmentation; consequently, it needs to be described by a 3D model taking into account geometrical information of the 3D face.</a:t>
            </a:r>
          </a:p>
          <a:p>
            <a:pPr marL="0" indent="0">
              <a:buNone/>
            </a:pPr>
            <a:endParaRPr lang="en-US" dirty="0" smtClean="0"/>
          </a:p>
        </p:txBody>
      </p:sp>
    </p:spTree>
    <p:extLst>
      <p:ext uri="{BB962C8B-B14F-4D97-AF65-F5344CB8AC3E}">
        <p14:creationId xmlns:p14="http://schemas.microsoft.com/office/powerpoint/2010/main" val="220322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To improve the recognition performance, there are MANY things that can be improved here, some of them being fairly easy to implement. For example, you could add color processing, edge detection, etc. You can usually improve the face recognition accuracy by using more input images, at least 50 per person, by taking more photos of each person, particularly from different angles and lighting conditions. If you can’t take more photos, there are several simple techniques you could use to obtain more. Face recognition is a challenging problem in the ﬁeld of computer vision, which has received a great deal of attention over the past years because of its several applications in various domains . Although research efforts have been conducted vigorously in this area, achieving mature face recognition systems for operating under constrained conditions, they are far from achieving the ideal of being able to perform adequately in all various situations that are commonly encountered by applications in the real world. </a:t>
            </a:r>
          </a:p>
        </p:txBody>
      </p:sp>
    </p:spTree>
    <p:extLst>
      <p:ext uri="{BB962C8B-B14F-4D97-AF65-F5344CB8AC3E}">
        <p14:creationId xmlns:p14="http://schemas.microsoft.com/office/powerpoint/2010/main" val="30083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pPr marL="0" indent="0">
              <a:buNone/>
            </a:pPr>
            <a:r>
              <a:rPr lang="en-US" sz="1600" dirty="0" smtClean="0"/>
              <a:t>[1]</a:t>
            </a:r>
            <a:r>
              <a:rPr lang="en-US" sz="1600" dirty="0" smtClean="0"/>
              <a:t>Ahonen, Timo, Abdenour Hadid, and Matti Pietikainen. “Face description with local binary patterns: Application to face recognition.” </a:t>
            </a:r>
            <a:r>
              <a:rPr lang="en-US" sz="1600" i="1" dirty="0" smtClean="0"/>
              <a:t>IEEE transactions on pattern analysis and machine intelligence</a:t>
            </a:r>
            <a:r>
              <a:rPr lang="en-US" sz="1600" dirty="0" smtClean="0"/>
              <a:t> 28.12 (2006): 2037–2041.</a:t>
            </a:r>
          </a:p>
          <a:p>
            <a:pPr marL="0" indent="0">
              <a:buNone/>
            </a:pPr>
            <a:r>
              <a:rPr lang="en-US" sz="1600" dirty="0" smtClean="0"/>
              <a:t>[2]</a:t>
            </a:r>
            <a:r>
              <a:rPr lang="en-US" sz="1600" dirty="0" smtClean="0"/>
              <a:t>Ojala, Timo, Matti Pietikainen, and Topi Maenpaa. “Multiresolution gray-scale and rotation invariant texture classification with local binary patterns.” </a:t>
            </a:r>
            <a:r>
              <a:rPr lang="en-US" sz="1600" i="1" dirty="0" smtClean="0"/>
              <a:t>IEEE Transactions on pattern analysis and machine intelligence</a:t>
            </a:r>
            <a:r>
              <a:rPr lang="en-US" sz="1600" dirty="0" smtClean="0"/>
              <a:t>24.7 (2002): 971–987.</a:t>
            </a:r>
          </a:p>
          <a:p>
            <a:pPr marL="0" indent="0">
              <a:buNone/>
            </a:pPr>
            <a:r>
              <a:rPr lang="en-US" sz="1600" dirty="0" smtClean="0"/>
              <a:t>[3] </a:t>
            </a:r>
            <a:r>
              <a:rPr lang="en-US" sz="1600" dirty="0"/>
              <a:t>Y. Adini, Y. Moses, and S. Ullma. Face recognition: the problem </a:t>
            </a:r>
            <a:r>
              <a:rPr lang="en-US" sz="1600" dirty="0" smtClean="0"/>
              <a:t>ofcompensating </a:t>
            </a:r>
            <a:r>
              <a:rPr lang="en-US" sz="1600" dirty="0"/>
              <a:t>for changes in illumination direction. IEEE </a:t>
            </a:r>
            <a:r>
              <a:rPr lang="en-US" sz="1600" dirty="0" smtClean="0"/>
              <a:t>Transactions on </a:t>
            </a:r>
            <a:r>
              <a:rPr lang="en-US" sz="1600" dirty="0"/>
              <a:t>Pattern Analysis and Machine Intelligence, 19:721–732, 1997.</a:t>
            </a:r>
          </a:p>
          <a:p>
            <a:pPr marL="0" indent="0">
              <a:buNone/>
            </a:pPr>
            <a:r>
              <a:rPr lang="en-US" sz="1600" dirty="0" smtClean="0"/>
              <a:t>[4] </a:t>
            </a:r>
            <a:r>
              <a:rPr lang="en-US" sz="1600" dirty="0"/>
              <a:t>N. Ahmed, T. Natarajan, and K. R. Rao. Discrete cosine </a:t>
            </a:r>
            <a:r>
              <a:rPr lang="en-US" sz="1600" dirty="0" smtClean="0"/>
              <a:t>transform.IEEE </a:t>
            </a:r>
            <a:r>
              <a:rPr lang="en-US" sz="1600" dirty="0"/>
              <a:t>Transactions on Computers, 23:90–93, 1974.</a:t>
            </a:r>
          </a:p>
          <a:p>
            <a:pPr marL="0" indent="0">
              <a:buNone/>
            </a:pPr>
            <a:r>
              <a:rPr lang="en-US" sz="1600" dirty="0" smtClean="0"/>
              <a:t>[5] </a:t>
            </a:r>
            <a:r>
              <a:rPr lang="en-US" sz="1600" dirty="0"/>
              <a:t>F. Bach and M. Jordan. Kernel independent component analysis. </a:t>
            </a:r>
            <a:r>
              <a:rPr lang="en-US" sz="1600" dirty="0" smtClean="0"/>
              <a:t>Journal </a:t>
            </a:r>
            <a:r>
              <a:rPr lang="en-US" sz="1600" dirty="0"/>
              <a:t>of Machine Learning Research, 3:1–48, 2002.</a:t>
            </a:r>
          </a:p>
          <a:p>
            <a:pPr marL="0" indent="0">
              <a:buNone/>
            </a:pPr>
            <a:r>
              <a:rPr lang="en-US" sz="1600" dirty="0" smtClean="0"/>
              <a:t>[6] </a:t>
            </a:r>
            <a:r>
              <a:rPr lang="en-US" sz="1600" dirty="0"/>
              <a:t>M. Ballantyne, R. S. Boyer, and L. Hines. Woody bledsoe: His life </a:t>
            </a:r>
            <a:r>
              <a:rPr lang="en-US" sz="1600" dirty="0" smtClean="0"/>
              <a:t>and </a:t>
            </a:r>
            <a:r>
              <a:rPr lang="it-IT" sz="1600" dirty="0" smtClean="0"/>
              <a:t>legacy</a:t>
            </a:r>
            <a:r>
              <a:rPr lang="it-IT" sz="1600" dirty="0"/>
              <a:t>. AI Magazine, 17(1):7–20, 1996</a:t>
            </a:r>
            <a:r>
              <a:rPr lang="it-IT" sz="1600" dirty="0" smtClean="0"/>
              <a:t>.</a:t>
            </a:r>
          </a:p>
          <a:p>
            <a:pPr marL="0" indent="0">
              <a:buNone/>
            </a:pPr>
            <a:r>
              <a:rPr lang="en-US" sz="1600" dirty="0" smtClean="0"/>
              <a:t>[</a:t>
            </a:r>
            <a:r>
              <a:rPr lang="en-US" sz="1600" dirty="0"/>
              <a:t>5] M. Bartlett, J. Movellan, and T. Sejnowski. Face recognition by </a:t>
            </a:r>
            <a:r>
              <a:rPr lang="en-US" sz="1600" dirty="0" smtClean="0"/>
              <a:t>independent component </a:t>
            </a:r>
            <a:r>
              <a:rPr lang="en-US" sz="1600" dirty="0"/>
              <a:t>analysis. IEEE Trans. on Neural </a:t>
            </a:r>
            <a:r>
              <a:rPr lang="en-US" sz="1600" dirty="0" smtClean="0"/>
              <a:t>Networks,     13(6</a:t>
            </a:r>
            <a:r>
              <a:rPr lang="en-US" sz="1600" dirty="0"/>
              <a:t>):1450–1464, November 2002.</a:t>
            </a:r>
          </a:p>
          <a:p>
            <a:pPr marL="0" indent="0">
              <a:buNone/>
            </a:pPr>
            <a:r>
              <a:rPr lang="en-US" sz="1600" dirty="0" smtClean="0"/>
              <a:t>[7] </a:t>
            </a:r>
            <a:r>
              <a:rPr lang="en-US" sz="1600" dirty="0"/>
              <a:t>P. Belhumeur, J. Hespanha, and D. Kriegman. Eigenfaces vs. </a:t>
            </a:r>
            <a:r>
              <a:rPr lang="en-US" sz="1600" dirty="0" smtClean="0"/>
              <a:t>fisherfaces: Recognition </a:t>
            </a:r>
            <a:r>
              <a:rPr lang="en-US" sz="1600" dirty="0"/>
              <a:t>using class specific linear projection. IEEE </a:t>
            </a:r>
            <a:r>
              <a:rPr lang="en-US" sz="1600" dirty="0" smtClean="0"/>
              <a:t>Transactions </a:t>
            </a:r>
            <a:r>
              <a:rPr lang="en-US" sz="1600" dirty="0"/>
              <a:t>on Pattern Analysis and Machine Intelligence, 19(7):</a:t>
            </a:r>
            <a:r>
              <a:rPr lang="en-US" sz="1600" dirty="0" smtClean="0"/>
              <a:t>711–720, July </a:t>
            </a:r>
            <a:r>
              <a:rPr lang="en-US" sz="1600" dirty="0"/>
              <a:t>1997</a:t>
            </a:r>
            <a:r>
              <a:rPr lang="en-US" sz="1600" dirty="0" smtClean="0"/>
              <a:t>.</a:t>
            </a:r>
          </a:p>
          <a:p>
            <a:pPr marL="0" indent="0">
              <a:buNone/>
            </a:pPr>
            <a:r>
              <a:rPr lang="en-US" sz="1600" dirty="0" smtClean="0">
                <a:hlinkClick r:id="rId2"/>
              </a:rPr>
              <a:t>https://docs.opencv.org/2.4/modules/contrib/doc/facerec/facerec_tutorial.html#local-binary-patterns-histograms</a:t>
            </a:r>
            <a:endParaRPr lang="en-US" sz="1600" dirty="0" smtClean="0"/>
          </a:p>
          <a:p>
            <a:pPr marL="0" indent="0">
              <a:buNone/>
            </a:pPr>
            <a:r>
              <a:rPr lang="en-US" sz="1600" dirty="0" smtClean="0">
                <a:hlinkClick r:id="rId3"/>
              </a:rPr>
              <a:t>http://www.scholarpedia.org/article/Local_Binary_Patterns</a:t>
            </a:r>
            <a:endParaRPr lang="en-US" sz="1600" dirty="0" smtClean="0"/>
          </a:p>
        </p:txBody>
      </p:sp>
    </p:spTree>
    <p:extLst>
      <p:ext uri="{BB962C8B-B14F-4D97-AF65-F5344CB8AC3E}">
        <p14:creationId xmlns:p14="http://schemas.microsoft.com/office/powerpoint/2010/main" val="376958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Contents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Abstract</a:t>
            </a:r>
          </a:p>
          <a:p>
            <a:r>
              <a:rPr lang="en-US" dirty="0" smtClean="0"/>
              <a:t>Introduction</a:t>
            </a:r>
          </a:p>
          <a:p>
            <a:r>
              <a:rPr lang="en-US" dirty="0" smtClean="0"/>
              <a:t>Literature Survey</a:t>
            </a:r>
          </a:p>
          <a:p>
            <a:r>
              <a:rPr lang="en-US" dirty="0" smtClean="0"/>
              <a:t>Problem Statement &amp; Hypothesis</a:t>
            </a:r>
          </a:p>
          <a:p>
            <a:r>
              <a:rPr lang="en-US" dirty="0" smtClean="0"/>
              <a:t>Implementation</a:t>
            </a:r>
          </a:p>
          <a:p>
            <a:r>
              <a:rPr lang="en-US" dirty="0" smtClean="0"/>
              <a:t>Result Analysis</a:t>
            </a:r>
          </a:p>
          <a:p>
            <a:r>
              <a:rPr lang="en-US" dirty="0" smtClean="0"/>
              <a:t>Future Work</a:t>
            </a:r>
          </a:p>
          <a:p>
            <a:r>
              <a:rPr lang="en-US" dirty="0" smtClean="0"/>
              <a:t>Conclusion</a:t>
            </a:r>
          </a:p>
          <a:p>
            <a:r>
              <a:rPr lang="en-US" dirty="0" smtClean="0"/>
              <a:t>References</a:t>
            </a:r>
          </a:p>
        </p:txBody>
      </p:sp>
    </p:spTree>
    <p:extLst>
      <p:ext uri="{BB962C8B-B14F-4D97-AF65-F5344CB8AC3E}">
        <p14:creationId xmlns:p14="http://schemas.microsoft.com/office/powerpoint/2010/main" val="330471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600" dirty="0"/>
              <a:t>Identifying a person with an image has been </a:t>
            </a:r>
            <a:r>
              <a:rPr lang="en-US" sz="2600" dirty="0" smtClean="0"/>
              <a:t>popularized </a:t>
            </a:r>
            <a:r>
              <a:rPr lang="en-US" sz="2600" dirty="0"/>
              <a:t>through the mass media. However, it is less robust to fingerprint or retina scanning. This </a:t>
            </a:r>
            <a:r>
              <a:rPr lang="en-US" sz="2600" dirty="0" smtClean="0"/>
              <a:t>presentation </a:t>
            </a:r>
            <a:r>
              <a:rPr lang="en-US" sz="2600" dirty="0"/>
              <a:t>describes the face detection and recognition </a:t>
            </a:r>
            <a:r>
              <a:rPr lang="en-US" sz="2600" dirty="0" smtClean="0"/>
              <a:t>minor-project. </a:t>
            </a:r>
            <a:r>
              <a:rPr lang="en-US" sz="2600" dirty="0"/>
              <a:t>It reports the technologies available in the Open-Computer-Vision (OpenCV) library and methodology to implement them using Python. For face detection, Haar-Cascades were used and for face recognition </a:t>
            </a:r>
            <a:r>
              <a:rPr lang="en-US" sz="2600" dirty="0" smtClean="0"/>
              <a:t>Local </a:t>
            </a:r>
            <a:r>
              <a:rPr lang="en-US" sz="2600" dirty="0"/>
              <a:t>binary pattern histograms were used. The methodology is described including flow charts for each stage of the system. Next, the results are shown including plots and screen-shots followed by a discussion of encountered challenges. The </a:t>
            </a:r>
            <a:r>
              <a:rPr lang="en-US" sz="2600" dirty="0" smtClean="0"/>
              <a:t>presentation </a:t>
            </a:r>
            <a:r>
              <a:rPr lang="en-US" sz="2600" dirty="0"/>
              <a:t>is concluded with </a:t>
            </a:r>
            <a:r>
              <a:rPr lang="en-US" sz="2600" dirty="0" smtClean="0"/>
              <a:t>the </a:t>
            </a:r>
            <a:r>
              <a:rPr lang="en-US" sz="2600" dirty="0"/>
              <a:t>opinion on the project and possible applications.</a:t>
            </a:r>
            <a:r>
              <a:rPr lang="en-US" dirty="0"/>
              <a:t> </a:t>
            </a:r>
            <a:endParaRPr lang="en-US" dirty="0" smtClean="0"/>
          </a:p>
          <a:p>
            <a:pPr marL="0" indent="0" algn="just">
              <a:buNone/>
            </a:pPr>
            <a:endParaRPr lang="en-US" dirty="0"/>
          </a:p>
          <a:p>
            <a:pPr marL="0" indent="0" algn="just">
              <a:buNone/>
            </a:pPr>
            <a:r>
              <a:rPr lang="en-US" b="1" dirty="0"/>
              <a:t>KEYWORDS </a:t>
            </a:r>
            <a:r>
              <a:rPr lang="en-US" b="1" dirty="0" smtClean="0"/>
              <a:t>:-</a:t>
            </a:r>
            <a:endParaRPr lang="en-US" dirty="0" smtClean="0"/>
          </a:p>
          <a:p>
            <a:pPr marL="0" indent="0" algn="just">
              <a:buNone/>
            </a:pPr>
            <a:r>
              <a:rPr lang="en-US" dirty="0" smtClean="0"/>
              <a:t>Face </a:t>
            </a:r>
            <a:r>
              <a:rPr lang="en-US" dirty="0"/>
              <a:t>Recognition, numpy, </a:t>
            </a:r>
            <a:r>
              <a:rPr lang="en-US" dirty="0" smtClean="0"/>
              <a:t>python </a:t>
            </a:r>
            <a:r>
              <a:rPr lang="en-US" dirty="0"/>
              <a:t>, haarcascade, </a:t>
            </a:r>
            <a:r>
              <a:rPr lang="en-US" dirty="0" smtClean="0"/>
              <a:t>openCV, LBHP.  </a:t>
            </a:r>
            <a:endParaRPr lang="en-US" dirty="0"/>
          </a:p>
          <a:p>
            <a:pPr marL="0" indent="0">
              <a:buNone/>
            </a:pPr>
            <a:endParaRPr lang="en-US" dirty="0"/>
          </a:p>
        </p:txBody>
      </p:sp>
    </p:spTree>
    <p:extLst>
      <p:ext uri="{BB962C8B-B14F-4D97-AF65-F5344CB8AC3E}">
        <p14:creationId xmlns:p14="http://schemas.microsoft.com/office/powerpoint/2010/main" val="269473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Objective - </a:t>
            </a:r>
          </a:p>
          <a:p>
            <a:pPr marL="0" indent="0">
              <a:buNone/>
            </a:pPr>
            <a:r>
              <a:rPr lang="en-US" dirty="0" smtClean="0"/>
              <a:t>To identify a human face in the camera footage and   recognize the person’s identity and hence utilize this information in a real world application.</a:t>
            </a:r>
          </a:p>
          <a:p>
            <a:pPr marL="0" indent="0">
              <a:buNone/>
            </a:pPr>
            <a:r>
              <a:rPr lang="en-US" dirty="0" smtClean="0"/>
              <a:t>Technology Used-</a:t>
            </a:r>
          </a:p>
          <a:p>
            <a:r>
              <a:rPr lang="en-US" dirty="0" smtClean="0"/>
              <a:t>Open computer Vision</a:t>
            </a:r>
          </a:p>
          <a:p>
            <a:r>
              <a:rPr lang="en-US" dirty="0" smtClean="0"/>
              <a:t>Python Libraries</a:t>
            </a:r>
          </a:p>
          <a:p>
            <a:r>
              <a:rPr lang="en-US" dirty="0" smtClean="0"/>
              <a:t>Haarcascade</a:t>
            </a:r>
          </a:p>
          <a:p>
            <a:r>
              <a:rPr lang="en-US" dirty="0" smtClean="0"/>
              <a:t>LBHP Face Recognizer</a:t>
            </a:r>
            <a:endParaRPr lang="en-US" dirty="0"/>
          </a:p>
        </p:txBody>
      </p:sp>
    </p:spTree>
    <p:extLst>
      <p:ext uri="{BB962C8B-B14F-4D97-AF65-F5344CB8AC3E}">
        <p14:creationId xmlns:p14="http://schemas.microsoft.com/office/powerpoint/2010/main" val="223738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As one of the most successful applications of image analysis and understanding, face recognition has recently received significant attention, especially during the past several years. At least two reasons account for this trend: the first is the wide range of commercial and law enforcement applications, and the second is the availability of feasible technologies after 30 years of research. Even though current machine recognition systems have reached a certain level of maturity, their success is limited by the conditions imposed by many real applications. For example, recognition of face images acquired in an outdoor environment with changes in illumination and/or pose remains a largely unsolved problem. In other words, current systems are still far away from the capability of the human perception system. This presentation provides an up-to-date critical survey of still- and video-based face recognition research.. </a:t>
            </a:r>
            <a:endParaRPr lang="en-US" dirty="0"/>
          </a:p>
        </p:txBody>
      </p:sp>
    </p:spTree>
    <p:extLst>
      <p:ext uri="{BB962C8B-B14F-4D97-AF65-F5344CB8AC3E}">
        <p14:creationId xmlns:p14="http://schemas.microsoft.com/office/powerpoint/2010/main" val="263461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&amp; Hypothesis</a:t>
            </a:r>
            <a:endParaRPr lang="en-US" dirty="0"/>
          </a:p>
        </p:txBody>
      </p:sp>
      <p:sp>
        <p:nvSpPr>
          <p:cNvPr id="3" name="Content Placeholder 2"/>
          <p:cNvSpPr>
            <a:spLocks noGrp="1"/>
          </p:cNvSpPr>
          <p:nvPr>
            <p:ph idx="1"/>
          </p:nvPr>
        </p:nvSpPr>
        <p:spPr/>
        <p:txBody>
          <a:bodyPr/>
          <a:lstStyle/>
          <a:p>
            <a:pPr marL="0" indent="0">
              <a:buNone/>
            </a:pPr>
            <a:r>
              <a:rPr lang="en-US" dirty="0"/>
              <a:t>In identification problems, the input to the system is an unknown face, and the system reports back the decided identity from a database of known individuals, whereas in verification problems, the system needs to confirm or reject the claimed identity of the input face</a:t>
            </a:r>
            <a:r>
              <a:rPr lang="en-US" dirty="0" smtClean="0"/>
              <a:t>.</a:t>
            </a:r>
          </a:p>
          <a:p>
            <a:pPr marL="0" indent="0">
              <a:buNone/>
            </a:pPr>
            <a:r>
              <a:rPr lang="en-US" dirty="0" smtClean="0"/>
              <a:t>The system needs to tackle the problem of images taken in low lighting condition with increased dataset and hence improving the efficiency of the facial recognition system.</a:t>
            </a:r>
          </a:p>
          <a:p>
            <a:pPr marL="0" indent="0">
              <a:buNone/>
            </a:pPr>
            <a:r>
              <a:rPr lang="en-US" dirty="0" smtClean="0"/>
              <a:t>It is assumed that the Centralized Dataset is available to access to all the authorities using this system.</a:t>
            </a:r>
          </a:p>
          <a:p>
            <a:pPr marL="0" indent="0">
              <a:buNone/>
            </a:pPr>
            <a:endParaRPr lang="en-US" dirty="0"/>
          </a:p>
        </p:txBody>
      </p:sp>
    </p:spTree>
    <p:extLst>
      <p:ext uri="{BB962C8B-B14F-4D97-AF65-F5344CB8AC3E}">
        <p14:creationId xmlns:p14="http://schemas.microsoft.com/office/powerpoint/2010/main" val="180394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Architecture Model –</a:t>
            </a:r>
          </a:p>
          <a:p>
            <a:endParaRPr lang="en-US" dirty="0" smtClean="0"/>
          </a:p>
        </p:txBody>
      </p:sp>
      <p:pic>
        <p:nvPicPr>
          <p:cNvPr id="6" name="Picture 5"/>
          <p:cNvPicPr>
            <a:picLocks noChangeAspect="1"/>
          </p:cNvPicPr>
          <p:nvPr/>
        </p:nvPicPr>
        <p:blipFill rotWithShape="1">
          <a:blip r:embed="rId2"/>
          <a:srcRect l="8560" t="-369" r="-389" b="369"/>
          <a:stretch/>
        </p:blipFill>
        <p:spPr>
          <a:xfrm>
            <a:off x="838200" y="2373699"/>
            <a:ext cx="9248504" cy="3542574"/>
          </a:xfrm>
          <a:prstGeom prst="rect">
            <a:avLst/>
          </a:prstGeom>
        </p:spPr>
      </p:pic>
    </p:spTree>
    <p:extLst>
      <p:ext uri="{BB962C8B-B14F-4D97-AF65-F5344CB8AC3E}">
        <p14:creationId xmlns:p14="http://schemas.microsoft.com/office/powerpoint/2010/main" val="378144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3" name="Content Placeholder 2"/>
          <p:cNvSpPr>
            <a:spLocks noGrp="1"/>
          </p:cNvSpPr>
          <p:nvPr>
            <p:ph idx="1"/>
          </p:nvPr>
        </p:nvSpPr>
        <p:spPr/>
        <p:txBody>
          <a:bodyPr/>
          <a:lstStyle/>
          <a:p>
            <a:pPr marL="0" indent="0">
              <a:buNone/>
            </a:pPr>
            <a:r>
              <a:rPr lang="en-US" dirty="0" smtClean="0"/>
              <a:t>The Algorithm of Face Recognition system consists of Three major steps.</a:t>
            </a:r>
          </a:p>
          <a:p>
            <a:r>
              <a:rPr lang="en-US" dirty="0" smtClean="0"/>
              <a:t>Acquisition of Face Data</a:t>
            </a:r>
          </a:p>
          <a:p>
            <a:r>
              <a:rPr lang="en-US" dirty="0" smtClean="0"/>
              <a:t>Extracting the features of the faces</a:t>
            </a:r>
          </a:p>
          <a:p>
            <a:r>
              <a:rPr lang="en-US" dirty="0" smtClean="0"/>
              <a:t>Recognition of face</a:t>
            </a:r>
          </a:p>
        </p:txBody>
      </p:sp>
    </p:spTree>
    <p:extLst>
      <p:ext uri="{BB962C8B-B14F-4D97-AF65-F5344CB8AC3E}">
        <p14:creationId xmlns:p14="http://schemas.microsoft.com/office/powerpoint/2010/main" val="381914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Acquisition Of Face Data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Let face image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smtClean="0"/>
                  <a:t> be a two-dimensional </a:t>
                </a:r>
                <a14:m>
                  <m:oMath xmlns:m="http://schemas.openxmlformats.org/officeDocument/2006/math">
                    <m:r>
                      <a:rPr lang="en-US" b="0" i="1" smtClean="0">
                        <a:latin typeface="Cambria Math" panose="02040503050406030204" pitchFamily="18" charset="0"/>
                      </a:rPr>
                      <m:t>𝑁</m:t>
                    </m:r>
                  </m:oMath>
                </a14:m>
                <a:r>
                  <a:rPr lang="en-US" dirty="0" smtClean="0"/>
                  <a:t> by </a:t>
                </a:r>
                <a14:m>
                  <m:oMath xmlns:m="http://schemas.openxmlformats.org/officeDocument/2006/math">
                    <m:r>
                      <a:rPr lang="en-US" b="0" i="1" smtClean="0">
                        <a:latin typeface="Cambria Math" panose="02040503050406030204" pitchFamily="18" charset="0"/>
                      </a:rPr>
                      <m:t>𝑁</m:t>
                    </m:r>
                  </m:oMath>
                </a14:m>
                <a:r>
                  <a:rPr lang="en-US" dirty="0" smtClean="0"/>
                  <a:t> array of (8-bit) intensity values</a:t>
                </a:r>
              </a:p>
              <a:p>
                <a:r>
                  <a:rPr lang="en-US" dirty="0" smtClean="0"/>
                  <a:t>Can consider image 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a14:m>
                <a:r>
                  <a:rPr lang="en-US" dirty="0" smtClean="0"/>
                  <a:t> vector of dimensions</a:t>
                </a:r>
              </a:p>
              <a:p>
                <a:r>
                  <a:rPr lang="en-US" dirty="0" smtClean="0"/>
                  <a:t>Image of 256 by 256 becomes a 65,536 vector of dimension</a:t>
                </a:r>
              </a:p>
              <a:p>
                <a:pPr lvl="1"/>
                <a:r>
                  <a:rPr lang="en-US" dirty="0" smtClean="0"/>
                  <a:t>Or a point in 65,536-dimensional space</a:t>
                </a:r>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283477" y="4099502"/>
            <a:ext cx="8805564" cy="2212398"/>
          </a:xfrm>
          <a:prstGeom prst="rect">
            <a:avLst/>
          </a:prstGeom>
        </p:spPr>
      </p:pic>
    </p:spTree>
    <p:extLst>
      <p:ext uri="{BB962C8B-B14F-4D97-AF65-F5344CB8AC3E}">
        <p14:creationId xmlns:p14="http://schemas.microsoft.com/office/powerpoint/2010/main" val="598677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TotalTime>
  <Words>1011</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Centralized Criminal Data Extraction using Face Recognition</vt:lpstr>
      <vt:lpstr>Contents</vt:lpstr>
      <vt:lpstr>Abstract</vt:lpstr>
      <vt:lpstr>Introduction</vt:lpstr>
      <vt:lpstr>Literature Survey</vt:lpstr>
      <vt:lpstr>Problem Statement &amp; Hypothesis</vt:lpstr>
      <vt:lpstr>Implementation</vt:lpstr>
      <vt:lpstr>Algorithm Analysis</vt:lpstr>
      <vt:lpstr>Acquisition Of Face Data</vt:lpstr>
      <vt:lpstr>Dataset Creation</vt:lpstr>
      <vt:lpstr>Extracting Face Features</vt:lpstr>
      <vt:lpstr>Training the Dataset</vt:lpstr>
      <vt:lpstr>Face Recognition</vt:lpstr>
      <vt:lpstr>Simulation Scenario</vt:lpstr>
      <vt:lpstr>Result Analysis</vt:lpstr>
      <vt:lpstr>Future Work</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Deepak Mandal</dc:creator>
  <cp:lastModifiedBy>Deepak Mandal</cp:lastModifiedBy>
  <cp:revision>14</cp:revision>
  <dcterms:created xsi:type="dcterms:W3CDTF">2018-12-09T12:01:53Z</dcterms:created>
  <dcterms:modified xsi:type="dcterms:W3CDTF">2018-12-10T21:01:22Z</dcterms:modified>
</cp:coreProperties>
</file>