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360" r:id="rId4"/>
    <p:sldId id="361" r:id="rId5"/>
    <p:sldId id="363" r:id="rId6"/>
    <p:sldId id="364" r:id="rId7"/>
    <p:sldId id="362" r:id="rId8"/>
    <p:sldId id="365" r:id="rId9"/>
    <p:sldId id="372" r:id="rId10"/>
    <p:sldId id="367" r:id="rId11"/>
    <p:sldId id="371" r:id="rId12"/>
    <p:sldId id="369" r:id="rId13"/>
    <p:sldId id="370" r:id="rId14"/>
    <p:sldId id="368" r:id="rId15"/>
    <p:sldId id="373" r:id="rId16"/>
    <p:sldId id="375" r:id="rId17"/>
    <p:sldId id="376" r:id="rId18"/>
    <p:sldId id="377" r:id="rId19"/>
    <p:sldId id="3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964" autoAdjust="0"/>
  </p:normalViewPr>
  <p:slideViewPr>
    <p:cSldViewPr>
      <p:cViewPr varScale="1">
        <p:scale>
          <a:sx n="82" d="100"/>
          <a:sy n="82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the Client Tier Is Designed ? </a:t>
            </a:r>
            <a:endParaRPr lang="en-IN" sz="2400" b="1" dirty="0"/>
          </a:p>
        </p:txBody>
      </p:sp>
      <p:pic>
        <p:nvPicPr>
          <p:cNvPr id="6" name="Content Placeholder 5" descr="html5-c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369" y="1571612"/>
            <a:ext cx="8893349" cy="507209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the Client Tier Is Designed ?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FF0000"/>
                </a:solidFill>
              </a:rPr>
              <a:t>HTML</a:t>
            </a:r>
            <a:r>
              <a:rPr lang="en-IN" sz="2400" dirty="0" smtClean="0"/>
              <a:t> (Hypertext </a:t>
            </a:r>
            <a:r>
              <a:rPr lang="en-IN" sz="2400" dirty="0" err="1" smtClean="0"/>
              <a:t>Markup</a:t>
            </a:r>
            <a:r>
              <a:rPr lang="en-IN" sz="2400" dirty="0" smtClean="0"/>
              <a:t> Language), </a:t>
            </a:r>
            <a:r>
              <a:rPr lang="en-IN" sz="2400" b="1" dirty="0" smtClean="0">
                <a:solidFill>
                  <a:srgbClr val="FF0000"/>
                </a:solidFill>
              </a:rPr>
              <a:t>CSS </a:t>
            </a:r>
            <a:r>
              <a:rPr lang="en-IN" sz="2400" dirty="0" smtClean="0"/>
              <a:t>(Cascading Style Sheets) and </a:t>
            </a:r>
            <a:r>
              <a:rPr lang="en-IN" sz="2400" b="1" dirty="0" smtClean="0">
                <a:solidFill>
                  <a:srgbClr val="FF0000"/>
                </a:solidFill>
              </a:rPr>
              <a:t>JavaScript </a:t>
            </a:r>
            <a:r>
              <a:rPr lang="en-IN" sz="2400" dirty="0" smtClean="0"/>
              <a:t>are essential components to your website.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0070C0"/>
                </a:solidFill>
              </a:rPr>
              <a:t>They are as important to our website as sugar is to a cake. 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We just can’t build a modern website without these components, and a web developer must be an expert in all three.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the Client Tier Is Designed ?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FF0000"/>
                </a:solidFill>
              </a:rPr>
              <a:t>HTML </a:t>
            </a:r>
            <a:r>
              <a:rPr lang="en-IN" sz="2400" dirty="0" smtClean="0"/>
              <a:t>is a language that makes up the content of our website and tells our browser (like Internet Explorer or Google Chrome) what to show on the website.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FF0000"/>
                </a:solidFill>
              </a:rPr>
              <a:t>CSS </a:t>
            </a:r>
            <a:r>
              <a:rPr lang="en-IN" sz="2400" dirty="0" smtClean="0"/>
              <a:t>is a language used to describe the presentation (the look and formatting) of our website, and it tells our browser what to show on our website.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FF0000"/>
                </a:solidFill>
              </a:rPr>
              <a:t>JavaScript</a:t>
            </a:r>
            <a:r>
              <a:rPr lang="en-IN" sz="2400" dirty="0" smtClean="0"/>
              <a:t> is a programming language commonly used to create interactive effects within web browsers.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the Client Tier Is Designed ?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800" dirty="0" smtClean="0"/>
              <a:t>In short we can remember that:</a:t>
            </a:r>
          </a:p>
          <a:p>
            <a:pPr fontAlgn="base"/>
            <a:endParaRPr lang="en-US" sz="2800" b="1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sz="2800" b="1" dirty="0" smtClean="0">
                <a:solidFill>
                  <a:srgbClr val="FF0000"/>
                </a:solidFill>
              </a:rPr>
              <a:t>HTML </a:t>
            </a:r>
            <a:r>
              <a:rPr lang="en-US" sz="2800" b="1" dirty="0" smtClean="0">
                <a:solidFill>
                  <a:schemeClr val="tx1"/>
                </a:solidFill>
              </a:rPr>
              <a:t>is for </a:t>
            </a:r>
            <a:r>
              <a:rPr lang="en-US" sz="2800" b="1" dirty="0" smtClean="0">
                <a:solidFill>
                  <a:srgbClr val="FF0000"/>
                </a:solidFill>
              </a:rPr>
              <a:t>content</a:t>
            </a:r>
          </a:p>
          <a:p>
            <a:pPr fontAlgn="base"/>
            <a:endParaRPr lang="en-US" sz="2800" b="1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sz="2800" b="1" dirty="0" smtClean="0">
                <a:solidFill>
                  <a:srgbClr val="FF0000"/>
                </a:solidFill>
              </a:rPr>
              <a:t>CSS </a:t>
            </a:r>
            <a:r>
              <a:rPr lang="en-US" sz="2800" b="1" dirty="0" smtClean="0">
                <a:solidFill>
                  <a:schemeClr val="tx1"/>
                </a:solidFill>
              </a:rPr>
              <a:t>is for </a:t>
            </a:r>
            <a:r>
              <a:rPr lang="en-US" sz="2800" b="1" dirty="0" smtClean="0">
                <a:solidFill>
                  <a:srgbClr val="FF0000"/>
                </a:solidFill>
              </a:rPr>
              <a:t>presentation</a:t>
            </a:r>
          </a:p>
          <a:p>
            <a:pPr fontAlgn="base"/>
            <a:endParaRPr lang="en-US" sz="2800" b="1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sz="2800" b="1" dirty="0" smtClean="0">
                <a:solidFill>
                  <a:srgbClr val="FF0000"/>
                </a:solidFill>
              </a:rPr>
              <a:t>JavaScript </a:t>
            </a:r>
            <a:r>
              <a:rPr lang="en-US" sz="2800" b="1" dirty="0" smtClean="0">
                <a:solidFill>
                  <a:schemeClr val="tx1"/>
                </a:solidFill>
              </a:rPr>
              <a:t>is for </a:t>
            </a:r>
            <a:r>
              <a:rPr lang="en-US" sz="2800" b="1" dirty="0" err="1" smtClean="0">
                <a:solidFill>
                  <a:srgbClr val="FF0000"/>
                </a:solidFill>
              </a:rPr>
              <a:t>behaviour</a:t>
            </a:r>
            <a:endParaRPr lang="en-IN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Why are they called Client Side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These are </a:t>
            </a:r>
            <a:r>
              <a:rPr lang="en-IN" sz="2400" b="1" i="1" dirty="0" smtClean="0">
                <a:solidFill>
                  <a:srgbClr val="FF0000"/>
                </a:solidFill>
              </a:rPr>
              <a:t>client-side</a:t>
            </a:r>
            <a:r>
              <a:rPr lang="en-IN" sz="2400" dirty="0" smtClean="0"/>
              <a:t> technologies because when we go to a website, our browser downloads HTML, CSS and JavaScript. 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At that point our browser renders (or processes) HTML and CSS and executes (or runs) JavaScript.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happens on our computer; therefore, these technologies are client-side.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JSE V/s JEE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most people think of the Java programming language, they think of the </a:t>
            </a:r>
            <a:r>
              <a:rPr lang="en-IN" sz="2400" b="1" dirty="0" smtClean="0">
                <a:solidFill>
                  <a:srgbClr val="FF0000"/>
                </a:solidFill>
              </a:rPr>
              <a:t>Java SE API </a:t>
            </a:r>
            <a:r>
              <a:rPr lang="en-IN" sz="2400" dirty="0" smtClean="0"/>
              <a:t>which is popularly called </a:t>
            </a:r>
            <a:r>
              <a:rPr lang="en-IN" sz="2400" b="1" dirty="0" smtClean="0">
                <a:solidFill>
                  <a:srgbClr val="FF0000"/>
                </a:solidFill>
              </a:rPr>
              <a:t>CORE JAVA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Java SE's API provides the core functionality of the Java programming language. It defines everything like:</a:t>
            </a:r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FF0000"/>
                </a:solidFill>
              </a:rPr>
              <a:t>basic data types</a:t>
            </a:r>
            <a:r>
              <a:rPr lang="en-IN" sz="1900" dirty="0" smtClean="0"/>
              <a:t> and </a:t>
            </a:r>
            <a:r>
              <a:rPr lang="en-IN" sz="1900" b="1" dirty="0" smtClean="0">
                <a:solidFill>
                  <a:srgbClr val="FF0000"/>
                </a:solidFill>
              </a:rPr>
              <a:t>control statements</a:t>
            </a:r>
          </a:p>
          <a:p>
            <a:pPr lvl="1"/>
            <a:r>
              <a:rPr lang="en-IN" sz="1900" dirty="0" smtClean="0"/>
              <a:t>The concepts of </a:t>
            </a:r>
            <a:r>
              <a:rPr lang="en-IN" sz="1900" b="1" dirty="0" smtClean="0">
                <a:solidFill>
                  <a:srgbClr val="FF0000"/>
                </a:solidFill>
              </a:rPr>
              <a:t>OOPs</a:t>
            </a:r>
          </a:p>
          <a:p>
            <a:pPr lvl="1"/>
            <a:r>
              <a:rPr lang="en-IN" sz="1900" b="1" dirty="0" smtClean="0">
                <a:solidFill>
                  <a:srgbClr val="FF0000"/>
                </a:solidFill>
              </a:rPr>
              <a:t>High-level classes </a:t>
            </a:r>
            <a:r>
              <a:rPr lang="en-IN" sz="1900" dirty="0" smtClean="0"/>
              <a:t>that are used for </a:t>
            </a:r>
            <a:r>
              <a:rPr lang="en-IN" sz="1900" b="1" dirty="0" smtClean="0">
                <a:solidFill>
                  <a:srgbClr val="FF0000"/>
                </a:solidFill>
              </a:rPr>
              <a:t>networking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FF0000"/>
                </a:solidFill>
              </a:rPr>
              <a:t>database access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FF0000"/>
                </a:solidFill>
              </a:rPr>
              <a:t>graphical user interface (GUI) development</a:t>
            </a:r>
            <a:r>
              <a:rPr lang="en-IN" sz="1900" dirty="0" smtClean="0"/>
              <a:t> etc</a:t>
            </a:r>
            <a:endParaRPr lang="en-IN" sz="19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JSE V/s JEE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JEE is the </a:t>
            </a:r>
            <a:r>
              <a:rPr lang="en-IN" sz="2400" b="1" dirty="0" smtClean="0">
                <a:solidFill>
                  <a:srgbClr val="FF0000"/>
                </a:solidFill>
              </a:rPr>
              <a:t>super-set</a:t>
            </a:r>
            <a:r>
              <a:rPr lang="en-IN" sz="2400" dirty="0" smtClean="0"/>
              <a:t> of Java SE, meaning it has all the features of Java SE.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the </a:t>
            </a:r>
            <a:r>
              <a:rPr lang="en-IN" sz="2400" b="1" dirty="0" smtClean="0">
                <a:solidFill>
                  <a:srgbClr val="FF0000"/>
                </a:solidFill>
              </a:rPr>
              <a:t>Enterprise Edition</a:t>
            </a:r>
            <a:r>
              <a:rPr lang="en-IN" sz="2400" dirty="0" smtClean="0"/>
              <a:t>, which basically means that it has all the features that are specifically added for the development of giant Enterprise applications. </a:t>
            </a:r>
          </a:p>
          <a:p>
            <a:endParaRPr lang="en-IN" sz="2400" dirty="0" smtClean="0"/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An important point to understand about Java EE is that it doesn’t has any compiler of it’s own</a:t>
            </a:r>
            <a:r>
              <a:rPr lang="en-IN" sz="2400" dirty="0" smtClean="0"/>
              <a:t>. So it is the same  JDK compiler using which we compile a Java EE application.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JSE V/s JEE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However  to run a Java EE application we</a:t>
            </a:r>
            <a:r>
              <a:rPr lang="en-IN" sz="2400" dirty="0" smtClean="0"/>
              <a:t> need Java EE compatible servers like </a:t>
            </a:r>
            <a:r>
              <a:rPr lang="en-IN" sz="2400" dirty="0" err="1" smtClean="0">
                <a:solidFill>
                  <a:srgbClr val="0070C0"/>
                </a:solidFill>
              </a:rPr>
              <a:t>GlassFish</a:t>
            </a:r>
            <a:r>
              <a:rPr lang="en-IN" sz="2400" dirty="0" smtClean="0">
                <a:solidFill>
                  <a:srgbClr val="0070C0"/>
                </a:solidFill>
              </a:rPr>
              <a:t>, </a:t>
            </a:r>
            <a:r>
              <a:rPr lang="en-IN" sz="2400" dirty="0" err="1" smtClean="0">
                <a:solidFill>
                  <a:srgbClr val="0070C0"/>
                </a:solidFill>
              </a:rPr>
              <a:t>JBoss</a:t>
            </a:r>
            <a:r>
              <a:rPr lang="en-IN" sz="2400" dirty="0" smtClean="0">
                <a:solidFill>
                  <a:srgbClr val="0070C0"/>
                </a:solidFill>
              </a:rPr>
              <a:t>, </a:t>
            </a:r>
            <a:r>
              <a:rPr lang="en-IN" sz="2400" dirty="0" err="1" smtClean="0">
                <a:solidFill>
                  <a:srgbClr val="0070C0"/>
                </a:solidFill>
              </a:rPr>
              <a:t>WildFly</a:t>
            </a:r>
            <a:r>
              <a:rPr lang="en-IN" sz="2400" dirty="0" smtClean="0"/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Apache Tomcat </a:t>
            </a:r>
            <a:r>
              <a:rPr lang="en-IN" sz="2400" dirty="0" smtClean="0"/>
              <a:t>etc.,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Java EE is more of a "platform" than simple tools.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We Should Know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start learning </a:t>
            </a:r>
            <a:r>
              <a:rPr lang="en-US" sz="2400" b="1" dirty="0" smtClean="0">
                <a:solidFill>
                  <a:srgbClr val="FF0000"/>
                </a:solidFill>
              </a:rPr>
              <a:t>JEE </a:t>
            </a:r>
            <a:r>
              <a:rPr lang="en-US" sz="2400" dirty="0" smtClean="0"/>
              <a:t>, we must be familiar with: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/>
              <a:t>Basics of OOPs like Inheritance, Polymorphism etc</a:t>
            </a:r>
          </a:p>
          <a:p>
            <a:endParaRPr lang="en-US" sz="2400" b="1" dirty="0" smtClean="0"/>
          </a:p>
          <a:p>
            <a:pPr lvl="1"/>
            <a:r>
              <a:rPr lang="en-US" sz="1900" b="1" dirty="0" smtClean="0"/>
              <a:t>Polymorphism , specially </a:t>
            </a:r>
            <a:r>
              <a:rPr lang="en-US" sz="1900" b="1" dirty="0" smtClean="0">
                <a:solidFill>
                  <a:srgbClr val="FF0000"/>
                </a:solidFill>
              </a:rPr>
              <a:t>interfaces</a:t>
            </a:r>
            <a:r>
              <a:rPr lang="en-US" sz="1900" b="1" dirty="0" smtClean="0"/>
              <a:t> and </a:t>
            </a:r>
            <a:r>
              <a:rPr lang="en-US" sz="1900" b="1" dirty="0" smtClean="0">
                <a:solidFill>
                  <a:srgbClr val="FF0000"/>
                </a:solidFill>
              </a:rPr>
              <a:t>abstract classes</a:t>
            </a:r>
          </a:p>
          <a:p>
            <a:endParaRPr lang="en-US" sz="2400" b="1" dirty="0" smtClean="0"/>
          </a:p>
          <a:p>
            <a:pPr lvl="1"/>
            <a:r>
              <a:rPr lang="en-US" sz="1900" b="1" dirty="0" smtClean="0"/>
              <a:t>Exception Handling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Applet,Swing</a:t>
            </a:r>
            <a:r>
              <a:rPr lang="en-US" sz="2400" dirty="0" smtClean="0">
                <a:solidFill>
                  <a:srgbClr val="FF0000"/>
                </a:solidFill>
              </a:rPr>
              <a:t> or any other GUI like AWT </a:t>
            </a:r>
            <a:r>
              <a:rPr lang="en-US" sz="2400" dirty="0" smtClean="0"/>
              <a:t>is required.</a:t>
            </a:r>
          </a:p>
          <a:p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 smtClean="0">
                <a:solidFill>
                  <a:srgbClr val="FF0000"/>
                </a:solidFill>
              </a:rPr>
              <a:t>Threading</a:t>
            </a:r>
            <a:r>
              <a:rPr lang="en-US" sz="2400" dirty="0" smtClean="0"/>
              <a:t> is required</a:t>
            </a:r>
          </a:p>
          <a:p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 smtClean="0">
                <a:solidFill>
                  <a:srgbClr val="FF0000"/>
                </a:solidFill>
              </a:rPr>
              <a:t>File Handling </a:t>
            </a:r>
            <a:r>
              <a:rPr lang="en-US" sz="2400" dirty="0" smtClean="0"/>
              <a:t>is required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We Will Learn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will learn all </a:t>
            </a:r>
            <a:r>
              <a:rPr lang="en-US" sz="2400" b="1" dirty="0" smtClean="0">
                <a:solidFill>
                  <a:srgbClr val="FF0000"/>
                </a:solidFill>
              </a:rPr>
              <a:t>3 tiers 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Finally all this will be incorporated in a </a:t>
            </a:r>
            <a:r>
              <a:rPr lang="en-US" sz="2400" b="1" dirty="0" smtClean="0">
                <a:solidFill>
                  <a:srgbClr val="FF0000"/>
                </a:solidFill>
              </a:rPr>
              <a:t>FREE PROJECT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2285992"/>
          <a:ext cx="62151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443993"/>
                <a:gridCol w="16994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Tier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Tier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Tier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JDBC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 JDBC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Pattern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Jquery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Beans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DAO Pattern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 Pattern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Tags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smtClean="0"/>
              <a:t>What  Is  JEE ?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For What Applications We Use JEE ?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Working/Flow Of A JEE Application</a:t>
            </a:r>
          </a:p>
          <a:p>
            <a:pPr>
              <a:buSzPct val="100000"/>
              <a:buNone/>
            </a:pP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</a:p>
          <a:p>
            <a:pPr>
              <a:buSzPct val="100000"/>
            </a:pPr>
            <a:r>
              <a:rPr lang="en-US" sz="2400" b="1" dirty="0" smtClean="0"/>
              <a:t>How It Is Different Than JSE ? 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JEE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 smtClean="0"/>
              <a:t>JEE stands for </a:t>
            </a:r>
            <a:r>
              <a:rPr lang="en-US" sz="2400" b="1" dirty="0" smtClean="0"/>
              <a:t>Java Enterprise Edition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It is a specification given by SUN for developing </a:t>
            </a:r>
            <a:r>
              <a:rPr lang="en-US" sz="2400" b="1" dirty="0" smtClean="0">
                <a:solidFill>
                  <a:srgbClr val="FF0000"/>
                </a:solidFill>
              </a:rPr>
              <a:t>highly secure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scalable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enterprise/web applications.</a:t>
            </a:r>
          </a:p>
          <a:p>
            <a:pPr>
              <a:buSzPct val="100000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In simple words it is </a:t>
            </a:r>
            <a:r>
              <a:rPr lang="en-US" sz="2400" b="1" dirty="0" smtClean="0">
                <a:solidFill>
                  <a:srgbClr val="FF0000"/>
                </a:solidFill>
              </a:rPr>
              <a:t>a platform </a:t>
            </a:r>
            <a:r>
              <a:rPr lang="en-US" sz="2400" dirty="0" smtClean="0"/>
              <a:t>developed by SUN for allowing programmers to develop applications that run on </a:t>
            </a:r>
            <a:r>
              <a:rPr lang="en-US" sz="2400" b="1" dirty="0" smtClean="0">
                <a:solidFill>
                  <a:srgbClr val="FF0000"/>
                </a:solidFill>
              </a:rPr>
              <a:t>the server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What Is A Web Application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FF0000"/>
                </a:solidFill>
              </a:rPr>
              <a:t>web application </a:t>
            </a:r>
            <a:r>
              <a:rPr lang="en-IN" sz="2400" dirty="0" smtClean="0"/>
              <a:t>which we usually refer to as website , is a collection of web pages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technical terms , A Web application (Web app) is an</a:t>
            </a:r>
            <a:r>
              <a:rPr lang="en-IN" sz="2400" b="1" dirty="0" smtClean="0">
                <a:solidFill>
                  <a:srgbClr val="FF0000"/>
                </a:solidFill>
              </a:rPr>
              <a:t> application program</a:t>
            </a:r>
            <a:r>
              <a:rPr lang="en-IN" sz="2400" dirty="0" smtClean="0"/>
              <a:t> that is stored on a </a:t>
            </a:r>
            <a:r>
              <a:rPr lang="en-IN" sz="2400" b="1" dirty="0" smtClean="0">
                <a:solidFill>
                  <a:srgbClr val="FF0000"/>
                </a:solidFill>
              </a:rPr>
              <a:t>remote server </a:t>
            </a:r>
            <a:r>
              <a:rPr lang="en-IN" sz="2400" dirty="0" smtClean="0"/>
              <a:t>and delivered over the Internet through a </a:t>
            </a:r>
            <a:r>
              <a:rPr lang="en-IN" sz="2400" b="1" dirty="0" smtClean="0">
                <a:solidFill>
                  <a:srgbClr val="FF0000"/>
                </a:solidFill>
              </a:rPr>
              <a:t>browser interface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What Is A Web Application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a </a:t>
            </a:r>
            <a:r>
              <a:rPr lang="en-IN" sz="2400" b="1" dirty="0" smtClean="0">
                <a:solidFill>
                  <a:srgbClr val="FF0000"/>
                </a:solidFill>
              </a:rPr>
              <a:t>multi-tiered application</a:t>
            </a:r>
            <a:r>
              <a:rPr lang="en-IN" sz="2400" dirty="0" smtClean="0"/>
              <a:t>, which means  that functionality of the application is separated into different layers called as tiers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Typically, multi-tiered applications have a </a:t>
            </a:r>
            <a:r>
              <a:rPr lang="en-IN" sz="2400" b="1" dirty="0" smtClean="0">
                <a:solidFill>
                  <a:srgbClr val="FF0000"/>
                </a:solidFill>
              </a:rPr>
              <a:t>client tier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FF0000"/>
                </a:solidFill>
              </a:rPr>
              <a:t>middle tier</a:t>
            </a:r>
            <a:r>
              <a:rPr lang="en-IN" sz="2400" dirty="0" smtClean="0"/>
              <a:t>, and a </a:t>
            </a:r>
            <a:r>
              <a:rPr lang="en-IN" sz="2400" b="1" dirty="0" smtClean="0">
                <a:solidFill>
                  <a:srgbClr val="FF0000"/>
                </a:solidFill>
              </a:rPr>
              <a:t>data tier </a:t>
            </a:r>
            <a:r>
              <a:rPr lang="en-IN" sz="2400" dirty="0" smtClean="0"/>
              <a:t>(often called the enterprise information systems tier).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What Is A Web Application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client tier </a:t>
            </a:r>
            <a:r>
              <a:rPr lang="en-IN" sz="2400" dirty="0" smtClean="0"/>
              <a:t>consists of a client program that makes requests to the middle tier.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middle tier's </a:t>
            </a:r>
            <a:r>
              <a:rPr lang="en-IN" sz="2400" dirty="0" smtClean="0"/>
              <a:t>business functions handle client requests and process application data, storing it in a permanent </a:t>
            </a:r>
            <a:r>
              <a:rPr lang="en-IN" sz="2400" dirty="0" err="1" smtClean="0"/>
              <a:t>datastore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FF0000"/>
                </a:solidFill>
              </a:rPr>
              <a:t>the data tier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data tier </a:t>
            </a:r>
            <a:r>
              <a:rPr lang="en-US" sz="2400" dirty="0" smtClean="0"/>
              <a:t>represents the  data storage area of the application and is mainly managed by RDBMS like </a:t>
            </a:r>
            <a:r>
              <a:rPr lang="en-US" sz="2400" dirty="0" err="1" smtClean="0"/>
              <a:t>Oracle,MySQL</a:t>
            </a:r>
            <a:r>
              <a:rPr lang="en-US" sz="2400" dirty="0" smtClean="0"/>
              <a:t> etc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What Is A Web Application ?</a:t>
            </a:r>
            <a:endParaRPr lang="en-IN" sz="2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download (1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A Web Application Flows ?</a:t>
            </a:r>
            <a:endParaRPr lang="en-IN" sz="2400" b="1" dirty="0"/>
          </a:p>
        </p:txBody>
      </p:sp>
      <p:pic>
        <p:nvPicPr>
          <p:cNvPr id="6" name="Content Placeholder 5" descr="whatiswebapp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9"/>
            <a:ext cx="9143999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Web Application 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FF0000"/>
                </a:solidFill>
              </a:rPr>
              <a:t>V/s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 smtClean="0"/>
              <a:t>Desktop Applications</a:t>
            </a:r>
            <a:endParaRPr lang="en-IN" sz="1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0" y="1428733"/>
          <a:ext cx="9144000" cy="542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182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Desktop</a:t>
                      </a:r>
                      <a:r>
                        <a:rPr lang="en-US" sz="2400" baseline="0" dirty="0" smtClean="0"/>
                        <a:t> Applications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Web Applications</a:t>
                      </a:r>
                      <a:endParaRPr lang="en-IN" sz="2400" dirty="0"/>
                    </a:p>
                  </a:txBody>
                  <a:tcPr/>
                </a:tc>
              </a:tr>
              <a:tr h="7182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Single</a:t>
                      </a:r>
                      <a:r>
                        <a:rPr lang="en-US" sz="1800" baseline="0" dirty="0" smtClean="0"/>
                        <a:t> User, One Location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Multiple Users,</a:t>
                      </a:r>
                      <a:r>
                        <a:rPr lang="en-US" sz="1800" baseline="0" dirty="0" smtClean="0"/>
                        <a:t> One Location</a:t>
                      </a:r>
                      <a:endParaRPr lang="en-IN" sz="1800" dirty="0"/>
                    </a:p>
                  </a:txBody>
                  <a:tcPr/>
                </a:tc>
              </a:tr>
              <a:tr h="7182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Is Stored Locally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Is Stored On The Cloud</a:t>
                      </a:r>
                      <a:endParaRPr lang="en-IN" sz="1800" dirty="0"/>
                    </a:p>
                  </a:txBody>
                  <a:tcPr/>
                </a:tc>
              </a:tr>
              <a:tr h="9718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Patch / Update</a:t>
                      </a:r>
                      <a:r>
                        <a:rPr lang="en-US" sz="1800" baseline="0" dirty="0" smtClean="0"/>
                        <a:t> has to be installed individually on every machine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Patch / update needs to be installed only on the server</a:t>
                      </a:r>
                      <a:endParaRPr lang="en-IN" sz="1800" dirty="0"/>
                    </a:p>
                  </a:txBody>
                  <a:tcPr/>
                </a:tc>
              </a:tr>
              <a:tr h="23024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Requires high</a:t>
                      </a:r>
                      <a:r>
                        <a:rPr lang="en-US" sz="1800" baseline="0" dirty="0" smtClean="0"/>
                        <a:t> end computers with special s/w and h/w to run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Since they are accessed</a:t>
                      </a:r>
                      <a:r>
                        <a:rPr lang="en-US" sz="1800" baseline="0" dirty="0" smtClean="0"/>
                        <a:t> using browser , a low end PC will also work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3078</TotalTime>
  <Words>659</Words>
  <Application>Microsoft Office PowerPoint</Application>
  <PresentationFormat>On-screen Show (4:3)</PresentationFormat>
  <Paragraphs>158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What Is JEE ?</vt:lpstr>
      <vt:lpstr>What Is A Web Application ?</vt:lpstr>
      <vt:lpstr>What Is A Web Application ?</vt:lpstr>
      <vt:lpstr>What Is A Web Application ?</vt:lpstr>
      <vt:lpstr>What Is A Web Application ?</vt:lpstr>
      <vt:lpstr>How A Web Application Flows ?</vt:lpstr>
      <vt:lpstr>Web Application  V/s  Desktop Applications</vt:lpstr>
      <vt:lpstr>How the Client Tier Is Designed ? </vt:lpstr>
      <vt:lpstr>How the Client Tier Is Designed ? </vt:lpstr>
      <vt:lpstr>How the Client Tier Is Designed ? </vt:lpstr>
      <vt:lpstr>How the Client Tier Is Designed ? </vt:lpstr>
      <vt:lpstr>Why are they called Client Side ?</vt:lpstr>
      <vt:lpstr>JSE V/s JEE</vt:lpstr>
      <vt:lpstr>JSE V/s JEE</vt:lpstr>
      <vt:lpstr>JSE V/s JEE</vt:lpstr>
      <vt:lpstr>What We Should Know ?</vt:lpstr>
      <vt:lpstr>What We Will Learn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251</cp:revision>
  <dcterms:created xsi:type="dcterms:W3CDTF">2016-02-04T12:02:26Z</dcterms:created>
  <dcterms:modified xsi:type="dcterms:W3CDTF">2019-03-01T08:54:20Z</dcterms:modified>
</cp:coreProperties>
</file>