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272" r:id="rId4"/>
    <p:sldId id="288" r:id="rId5"/>
    <p:sldId id="294" r:id="rId6"/>
    <p:sldId id="297" r:id="rId7"/>
    <p:sldId id="287" r:id="rId8"/>
    <p:sldId id="298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09" r:id="rId23"/>
    <p:sldId id="300" r:id="rId24"/>
    <p:sldId id="301" r:id="rId25"/>
    <p:sldId id="302" r:id="rId26"/>
    <p:sldId id="307" r:id="rId27"/>
    <p:sldId id="275" r:id="rId28"/>
    <p:sldId id="304" r:id="rId29"/>
    <p:sldId id="305" r:id="rId30"/>
    <p:sldId id="308" r:id="rId31"/>
    <p:sldId id="281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20-05-2020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5/20/2020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FULL STACK WEB DEVELOPMENT WITH JAVA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rbel" pitchFamily="34" charset="0"/>
              </a:rPr>
              <a:t>Lecture-2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Corbel" pitchFamily="34" charset="0"/>
              </a:rPr>
              <a:t>(Introduction To JDBC)</a:t>
            </a:r>
            <a:endParaRPr lang="en-IN" sz="2800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 </a:t>
            </a:r>
            <a:r>
              <a:rPr lang="en-US" sz="3200" b="1" dirty="0" smtClean="0">
                <a:latin typeface="Corbel" pitchFamily="34" charset="0"/>
              </a:rPr>
              <a:t>Introduction To DBMS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latin typeface="Corbel" pitchFamily="34" charset="0"/>
              </a:rPr>
              <a:t>What is Data?</a:t>
            </a:r>
          </a:p>
          <a:p>
            <a:endParaRPr lang="en-US" sz="2400" b="1" dirty="0" smtClean="0">
              <a:latin typeface="Corbel" pitchFamily="34" charset="0"/>
            </a:endParaRPr>
          </a:p>
          <a:p>
            <a:pPr lvl="1"/>
            <a:r>
              <a:rPr lang="en-IN" sz="2000" dirty="0" smtClean="0">
                <a:latin typeface="Corbel" pitchFamily="34" charset="0"/>
              </a:rPr>
              <a:t>In simple words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data</a:t>
            </a:r>
            <a:r>
              <a:rPr lang="en-IN" sz="2000" dirty="0" smtClean="0">
                <a:latin typeface="Corbel" pitchFamily="34" charset="0"/>
              </a:rPr>
              <a:t> can be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facts</a:t>
            </a:r>
            <a:r>
              <a:rPr lang="en-IN" sz="2000" dirty="0" smtClean="0">
                <a:latin typeface="Corbel" pitchFamily="34" charset="0"/>
              </a:rPr>
              <a:t> or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information.</a:t>
            </a:r>
            <a:endParaRPr lang="en-IN" sz="2000" dirty="0" smtClean="0">
              <a:latin typeface="Corbel" pitchFamily="34" charset="0"/>
            </a:endParaRPr>
          </a:p>
          <a:p>
            <a:pPr lvl="1"/>
            <a:endParaRPr lang="en-IN" sz="2000" dirty="0" smtClean="0">
              <a:latin typeface="Corbel" pitchFamily="34" charset="0"/>
            </a:endParaRPr>
          </a:p>
          <a:p>
            <a:pPr lvl="1"/>
            <a:endParaRPr lang="en-IN" sz="2000" dirty="0" smtClean="0">
              <a:latin typeface="Corbel" pitchFamily="34" charset="0"/>
            </a:endParaRPr>
          </a:p>
          <a:p>
            <a:pPr lvl="1"/>
            <a:r>
              <a:rPr lang="en-IN" sz="2000" dirty="0" smtClean="0">
                <a:latin typeface="Corbel" pitchFamily="34" charset="0"/>
              </a:rPr>
              <a:t>For example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your name</a:t>
            </a:r>
            <a:r>
              <a:rPr lang="en-IN" sz="2000" dirty="0" smtClean="0">
                <a:latin typeface="Corbel" pitchFamily="34" charset="0"/>
              </a:rPr>
              <a:t>,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population </a:t>
            </a:r>
            <a:r>
              <a:rPr lang="en-IN" sz="2000" dirty="0" smtClean="0">
                <a:latin typeface="Corbel" pitchFamily="34" charset="0"/>
              </a:rPr>
              <a:t>of a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country</a:t>
            </a:r>
            <a:r>
              <a:rPr lang="en-IN" sz="2000" dirty="0" smtClean="0">
                <a:latin typeface="Corbel" pitchFamily="34" charset="0"/>
              </a:rPr>
              <a:t> ,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names </a:t>
            </a:r>
            <a:r>
              <a:rPr lang="en-IN" sz="2000" dirty="0" smtClean="0">
                <a:latin typeface="Corbel" pitchFamily="34" charset="0"/>
              </a:rPr>
              <a:t>of political parties in your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country</a:t>
            </a:r>
            <a:r>
              <a:rPr lang="en-IN" sz="2000" dirty="0" smtClean="0">
                <a:latin typeface="Corbel" pitchFamily="34" charset="0"/>
              </a:rPr>
              <a:t> ,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today’s temperature </a:t>
            </a:r>
            <a:r>
              <a:rPr lang="en-IN" sz="2000" dirty="0" smtClean="0">
                <a:latin typeface="Corbel" pitchFamily="34" charset="0"/>
              </a:rPr>
              <a:t>etc</a:t>
            </a:r>
          </a:p>
          <a:p>
            <a:pPr lvl="1"/>
            <a:endParaRPr lang="en-IN" sz="2000" dirty="0" smtClean="0">
              <a:latin typeface="Corbel" pitchFamily="34" charset="0"/>
            </a:endParaRPr>
          </a:p>
          <a:p>
            <a:pPr lvl="1"/>
            <a:endParaRPr lang="en-IN" sz="2000" dirty="0" smtClean="0">
              <a:latin typeface="Corbel" pitchFamily="34" charset="0"/>
            </a:endParaRPr>
          </a:p>
          <a:p>
            <a:pPr lvl="1"/>
            <a:r>
              <a:rPr lang="en-IN" sz="2000" dirty="0" smtClean="0">
                <a:latin typeface="Corbel" pitchFamily="34" charset="0"/>
              </a:rPr>
              <a:t>A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picture</a:t>
            </a:r>
            <a:r>
              <a:rPr lang="en-IN" sz="2000" dirty="0" smtClean="0">
                <a:latin typeface="Corbel" pitchFamily="34" charset="0"/>
              </a:rPr>
              <a:t> ,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image</a:t>
            </a:r>
            <a:r>
              <a:rPr lang="en-IN" sz="2000" dirty="0" smtClean="0">
                <a:latin typeface="Corbel" pitchFamily="34" charset="0"/>
              </a:rPr>
              <a:t> ,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file</a:t>
            </a:r>
            <a:r>
              <a:rPr lang="en-IN" sz="2000" dirty="0" smtClean="0">
                <a:latin typeface="Corbel" pitchFamily="34" charset="0"/>
              </a:rPr>
              <a:t> , </a:t>
            </a:r>
            <a:r>
              <a:rPr lang="en-IN" sz="2000" b="1" dirty="0" err="1" smtClean="0">
                <a:solidFill>
                  <a:srgbClr val="7030A0"/>
                </a:solidFill>
                <a:latin typeface="Corbel" pitchFamily="34" charset="0"/>
              </a:rPr>
              <a:t>pdf</a:t>
            </a:r>
            <a:r>
              <a:rPr lang="en-IN" sz="2000" dirty="0" smtClean="0">
                <a:latin typeface="Corbel" pitchFamily="34" charset="0"/>
              </a:rPr>
              <a:t> etc can also be considered data.</a:t>
            </a:r>
          </a:p>
          <a:p>
            <a:endParaRPr lang="en-US" sz="2000" dirty="0" smtClean="0">
              <a:latin typeface="Corbe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 </a:t>
            </a:r>
            <a:r>
              <a:rPr lang="en-US" sz="3200" b="1" dirty="0" smtClean="0">
                <a:latin typeface="Corbel" pitchFamily="34" charset="0"/>
              </a:rPr>
              <a:t>Introduction To DBMS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b="1" dirty="0" smtClean="0">
                <a:latin typeface="Corbel" pitchFamily="34" charset="0"/>
              </a:rPr>
              <a:t>What is a Database?</a:t>
            </a:r>
          </a:p>
          <a:p>
            <a:pPr lvl="1"/>
            <a:r>
              <a:rPr lang="en-IN" dirty="0" smtClean="0">
                <a:latin typeface="Corbel" pitchFamily="34" charset="0"/>
              </a:rPr>
              <a:t>A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dirty="0" smtClean="0">
                <a:latin typeface="Corbel" pitchFamily="34" charset="0"/>
              </a:rPr>
              <a:t> is a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collection </a:t>
            </a:r>
            <a:r>
              <a:rPr lang="en-IN" dirty="0" smtClean="0">
                <a:latin typeface="Corbel" pitchFamily="34" charset="0"/>
              </a:rPr>
              <a:t>of </a:t>
            </a:r>
            <a:r>
              <a:rPr lang="en-IN" b="1" u="sng" dirty="0" smtClean="0">
                <a:solidFill>
                  <a:srgbClr val="C00000"/>
                </a:solidFill>
                <a:latin typeface="Corbel" pitchFamily="34" charset="0"/>
              </a:rPr>
              <a:t>inter-related</a:t>
            </a:r>
            <a:r>
              <a:rPr lang="en-IN" dirty="0" smtClean="0">
                <a:latin typeface="Corbel" pitchFamily="34" charset="0"/>
              </a:rPr>
              <a:t> </a:t>
            </a:r>
            <a:r>
              <a:rPr lang="en-IN" b="1" u="sng" dirty="0" smtClean="0">
                <a:solidFill>
                  <a:srgbClr val="C00000"/>
                </a:solidFill>
                <a:latin typeface="Corbel" pitchFamily="34" charset="0"/>
              </a:rPr>
              <a:t>data</a:t>
            </a:r>
            <a:r>
              <a:rPr lang="en-IN" dirty="0" smtClean="0">
                <a:latin typeface="Corbel" pitchFamily="34" charset="0"/>
              </a:rPr>
              <a:t> or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information</a:t>
            </a:r>
            <a:r>
              <a:rPr lang="en-IN" dirty="0" smtClean="0">
                <a:latin typeface="Corbel" pitchFamily="34" charset="0"/>
              </a:rPr>
              <a:t> that is organized so that it can easily be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accessed</a:t>
            </a:r>
            <a:r>
              <a:rPr lang="en-IN" dirty="0" smtClean="0">
                <a:latin typeface="Corbel" pitchFamily="34" charset="0"/>
              </a:rPr>
              <a:t>,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managed</a:t>
            </a:r>
            <a:r>
              <a:rPr lang="en-IN" dirty="0" smtClean="0">
                <a:latin typeface="Corbel" pitchFamily="34" charset="0"/>
              </a:rPr>
              <a:t>, and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updated</a:t>
            </a:r>
            <a:r>
              <a:rPr lang="en-IN" dirty="0" smtClean="0">
                <a:latin typeface="Corbel" pitchFamily="34" charset="0"/>
              </a:rPr>
              <a:t> 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>
                <a:latin typeface="Corbel" pitchFamily="34" charset="0"/>
              </a:rPr>
              <a:t>Let's discuss few examples.</a:t>
            </a:r>
          </a:p>
          <a:p>
            <a:pPr lvl="2"/>
            <a:r>
              <a:rPr lang="en-IN" dirty="0" smtClean="0">
                <a:latin typeface="Corbel" pitchFamily="34" charset="0"/>
              </a:rPr>
              <a:t>Your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mobile’s phone book </a:t>
            </a:r>
            <a:r>
              <a:rPr lang="en-IN" dirty="0" smtClean="0">
                <a:latin typeface="Corbel" pitchFamily="34" charset="0"/>
              </a:rPr>
              <a:t>is a 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dirty="0" smtClean="0">
                <a:latin typeface="Corbel" pitchFamily="34" charset="0"/>
              </a:rPr>
              <a:t> as it stores data pertaining to people like their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phone numbers</a:t>
            </a:r>
            <a:r>
              <a:rPr lang="en-IN" dirty="0" smtClean="0">
                <a:latin typeface="Corbel" pitchFamily="34" charset="0"/>
              </a:rPr>
              <a:t>,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name</a:t>
            </a:r>
            <a:r>
              <a:rPr lang="en-IN" dirty="0" smtClean="0">
                <a:latin typeface="Corbel" pitchFamily="34" charset="0"/>
              </a:rPr>
              <a:t> and 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other contact details</a:t>
            </a:r>
            <a:r>
              <a:rPr lang="en-IN" dirty="0" smtClean="0">
                <a:latin typeface="Corbel" pitchFamily="34" charset="0"/>
              </a:rPr>
              <a:t> etc.</a:t>
            </a:r>
          </a:p>
          <a:p>
            <a:pPr lvl="2"/>
            <a:endParaRPr lang="en-IN" dirty="0" smtClean="0">
              <a:latin typeface="Corbel" pitchFamily="34" charset="0"/>
            </a:endParaRPr>
          </a:p>
          <a:p>
            <a:pPr lvl="2"/>
            <a:r>
              <a:rPr lang="en-IN" dirty="0" smtClean="0">
                <a:latin typeface="Corbel" pitchFamily="34" charset="0"/>
              </a:rPr>
              <a:t>Your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University</a:t>
            </a:r>
            <a:r>
              <a:rPr lang="en-IN" dirty="0" smtClean="0">
                <a:latin typeface="Corbel" pitchFamily="34" charset="0"/>
              </a:rPr>
              <a:t> uses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dirty="0" smtClean="0">
                <a:latin typeface="Corbel" pitchFamily="34" charset="0"/>
              </a:rPr>
              <a:t> to store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student details </a:t>
            </a:r>
            <a:r>
              <a:rPr lang="en-IN" dirty="0" smtClean="0">
                <a:latin typeface="Corbel" pitchFamily="34" charset="0"/>
              </a:rPr>
              <a:t>like </a:t>
            </a:r>
            <a:r>
              <a:rPr lang="en-IN" b="1" dirty="0" err="1" smtClean="0">
                <a:solidFill>
                  <a:srgbClr val="0070C0"/>
                </a:solidFill>
                <a:latin typeface="Corbel" pitchFamily="34" charset="0"/>
              </a:rPr>
              <a:t>enrollment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 no</a:t>
            </a:r>
            <a:r>
              <a:rPr lang="en-IN" dirty="0" smtClean="0">
                <a:latin typeface="Corbel" pitchFamily="34" charset="0"/>
              </a:rPr>
              <a:t>,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name</a:t>
            </a:r>
            <a:r>
              <a:rPr lang="en-IN" dirty="0" smtClean="0">
                <a:latin typeface="Corbel" pitchFamily="34" charset="0"/>
              </a:rPr>
              <a:t> ,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address</a:t>
            </a:r>
            <a:r>
              <a:rPr lang="en-IN" dirty="0" smtClean="0">
                <a:latin typeface="Corbel" pitchFamily="34" charset="0"/>
              </a:rPr>
              <a:t> ,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academic performance </a:t>
            </a:r>
            <a:r>
              <a:rPr lang="en-IN" dirty="0" smtClean="0">
                <a:latin typeface="Corbel" pitchFamily="34" charset="0"/>
              </a:rPr>
              <a:t>etc</a:t>
            </a:r>
          </a:p>
          <a:p>
            <a:pPr lvl="2"/>
            <a:endParaRPr lang="en-IN" dirty="0" smtClean="0">
              <a:latin typeface="Corbel" pitchFamily="34" charset="0"/>
            </a:endParaRPr>
          </a:p>
          <a:p>
            <a:pPr lvl="2"/>
            <a:r>
              <a:rPr lang="en-IN" dirty="0" smtClean="0">
                <a:latin typeface="Corbel" pitchFamily="34" charset="0"/>
              </a:rPr>
              <a:t>Let's also consider the </a:t>
            </a:r>
            <a:r>
              <a:rPr lang="en-IN" b="1" dirty="0" err="1" smtClean="0">
                <a:solidFill>
                  <a:srgbClr val="C00000"/>
                </a:solidFill>
                <a:latin typeface="Corbel" pitchFamily="34" charset="0"/>
              </a:rPr>
              <a:t>Facebook</a:t>
            </a:r>
            <a:r>
              <a:rPr lang="en-IN" dirty="0" smtClean="0">
                <a:latin typeface="Corbel" pitchFamily="34" charset="0"/>
              </a:rPr>
              <a:t>. It needs to store, manipulate and present data related to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members</a:t>
            </a:r>
            <a:r>
              <a:rPr lang="en-IN" dirty="0" smtClean="0">
                <a:latin typeface="Corbel" pitchFamily="34" charset="0"/>
              </a:rPr>
              <a:t>, their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friends</a:t>
            </a:r>
            <a:r>
              <a:rPr lang="en-IN" dirty="0" smtClean="0">
                <a:latin typeface="Corbel" pitchFamily="34" charset="0"/>
              </a:rPr>
              <a:t>,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member activities</a:t>
            </a:r>
            <a:r>
              <a:rPr lang="en-IN" dirty="0" smtClean="0">
                <a:latin typeface="Corbel" pitchFamily="34" charset="0"/>
              </a:rPr>
              <a:t>,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messages</a:t>
            </a:r>
            <a:r>
              <a:rPr lang="en-IN" dirty="0" smtClean="0">
                <a:latin typeface="Corbel" pitchFamily="34" charset="0"/>
              </a:rPr>
              <a:t>,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advertisements</a:t>
            </a:r>
            <a:r>
              <a:rPr lang="en-IN" dirty="0" smtClean="0">
                <a:latin typeface="Corbel" pitchFamily="34" charset="0"/>
              </a:rPr>
              <a:t> and lot more. Here also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dirty="0" smtClean="0">
                <a:latin typeface="Corbel" pitchFamily="34" charset="0"/>
              </a:rPr>
              <a:t> is used</a:t>
            </a:r>
          </a:p>
          <a:p>
            <a:endParaRPr lang="en-US" sz="2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latin typeface="Corbel" pitchFamily="34" charset="0"/>
              </a:rPr>
              <a:t>How Databases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Store The Data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orbel" pitchFamily="34" charset="0"/>
              </a:rPr>
              <a:t>Most of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databases</a:t>
            </a:r>
            <a:r>
              <a:rPr lang="en-US" sz="2400" dirty="0" smtClean="0">
                <a:latin typeface="Corbel" pitchFamily="34" charset="0"/>
              </a:rPr>
              <a:t> store their data in the form 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tables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Each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table</a:t>
            </a:r>
            <a:r>
              <a:rPr lang="en-IN" sz="2400" dirty="0" smtClean="0">
                <a:latin typeface="Corbel" pitchFamily="34" charset="0"/>
              </a:rPr>
              <a:t> in a database has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one or more columns</a:t>
            </a:r>
            <a:r>
              <a:rPr lang="en-IN" sz="2400" dirty="0" smtClean="0">
                <a:latin typeface="Corbel" pitchFamily="34" charset="0"/>
              </a:rPr>
              <a:t>, and each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column</a:t>
            </a:r>
            <a:r>
              <a:rPr lang="en-IN" sz="2400" dirty="0" smtClean="0">
                <a:latin typeface="Corbel" pitchFamily="34" charset="0"/>
              </a:rPr>
              <a:t> is assigned a specific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data type</a:t>
            </a:r>
            <a:r>
              <a:rPr lang="en-IN" sz="2400" dirty="0" smtClean="0">
                <a:latin typeface="Corbel" pitchFamily="34" charset="0"/>
              </a:rPr>
              <a:t>, such as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number</a:t>
            </a:r>
            <a:r>
              <a:rPr lang="en-IN" sz="2400" dirty="0" smtClean="0">
                <a:latin typeface="Corbel" pitchFamily="34" charset="0"/>
              </a:rPr>
              <a:t>, a sequence of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characters</a:t>
            </a:r>
            <a:r>
              <a:rPr lang="en-IN" sz="2400" dirty="0" smtClean="0">
                <a:latin typeface="Corbel" pitchFamily="34" charset="0"/>
              </a:rPr>
              <a:t> (for text), or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date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Each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row</a:t>
            </a:r>
            <a:r>
              <a:rPr lang="en-IN" sz="2400" dirty="0" smtClean="0">
                <a:latin typeface="Corbel" pitchFamily="34" charset="0"/>
              </a:rPr>
              <a:t> in the table has a value for each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column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latin typeface="Corbel" pitchFamily="34" charset="0"/>
              </a:rPr>
              <a:t>How Databases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Store The Data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6" name="Content Placeholder 5" descr="dbdemo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500174"/>
            <a:ext cx="8715436" cy="5143535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>
                <a:latin typeface="Corbel" pitchFamily="34" charset="0"/>
              </a:rPr>
              <a:t>Components Of A Table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6" name="Content Placeholder 5" descr="dbdemo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9001156" cy="5500702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>
                <a:latin typeface="Corbel" pitchFamily="34" charset="0"/>
              </a:rPr>
              <a:t>What Is A DBMS 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A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DBMS</a:t>
            </a:r>
            <a:r>
              <a:rPr lang="en-US" sz="2400" dirty="0" smtClean="0">
                <a:latin typeface="Corbel" pitchFamily="34" charset="0"/>
              </a:rPr>
              <a:t> is a program or a software that allows users to perform different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operations</a:t>
            </a:r>
            <a:r>
              <a:rPr lang="en-US" sz="2400" dirty="0" smtClean="0">
                <a:latin typeface="Corbel" pitchFamily="34" charset="0"/>
              </a:rPr>
              <a:t> on a database.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These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operations</a:t>
            </a:r>
            <a:r>
              <a:rPr lang="en-US" sz="2400" dirty="0" smtClean="0">
                <a:latin typeface="Corbel" pitchFamily="34" charset="0"/>
              </a:rPr>
              <a:t> include: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Creating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 the database/tables</a:t>
            </a:r>
          </a:p>
          <a:p>
            <a:pPr lvl="1"/>
            <a:endParaRPr lang="en-US" sz="20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Inserting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 records into these tables</a:t>
            </a:r>
          </a:p>
          <a:p>
            <a:pPr lvl="1"/>
            <a:endParaRPr lang="en-US" sz="20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Selecting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  records from these tables for displaying</a:t>
            </a:r>
          </a:p>
          <a:p>
            <a:pPr lvl="1"/>
            <a:endParaRPr lang="en-US" sz="20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Updating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 /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Deleting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  the records</a:t>
            </a:r>
          </a:p>
          <a:p>
            <a:endParaRPr lang="en-US" sz="2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>
                <a:latin typeface="Corbel" pitchFamily="34" charset="0"/>
              </a:rPr>
              <a:t>What Is A DBMS 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6" name="Content Placeholder 5" descr="dbdemo6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5500703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>
                <a:latin typeface="Corbel" pitchFamily="34" charset="0"/>
              </a:rPr>
              <a:t>Some Popular DBMS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latin typeface="Corbel" pitchFamily="34" charset="0"/>
              </a:rPr>
              <a:t>Some of the most popular </a:t>
            </a: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DBMS</a:t>
            </a:r>
            <a:r>
              <a:rPr lang="en-US" sz="2800" dirty="0" smtClean="0">
                <a:latin typeface="Corbel" pitchFamily="34" charset="0"/>
              </a:rPr>
              <a:t> are: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Oracle</a:t>
            </a:r>
          </a:p>
          <a:p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MySQL</a:t>
            </a: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MS SQL Server</a:t>
            </a:r>
          </a:p>
          <a:p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SQLite</a:t>
            </a: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PostgreSQL</a:t>
            </a: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IBM DB2</a:t>
            </a:r>
          </a:p>
          <a:p>
            <a:pPr lvl="1">
              <a:buNone/>
            </a:pPr>
            <a:endParaRPr lang="en-US" sz="19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  <a:latin typeface="Corbel" pitchFamily="34" charset="0"/>
              </a:rPr>
              <a:t>and many more</a:t>
            </a:r>
          </a:p>
          <a:p>
            <a:pPr>
              <a:buNone/>
            </a:pP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>
                <a:latin typeface="Corbel" pitchFamily="34" charset="0"/>
              </a:rPr>
              <a:t>The Market Leader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</p:txBody>
      </p:sp>
      <p:pic>
        <p:nvPicPr>
          <p:cNvPr id="6" name="Picture 5" descr="dbdemo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1" cy="535785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>
                <a:latin typeface="Corbel" pitchFamily="34" charset="0"/>
              </a:rPr>
              <a:t>What Is SQL 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SQL</a:t>
            </a:r>
            <a:r>
              <a:rPr lang="en-IN" sz="2400" dirty="0" smtClean="0">
                <a:latin typeface="Corbel" pitchFamily="34" charset="0"/>
              </a:rPr>
              <a:t> is an abbreviation for “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Structured Query Language</a:t>
            </a:r>
            <a:r>
              <a:rPr lang="en-IN" sz="2400" dirty="0" smtClean="0">
                <a:latin typeface="Corbel" pitchFamily="34" charset="0"/>
              </a:rPr>
              <a:t>”.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is a language used by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EVERY DBMS </a:t>
            </a:r>
            <a:r>
              <a:rPr lang="en-IN" sz="2400" dirty="0" smtClean="0">
                <a:latin typeface="Corbel" pitchFamily="34" charset="0"/>
              </a:rPr>
              <a:t>to interact with the database.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provides us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COMMANDS</a:t>
            </a:r>
            <a:r>
              <a:rPr lang="en-IN" sz="2400" dirty="0" smtClean="0">
                <a:latin typeface="Corbel" pitchFamily="34" charset="0"/>
              </a:rPr>
              <a:t> for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inserting data </a:t>
            </a:r>
            <a:r>
              <a:rPr lang="en-IN" sz="2400" dirty="0" smtClean="0">
                <a:latin typeface="Corbel" pitchFamily="34" charset="0"/>
              </a:rPr>
              <a:t>to a database,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selecting data </a:t>
            </a:r>
            <a:r>
              <a:rPr lang="en-IN" sz="2400" dirty="0" smtClean="0">
                <a:latin typeface="Corbel" pitchFamily="34" charset="0"/>
              </a:rPr>
              <a:t>from the database and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modifying data</a:t>
            </a:r>
            <a:r>
              <a:rPr lang="en-IN" sz="2400" dirty="0" smtClean="0">
                <a:latin typeface="Corbel" pitchFamily="34" charset="0"/>
              </a:rPr>
              <a:t> in the database</a:t>
            </a: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Introduction To JDBC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Introduction To DBMS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History And Editions Of JDBC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JDBC Architecture</a:t>
            </a:r>
          </a:p>
          <a:p>
            <a:pPr>
              <a:buSzPct val="100000"/>
              <a:buNone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How JDBC Manages Connections To The Database ?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>
                <a:latin typeface="Corbel" pitchFamily="34" charset="0"/>
              </a:rPr>
              <a:t>Pictorial View Of SQL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6" name="Content Placeholder 5" descr="dbdemo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57298"/>
            <a:ext cx="9001156" cy="5500701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To JDBC</a:t>
            </a:r>
            <a:endParaRPr lang="en-US" sz="3200" b="1" dirty="0">
              <a:latin typeface="Corbel" pitchFamily="34" charset="0"/>
            </a:endParaRPr>
          </a:p>
        </p:txBody>
      </p:sp>
      <p:pic>
        <p:nvPicPr>
          <p:cNvPr id="7" name="Content Placeholder 6" descr="jdbc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0" y="1384522"/>
            <a:ext cx="9001156" cy="5473478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History And Edition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JDBC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is maintained by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JavaSoft</a:t>
            </a:r>
            <a:r>
              <a:rPr lang="en-US" sz="2400" dirty="0" smtClean="0">
                <a:latin typeface="Corbel" pitchFamily="34" charset="0"/>
              </a:rPr>
              <a:t>, a sister concern of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Oracle</a:t>
            </a:r>
            <a:r>
              <a:rPr lang="en-US" sz="2400" b="1" dirty="0" smtClean="0">
                <a:latin typeface="Corbel" pitchFamily="34" charset="0"/>
              </a:rPr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It was released as a part of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JDK 1.1 </a:t>
            </a:r>
            <a:r>
              <a:rPr lang="en-US" sz="2400" dirty="0" smtClean="0">
                <a:latin typeface="Corbel" pitchFamily="34" charset="0"/>
              </a:rPr>
              <a:t>and was called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JDBC 1.0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Later in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2006</a:t>
            </a:r>
            <a:r>
              <a:rPr lang="en-US" sz="2400" dirty="0" smtClean="0">
                <a:latin typeface="Corbel" pitchFamily="34" charset="0"/>
              </a:rPr>
              <a:t> , with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Java 6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JDBC 4.0 </a:t>
            </a:r>
            <a:r>
              <a:rPr lang="en-US" sz="2400" dirty="0" smtClean="0">
                <a:latin typeface="Corbel" pitchFamily="34" charset="0"/>
              </a:rPr>
              <a:t>was released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 SE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9 </a:t>
            </a:r>
            <a:r>
              <a:rPr lang="en-US" sz="2400" dirty="0" smtClean="0">
                <a:latin typeface="Corbel" pitchFamily="34" charset="0"/>
              </a:rPr>
              <a:t>includes the latest version of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JDBC</a:t>
            </a:r>
            <a:r>
              <a:rPr lang="en-US" sz="2400" dirty="0" smtClean="0">
                <a:latin typeface="Corbel" pitchFamily="34" charset="0"/>
              </a:rPr>
              <a:t> called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JDBC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4.3</a:t>
            </a: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How JDBC Maintains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Connection To The Database ?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JDBC</a:t>
            </a:r>
            <a:r>
              <a:rPr lang="en-US" sz="2400" b="1" dirty="0" smtClean="0"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 communicates with the database using a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special </a:t>
            </a:r>
            <a:r>
              <a:rPr lang="en-US" sz="2400" dirty="0" smtClean="0">
                <a:latin typeface="Corbel" pitchFamily="34" charset="0"/>
              </a:rPr>
              <a:t>set of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classes</a:t>
            </a:r>
            <a:r>
              <a:rPr lang="en-US" sz="2400" dirty="0" smtClean="0">
                <a:latin typeface="Corbel" pitchFamily="34" charset="0"/>
              </a:rPr>
              <a:t> called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Driver classes 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These 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Driver classes </a:t>
            </a:r>
            <a:r>
              <a:rPr lang="en-US" sz="2400" dirty="0" smtClean="0">
                <a:latin typeface="Corbel" pitchFamily="34" charset="0"/>
              </a:rPr>
              <a:t>perform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real communication </a:t>
            </a:r>
            <a:r>
              <a:rPr lang="en-US" sz="2400" dirty="0" smtClean="0">
                <a:latin typeface="Corbel" pitchFamily="34" charset="0"/>
              </a:rPr>
              <a:t>with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database</a:t>
            </a:r>
            <a:r>
              <a:rPr lang="en-US" sz="2400" dirty="0" smtClean="0">
                <a:latin typeface="Corbel" pitchFamily="34" charset="0"/>
              </a:rPr>
              <a:t> in it’s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native </a:t>
            </a:r>
            <a:r>
              <a:rPr lang="en-US" sz="2400" dirty="0" smtClean="0">
                <a:latin typeface="Corbel" pitchFamily="34" charset="0"/>
              </a:rPr>
              <a:t>form.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Further to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manage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these 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Driver classes </a:t>
            </a:r>
            <a:r>
              <a:rPr lang="en-US" sz="2400" dirty="0" smtClean="0">
                <a:latin typeface="Corbel" pitchFamily="34" charset="0"/>
              </a:rPr>
              <a:t>the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JDBC  API </a:t>
            </a:r>
            <a:r>
              <a:rPr lang="en-US" sz="2400" dirty="0" smtClean="0">
                <a:latin typeface="Corbel" pitchFamily="34" charset="0"/>
              </a:rPr>
              <a:t>provides another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top level </a:t>
            </a:r>
            <a:r>
              <a:rPr lang="en-US" sz="2400" dirty="0" smtClean="0">
                <a:latin typeface="Corbel" pitchFamily="34" charset="0"/>
              </a:rPr>
              <a:t>class called </a:t>
            </a:r>
            <a:r>
              <a:rPr lang="en-US" sz="2400" b="1" u="sng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DriverManager</a:t>
            </a:r>
            <a:endParaRPr lang="en-US" sz="2400" b="1" u="sng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How JDBC Maintains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Connection To The Database ?</a:t>
            </a:r>
            <a:endParaRPr lang="en-IN" sz="2800" b="1" dirty="0">
              <a:latin typeface="Corbel" pitchFamily="34" charset="0"/>
            </a:endParaRPr>
          </a:p>
        </p:txBody>
      </p:sp>
      <p:pic>
        <p:nvPicPr>
          <p:cNvPr id="6" name="Content Placeholder 5" descr="ArchJDBC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9001156" cy="5357850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JDBC Driver Types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Today, there are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four</a:t>
            </a:r>
            <a:r>
              <a:rPr lang="en-IN" sz="2400" dirty="0" smtClean="0">
                <a:latin typeface="Corbel" pitchFamily="34" charset="0"/>
              </a:rPr>
              <a:t> types of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JDBC drivers </a:t>
            </a:r>
            <a:r>
              <a:rPr lang="en-IN" sz="2400" dirty="0" smtClean="0">
                <a:latin typeface="Corbel" pitchFamily="34" charset="0"/>
              </a:rPr>
              <a:t>in use: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Type 1: JDBC-ODBC bridge Driver.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Type 2: Native Driver.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 3: Network API Driver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Type 4: Pure Java Driver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JDBC-ODBC Bridge Driver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err="1" smtClean="0">
                <a:latin typeface="Corbel" pitchFamily="34" charset="0"/>
              </a:rPr>
              <a:t>Th</a:t>
            </a:r>
            <a:r>
              <a:rPr lang="en-IN" sz="2400" dirty="0" smtClean="0">
                <a:latin typeface="Corbel" pitchFamily="34" charset="0"/>
              </a:rPr>
              <a:t>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JDBC-ODBC bridge driver </a:t>
            </a:r>
            <a:r>
              <a:rPr lang="en-IN" sz="2400" dirty="0" smtClean="0">
                <a:latin typeface="Corbel" pitchFamily="34" charset="0"/>
              </a:rPr>
              <a:t>uses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ODBC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driver</a:t>
            </a:r>
            <a:r>
              <a:rPr lang="en-IN" sz="2400" dirty="0" smtClean="0">
                <a:latin typeface="Corbel" pitchFamily="34" charset="0"/>
              </a:rPr>
              <a:t> to connect to the database.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ODBC </a:t>
            </a:r>
            <a:r>
              <a:rPr lang="en-US" sz="2400" dirty="0" smtClean="0">
                <a:latin typeface="Corbel" pitchFamily="34" charset="0"/>
              </a:rPr>
              <a:t>stands for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Open Database Connectivity </a:t>
            </a:r>
            <a:r>
              <a:rPr lang="en-US" sz="2400" dirty="0" smtClean="0">
                <a:latin typeface="Corbel" pitchFamily="34" charset="0"/>
              </a:rPr>
              <a:t>and is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Microsoft technology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IN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IN" sz="2400" dirty="0" smtClean="0"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JDBC-ODBC bridge driver </a:t>
            </a:r>
            <a:r>
              <a:rPr lang="en-IN" sz="2400" dirty="0" smtClean="0">
                <a:latin typeface="Corbel" pitchFamily="34" charset="0"/>
              </a:rPr>
              <a:t>converts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JDBC method calls </a:t>
            </a:r>
            <a:r>
              <a:rPr lang="en-IN" sz="2400" dirty="0" smtClean="0">
                <a:latin typeface="Corbel" pitchFamily="34" charset="0"/>
              </a:rPr>
              <a:t>into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ODBC function calls</a:t>
            </a:r>
            <a:r>
              <a:rPr lang="en-IN" sz="2400" dirty="0" smtClean="0">
                <a:latin typeface="Corbel" pitchFamily="34" charset="0"/>
              </a:rPr>
              <a:t>. </a:t>
            </a:r>
            <a:endParaRPr lang="en-US" sz="2400" dirty="0" smtClean="0">
              <a:solidFill>
                <a:srgbClr val="FF0000"/>
              </a:solidFill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Architecture 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7" name="Picture 6" descr="jdbc-architecture-and-driver-types-ppt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357298"/>
            <a:ext cx="9001156" cy="5286412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JDBC-ODBC Bridge 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   </a:t>
            </a:r>
            <a:r>
              <a:rPr lang="en-IN" sz="2400" b="1" u="sng" dirty="0" smtClean="0">
                <a:solidFill>
                  <a:srgbClr val="C00000"/>
                </a:solidFill>
                <a:latin typeface="Corbel" pitchFamily="34" charset="0"/>
              </a:rPr>
              <a:t>Advantage:</a:t>
            </a:r>
            <a:endParaRPr lang="en-IN" sz="2400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Can be used 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connect</a:t>
            </a:r>
            <a:r>
              <a:rPr lang="en-IN" sz="2400" dirty="0" smtClean="0">
                <a:latin typeface="Corbel" pitchFamily="34" charset="0"/>
              </a:rPr>
              <a:t> with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variety</a:t>
            </a:r>
            <a:r>
              <a:rPr lang="en-IN" sz="2400" dirty="0" smtClean="0">
                <a:latin typeface="Corbel" pitchFamily="34" charset="0"/>
              </a:rPr>
              <a:t> 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No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installation</a:t>
            </a:r>
            <a:r>
              <a:rPr lang="en-IN" sz="2400" dirty="0" smtClean="0">
                <a:latin typeface="Corbel" pitchFamily="34" charset="0"/>
              </a:rPr>
              <a:t> required as it comes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bundled</a:t>
            </a:r>
            <a:r>
              <a:rPr lang="en-IN" sz="2400" dirty="0" smtClean="0">
                <a:latin typeface="Corbel" pitchFamily="34" charset="0"/>
              </a:rPr>
              <a:t> with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JDK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JDBC-ODBC Bridge 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   </a:t>
            </a:r>
            <a:r>
              <a:rPr lang="en-IN" sz="2400" b="1" u="sng" dirty="0" smtClean="0">
                <a:solidFill>
                  <a:srgbClr val="C00000"/>
                </a:solidFill>
                <a:latin typeface="Corbel" pitchFamily="34" charset="0"/>
              </a:rPr>
              <a:t>Disadvantage:</a:t>
            </a:r>
            <a:endParaRPr lang="en-IN" sz="2400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This is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slowest</a:t>
            </a:r>
            <a:r>
              <a:rPr lang="en-US" sz="2400" dirty="0" smtClean="0">
                <a:latin typeface="Corbel" pitchFamily="34" charset="0"/>
              </a:rPr>
              <a:t> driver.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Since it is a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Microsoft technology </a:t>
            </a:r>
            <a:r>
              <a:rPr lang="en-US" sz="2400" dirty="0" smtClean="0">
                <a:latin typeface="Corbel" pitchFamily="34" charset="0"/>
              </a:rPr>
              <a:t>so our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 application </a:t>
            </a:r>
            <a:r>
              <a:rPr lang="en-US" sz="2400" dirty="0" smtClean="0">
                <a:latin typeface="Corbel" pitchFamily="34" charset="0"/>
              </a:rPr>
              <a:t>can use it only when it runs on Windows platform.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It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only supports basic SQL types </a:t>
            </a:r>
            <a:r>
              <a:rPr lang="en-US" sz="2400" dirty="0" smtClean="0">
                <a:latin typeface="Corbel" pitchFamily="34" charset="0"/>
              </a:rPr>
              <a:t>like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varchar2</a:t>
            </a:r>
            <a:r>
              <a:rPr lang="en-US" sz="2400" dirty="0" smtClean="0">
                <a:latin typeface="Corbel" pitchFamily="34" charset="0"/>
              </a:rPr>
              <a:t>,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number</a:t>
            </a:r>
            <a:r>
              <a:rPr lang="en-US" sz="2400" dirty="0" smtClean="0">
                <a:latin typeface="Corbel" pitchFamily="34" charset="0"/>
              </a:rPr>
              <a:t>,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date </a:t>
            </a:r>
            <a:r>
              <a:rPr lang="en-US" sz="2400" dirty="0" smtClean="0">
                <a:latin typeface="Corbel" pitchFamily="34" charset="0"/>
              </a:rPr>
              <a:t>but doesn’t supports advanced types like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BLOB</a:t>
            </a:r>
            <a:r>
              <a:rPr lang="en-US" sz="2400" dirty="0" smtClean="0">
                <a:latin typeface="Corbel" pitchFamily="34" charset="0"/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CLOB</a:t>
            </a:r>
            <a:r>
              <a:rPr lang="en-US" sz="2400" dirty="0" smtClean="0">
                <a:latin typeface="Corbel" pitchFamily="34" charset="0"/>
              </a:rPr>
              <a:t> etc</a:t>
            </a:r>
          </a:p>
          <a:p>
            <a:endParaRPr lang="en-IN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rbel" pitchFamily="34" charset="0"/>
              </a:rPr>
              <a:t>Q1. What does Java EE stand for ?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A. Java Expert Edition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B. Java Enterprise Edition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C. Java Extra Edition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D. None Of These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latin typeface="Corbel" pitchFamily="34" charset="0"/>
              </a:rPr>
              <a:t>Answer: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B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Pure Java Driver 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It is also called 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thin driver </a:t>
            </a:r>
            <a:r>
              <a:rPr lang="en-US" sz="2400" dirty="0" smtClean="0">
                <a:latin typeface="Corbel" pitchFamily="34" charset="0"/>
              </a:rPr>
              <a:t>or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vendor specific driver.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This is because it converts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JDBC calls </a:t>
            </a:r>
            <a:r>
              <a:rPr lang="en-IN" sz="2400" dirty="0" smtClean="0">
                <a:latin typeface="Corbel" pitchFamily="34" charset="0"/>
              </a:rPr>
              <a:t>directly into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vendor specific </a:t>
            </a:r>
            <a:r>
              <a:rPr lang="en-IN" sz="2400" dirty="0" smtClean="0">
                <a:latin typeface="Corbel" pitchFamily="34" charset="0"/>
              </a:rPr>
              <a:t>database protocol. 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M</a:t>
            </a:r>
            <a:r>
              <a:rPr lang="en-IN" sz="2400" dirty="0" err="1" smtClean="0">
                <a:latin typeface="Corbel" pitchFamily="34" charset="0"/>
              </a:rPr>
              <a:t>oreover</a:t>
            </a:r>
            <a:r>
              <a:rPr lang="en-IN" sz="2400" dirty="0" smtClean="0">
                <a:latin typeface="Corbel" pitchFamily="34" charset="0"/>
              </a:rPr>
              <a:t> it 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fully written </a:t>
            </a:r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Java </a:t>
            </a:r>
            <a:r>
              <a:rPr lang="en-IN" sz="2400" dirty="0" smtClean="0">
                <a:latin typeface="Corbel" pitchFamily="34" charset="0"/>
              </a:rPr>
              <a:t>language.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IN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Architecture </a:t>
            </a:r>
            <a:endParaRPr lang="en-IN" dirty="0">
              <a:latin typeface="Corbel" pitchFamily="34" charset="0"/>
            </a:endParaRPr>
          </a:p>
        </p:txBody>
      </p:sp>
      <p:pic>
        <p:nvPicPr>
          <p:cNvPr id="6" name="Content Placeholder 5" descr="jdbc-architecture-and-driver-types4-ppt-30-63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531937"/>
            <a:ext cx="9001156" cy="5183211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>
            <a:noAutofit/>
          </a:bodyPr>
          <a:lstStyle/>
          <a:p>
            <a:r>
              <a:rPr lang="en-IN" sz="3000" b="1" dirty="0" smtClean="0">
                <a:latin typeface="Corbel" pitchFamily="34" charset="0"/>
              </a:rPr>
              <a:t>Advantage And Disadvantage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sz="2400" b="1" u="sng" dirty="0" smtClean="0">
                <a:solidFill>
                  <a:srgbClr val="C00000"/>
                </a:solidFill>
                <a:latin typeface="Corbel" pitchFamily="34" charset="0"/>
              </a:rPr>
              <a:t>ADVANTAGE: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Better</a:t>
            </a:r>
            <a:r>
              <a:rPr lang="en-IN" sz="2400" dirty="0" smtClean="0">
                <a:latin typeface="Corbel" pitchFamily="34" charset="0"/>
              </a:rPr>
              <a:t> performance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No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middleware </a:t>
            </a:r>
            <a:r>
              <a:rPr lang="en-IN" sz="2400" dirty="0" smtClean="0">
                <a:latin typeface="Corbel" pitchFamily="34" charset="0"/>
              </a:rPr>
              <a:t>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needed </a:t>
            </a:r>
            <a:r>
              <a:rPr lang="en-IN" sz="2400" dirty="0" smtClean="0">
                <a:latin typeface="Corbel" pitchFamily="34" charset="0"/>
              </a:rPr>
              <a:t>while connecting to  the database.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u="sng" dirty="0" smtClean="0">
                <a:solidFill>
                  <a:srgbClr val="C00000"/>
                </a:solidFill>
                <a:latin typeface="Corbel" pitchFamily="34" charset="0"/>
              </a:rPr>
              <a:t>DISADVANTAGE: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Drivers are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dependent </a:t>
            </a:r>
            <a:r>
              <a:rPr lang="en-IN" sz="2400" dirty="0" smtClean="0">
                <a:latin typeface="Corbel" pitchFamily="34" charset="0"/>
              </a:rPr>
              <a:t>on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There is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separate driver </a:t>
            </a:r>
            <a:r>
              <a:rPr lang="en-IN" sz="2400" dirty="0" smtClean="0">
                <a:latin typeface="Corbel" pitchFamily="34" charset="0"/>
              </a:rPr>
              <a:t>for each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rbel" pitchFamily="34" charset="0"/>
              </a:rPr>
              <a:t>Q2. What kind of applications can be built using  JEE?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A. Web Applications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B. Console Applications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C. System Level Applications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D. GUI Applications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latin typeface="Corbel" pitchFamily="34" charset="0"/>
              </a:rPr>
              <a:t>Answer: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rbel" pitchFamily="34" charset="0"/>
              </a:rPr>
              <a:t>Q3. What is JAVA EE?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A. A programming language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B. A set of java tools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C. A compiler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D. A platform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latin typeface="Corbel" pitchFamily="34" charset="0"/>
              </a:rPr>
              <a:t>Answer: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rbel" pitchFamily="34" charset="0"/>
              </a:rPr>
              <a:t>Q4. What is a Request ?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A. Message sent by the browser for getting static page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B. </a:t>
            </a:r>
            <a:r>
              <a:rPr lang="en-US" sz="2400" smtClean="0">
                <a:latin typeface="Corbel" pitchFamily="34" charset="0"/>
              </a:rPr>
              <a:t>Message </a:t>
            </a:r>
            <a:r>
              <a:rPr lang="en-US" sz="2400" dirty="0" smtClean="0">
                <a:latin typeface="Corbel" pitchFamily="34" charset="0"/>
              </a:rPr>
              <a:t>sent by the browser for getting dynamic page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C. Both A &amp; B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D. None Of These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latin typeface="Corbel" pitchFamily="34" charset="0"/>
              </a:rPr>
              <a:t>Answer: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To JDBC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Unofficial full-form </a:t>
            </a:r>
            <a:r>
              <a:rPr lang="en-US" sz="2400" dirty="0" smtClean="0">
                <a:latin typeface="Corbel" pitchFamily="34" charset="0"/>
              </a:rPr>
              <a:t>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JDBC</a:t>
            </a:r>
            <a:r>
              <a:rPr lang="en-US" sz="2400" dirty="0" smtClean="0">
                <a:latin typeface="Corbel" pitchFamily="34" charset="0"/>
              </a:rPr>
              <a:t> is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Java Database Connectivity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is an </a:t>
            </a:r>
            <a:r>
              <a:rPr lang="en-IN" sz="2400" b="1" u="sng" dirty="0" smtClean="0">
                <a:solidFill>
                  <a:srgbClr val="7030A0"/>
                </a:solidFill>
                <a:latin typeface="Corbel" pitchFamily="34" charset="0"/>
              </a:rPr>
              <a:t>API</a:t>
            </a:r>
            <a:r>
              <a:rPr lang="en-IN" sz="24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used for connecting programs written in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Java</a:t>
            </a:r>
            <a:r>
              <a:rPr lang="en-IN" sz="2400" dirty="0" smtClean="0">
                <a:latin typeface="Corbel" pitchFamily="34" charset="0"/>
              </a:rPr>
              <a:t> with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Relational Database</a:t>
            </a:r>
            <a:r>
              <a:rPr lang="en-IN" sz="2400" dirty="0" smtClean="0">
                <a:latin typeface="Corbel" pitchFamily="34" charset="0"/>
              </a:rPr>
              <a:t>.</a:t>
            </a:r>
            <a:r>
              <a:rPr lang="en-US" sz="2400" dirty="0" smtClean="0">
                <a:latin typeface="Corbel" pitchFamily="34" charset="0"/>
              </a:rPr>
              <a:t> 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Programs</a:t>
            </a:r>
            <a:r>
              <a:rPr lang="en-US" sz="2400" dirty="0" smtClean="0">
                <a:latin typeface="Corbel" pitchFamily="34" charset="0"/>
              </a:rPr>
              <a:t> developed with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Java/JDBC</a:t>
            </a:r>
            <a:r>
              <a:rPr lang="en-US" sz="2400" dirty="0" smtClean="0">
                <a:latin typeface="Corbel" pitchFamily="34" charset="0"/>
              </a:rPr>
              <a:t> are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platform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vendor </a:t>
            </a:r>
            <a:r>
              <a:rPr lang="en-US" sz="2400" dirty="0" smtClean="0">
                <a:latin typeface="Corbel" pitchFamily="34" charset="0"/>
              </a:rPr>
              <a:t>independent.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To JDBC</a:t>
            </a:r>
            <a:endParaRPr lang="en-US" sz="3200" b="1" dirty="0">
              <a:latin typeface="Corbel" pitchFamily="34" charset="0"/>
            </a:endParaRPr>
          </a:p>
        </p:txBody>
      </p:sp>
      <p:pic>
        <p:nvPicPr>
          <p:cNvPr id="7" name="Content Placeholder 6" descr="jdbc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0" y="1357298"/>
            <a:ext cx="9001156" cy="5349891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>
                <a:latin typeface="Corbel" pitchFamily="34" charset="0"/>
              </a:rPr>
              <a:t>Introduction To DBMS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Before we learn more about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JDBC</a:t>
            </a:r>
            <a:r>
              <a:rPr lang="en-IN" sz="2400" dirty="0" smtClean="0">
                <a:latin typeface="Corbel" pitchFamily="34" charset="0"/>
              </a:rPr>
              <a:t>, let's  first understand - </a:t>
            </a:r>
          </a:p>
          <a:p>
            <a:endParaRPr lang="en-IN" sz="2400" b="1" dirty="0" smtClean="0">
              <a:latin typeface="Corbel" pitchFamily="34" charset="0"/>
            </a:endParaRPr>
          </a:p>
          <a:p>
            <a:pPr lvl="1"/>
            <a:r>
              <a:rPr lang="en-IN" sz="1900" b="1" dirty="0" smtClean="0">
                <a:latin typeface="Corbel" pitchFamily="34" charset="0"/>
              </a:rPr>
              <a:t>What is Data?</a:t>
            </a:r>
          </a:p>
          <a:p>
            <a:endParaRPr lang="en-US" sz="2400" b="1" dirty="0" smtClean="0">
              <a:latin typeface="Corbel" pitchFamily="34" charset="0"/>
            </a:endParaRPr>
          </a:p>
          <a:p>
            <a:pPr lvl="1"/>
            <a:r>
              <a:rPr lang="en-US" sz="1900" b="1" dirty="0" smtClean="0">
                <a:latin typeface="Corbel" pitchFamily="34" charset="0"/>
              </a:rPr>
              <a:t>What is Database ?</a:t>
            </a:r>
          </a:p>
          <a:p>
            <a:pPr lvl="1"/>
            <a:endParaRPr lang="en-US" sz="1900" b="1" dirty="0" smtClean="0">
              <a:latin typeface="Corbel" pitchFamily="34" charset="0"/>
            </a:endParaRPr>
          </a:p>
          <a:p>
            <a:pPr lvl="1"/>
            <a:r>
              <a:rPr lang="en-US" sz="1900" b="1" dirty="0" smtClean="0">
                <a:latin typeface="Corbel" pitchFamily="34" charset="0"/>
              </a:rPr>
              <a:t>What is DBMS ?</a:t>
            </a:r>
          </a:p>
          <a:p>
            <a:pPr lvl="1"/>
            <a:endParaRPr lang="en-US" sz="1900" b="1" dirty="0" smtClean="0">
              <a:latin typeface="Corbel" pitchFamily="34" charset="0"/>
            </a:endParaRPr>
          </a:p>
          <a:p>
            <a:pPr lvl="1"/>
            <a:r>
              <a:rPr lang="en-US" sz="1900" b="1" dirty="0" smtClean="0">
                <a:latin typeface="Corbel" pitchFamily="34" charset="0"/>
              </a:rPr>
              <a:t>What is SQL ?</a:t>
            </a:r>
            <a:endParaRPr lang="en-IN" sz="1900" b="1" dirty="0" smtClean="0">
              <a:latin typeface="Corbe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1247</TotalTime>
  <Words>762</Words>
  <Application>Microsoft Office PowerPoint</Application>
  <PresentationFormat>On-screen Show (4:3)</PresentationFormat>
  <Paragraphs>234</Paragraphs>
  <Slides>32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Slide 1</vt:lpstr>
      <vt:lpstr>Today’s Agenda</vt:lpstr>
      <vt:lpstr>QUIZ</vt:lpstr>
      <vt:lpstr>QUIZ</vt:lpstr>
      <vt:lpstr>QUIZ</vt:lpstr>
      <vt:lpstr>QUIZ</vt:lpstr>
      <vt:lpstr>Introduction To JDBC</vt:lpstr>
      <vt:lpstr>Introduction To JDBC</vt:lpstr>
      <vt:lpstr> Introduction To DBMS</vt:lpstr>
      <vt:lpstr>  Introduction To DBMS</vt:lpstr>
      <vt:lpstr>  Introduction To DBMS</vt:lpstr>
      <vt:lpstr> How Databases  Store The Data ?</vt:lpstr>
      <vt:lpstr> How Databases  Store The Data ?</vt:lpstr>
      <vt:lpstr> Components Of A Table</vt:lpstr>
      <vt:lpstr> What Is A DBMS ?</vt:lpstr>
      <vt:lpstr> What Is A DBMS ?</vt:lpstr>
      <vt:lpstr> Some Popular DBMS</vt:lpstr>
      <vt:lpstr> The Market Leader</vt:lpstr>
      <vt:lpstr> What Is SQL ?</vt:lpstr>
      <vt:lpstr> Pictorial View Of SQL</vt:lpstr>
      <vt:lpstr>Introduction To JDBC</vt:lpstr>
      <vt:lpstr>History And Edition</vt:lpstr>
      <vt:lpstr>How JDBC Maintains  Connection To The Database ?</vt:lpstr>
      <vt:lpstr>How JDBC Maintains  Connection To The Database ?</vt:lpstr>
      <vt:lpstr>JDBC Driver Types</vt:lpstr>
      <vt:lpstr>JDBC-ODBC Bridge Driver</vt:lpstr>
      <vt:lpstr>Architecture </vt:lpstr>
      <vt:lpstr>JDBC-ODBC Bridge  </vt:lpstr>
      <vt:lpstr>JDBC-ODBC Bridge  </vt:lpstr>
      <vt:lpstr>Pure Java Driver  </vt:lpstr>
      <vt:lpstr>Architecture </vt:lpstr>
      <vt:lpstr>Advantage And Disadvantage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105</cp:revision>
  <dcterms:created xsi:type="dcterms:W3CDTF">2016-02-04T12:02:26Z</dcterms:created>
  <dcterms:modified xsi:type="dcterms:W3CDTF">2020-05-20T13:56:51Z</dcterms:modified>
</cp:coreProperties>
</file>