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7" r:id="rId2"/>
    <p:sldId id="258" r:id="rId3"/>
    <p:sldId id="272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87" r:id="rId12"/>
    <p:sldId id="306" r:id="rId13"/>
    <p:sldId id="307" r:id="rId14"/>
    <p:sldId id="308" r:id="rId15"/>
    <p:sldId id="309" r:id="rId16"/>
    <p:sldId id="318" r:id="rId17"/>
    <p:sldId id="310" r:id="rId18"/>
    <p:sldId id="311" r:id="rId19"/>
    <p:sldId id="319" r:id="rId20"/>
    <p:sldId id="320" r:id="rId21"/>
    <p:sldId id="321" r:id="rId22"/>
    <p:sldId id="322" r:id="rId23"/>
    <p:sldId id="323" r:id="rId24"/>
    <p:sldId id="325" r:id="rId25"/>
    <p:sldId id="326" r:id="rId26"/>
    <p:sldId id="312" r:id="rId27"/>
    <p:sldId id="313" r:id="rId28"/>
    <p:sldId id="314" r:id="rId29"/>
    <p:sldId id="315" r:id="rId30"/>
    <p:sldId id="316" r:id="rId31"/>
    <p:sldId id="31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01-03-2019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551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3/1/2019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EE</a:t>
            </a:r>
          </a:p>
          <a:p>
            <a:r>
              <a:rPr lang="en-US" sz="2800" dirty="0" smtClean="0"/>
              <a:t>(</a:t>
            </a:r>
            <a:r>
              <a:rPr lang="en-US" sz="2800" dirty="0" err="1" smtClean="0"/>
              <a:t>AdvAnce</a:t>
            </a:r>
            <a:r>
              <a:rPr lang="en-US" sz="2800" dirty="0" smtClean="0"/>
              <a:t>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Lecture-3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Q8. </a:t>
            </a:r>
            <a:r>
              <a:rPr lang="en-IN" b="1" dirty="0" smtClean="0"/>
              <a:t>What is the disadvantage of Type-4 Native-Protocol Driver?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pPr>
              <a:buNone/>
            </a:pPr>
            <a:r>
              <a:rPr lang="en-IN" b="1" dirty="0" smtClean="0"/>
              <a:t>A-</a:t>
            </a:r>
            <a:r>
              <a:rPr lang="en-IN" dirty="0" smtClean="0"/>
              <a:t> We require a separate driver for each database.</a:t>
            </a:r>
            <a:br>
              <a:rPr lang="en-IN" dirty="0" smtClean="0"/>
            </a:br>
            <a:endParaRPr lang="en-IN" dirty="0" smtClean="0"/>
          </a:p>
          <a:p>
            <a:pPr>
              <a:buNone/>
            </a:pPr>
            <a:r>
              <a:rPr lang="en-IN" b="1" dirty="0" smtClean="0"/>
              <a:t>B-</a:t>
            </a:r>
            <a:r>
              <a:rPr lang="en-IN" dirty="0" smtClean="0"/>
              <a:t> Type-4 driver is entirely written in Java</a:t>
            </a:r>
            <a:br>
              <a:rPr lang="en-IN" dirty="0" smtClean="0"/>
            </a:br>
            <a:endParaRPr lang="en-IN" dirty="0" smtClean="0"/>
          </a:p>
          <a:p>
            <a:pPr>
              <a:buNone/>
            </a:pPr>
            <a:r>
              <a:rPr lang="en-IN" b="1" dirty="0" smtClean="0"/>
              <a:t>C-</a:t>
            </a:r>
            <a:r>
              <a:rPr lang="en-IN" dirty="0" smtClean="0"/>
              <a:t> The driver converts JDBC calls into vendor-specific database protocol</a:t>
            </a:r>
            <a:br>
              <a:rPr lang="en-IN" dirty="0" smtClean="0"/>
            </a:br>
            <a:endParaRPr lang="en-IN" dirty="0" smtClean="0"/>
          </a:p>
          <a:p>
            <a:pPr>
              <a:buNone/>
            </a:pPr>
            <a:r>
              <a:rPr lang="en-IN" b="1" dirty="0" smtClean="0"/>
              <a:t>D-</a:t>
            </a:r>
            <a:r>
              <a:rPr lang="en-IN" dirty="0" smtClean="0"/>
              <a:t> It does not support to read </a:t>
            </a:r>
            <a:r>
              <a:rPr lang="en-IN" dirty="0" err="1" smtClean="0"/>
              <a:t>MySQL</a:t>
            </a:r>
            <a:r>
              <a:rPr lang="en-IN" dirty="0" smtClean="0"/>
              <a:t> data.</a:t>
            </a:r>
            <a:endParaRPr lang="en-US" b="1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JDBC Packages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r>
              <a:rPr lang="en-IN" dirty="0" smtClean="0"/>
              <a:t>The JDBC API is comprised of two packages:</a:t>
            </a:r>
          </a:p>
          <a:p>
            <a:endParaRPr lang="en-IN" dirty="0" smtClean="0"/>
          </a:p>
          <a:p>
            <a:pPr lvl="1"/>
            <a:r>
              <a:rPr lang="en-IN" b="1" dirty="0" smtClean="0"/>
              <a:t>java.sql</a:t>
            </a:r>
          </a:p>
          <a:p>
            <a:endParaRPr lang="en-IN" b="1" dirty="0" smtClean="0"/>
          </a:p>
          <a:p>
            <a:pPr lvl="1"/>
            <a:r>
              <a:rPr lang="en-IN" b="1" dirty="0" smtClean="0"/>
              <a:t>javax.sql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java.sql Package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r>
              <a:rPr lang="en-IN" dirty="0" smtClean="0"/>
              <a:t>The </a:t>
            </a:r>
            <a:r>
              <a:rPr lang="en-IN" b="1" dirty="0" smtClean="0">
                <a:solidFill>
                  <a:srgbClr val="FF0000"/>
                </a:solidFill>
              </a:rPr>
              <a:t>java.sql</a:t>
            </a:r>
            <a:r>
              <a:rPr lang="en-IN" dirty="0" smtClean="0"/>
              <a:t> package contains the entire JDBC API that sends SQL (Structured Query Language) statements to relational databases and retrieves the results of executing those SQL statements. 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The JDBC 1.0 API became part of the core Java API in Java 1.1.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javax.sql package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r>
              <a:rPr lang="en-IN" dirty="0" smtClean="0"/>
              <a:t>The </a:t>
            </a:r>
            <a:r>
              <a:rPr lang="en-IN" b="1" dirty="0" smtClean="0">
                <a:solidFill>
                  <a:srgbClr val="FF0000"/>
                </a:solidFill>
              </a:rPr>
              <a:t>javax.sql </a:t>
            </a:r>
            <a:r>
              <a:rPr lang="en-IN" dirty="0" smtClean="0"/>
              <a:t>package contains the JDBC Extension API. </a:t>
            </a:r>
          </a:p>
          <a:p>
            <a:endParaRPr lang="en-IN" dirty="0" smtClean="0"/>
          </a:p>
          <a:p>
            <a:r>
              <a:rPr lang="en-IN" dirty="0" smtClean="0"/>
              <a:t>The classes and interfaces in this package provide new functionality, such as 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Connection pooling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Support for disconnected architecture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Steps Of Connectivity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784976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   </a:t>
            </a:r>
          </a:p>
          <a:p>
            <a:pPr>
              <a:buNone/>
            </a:pPr>
            <a:r>
              <a:rPr lang="en-IN" sz="2400" dirty="0" smtClean="0"/>
              <a:t>   There are 7 steps to connect any java application with the database in java using JDBC. They are as follows: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IN" sz="2400" dirty="0" smtClean="0"/>
              <a:t>Import the required packages  </a:t>
            </a:r>
          </a:p>
          <a:p>
            <a:r>
              <a:rPr lang="en-IN" sz="2400" dirty="0" smtClean="0"/>
              <a:t>Load and Register the driver class</a:t>
            </a:r>
          </a:p>
          <a:p>
            <a:r>
              <a:rPr lang="en-IN" sz="2400" dirty="0" smtClean="0"/>
              <a:t>Obtain the connection</a:t>
            </a:r>
          </a:p>
          <a:p>
            <a:r>
              <a:rPr lang="en-IN" sz="2400" dirty="0" smtClean="0"/>
              <a:t>Obtain the statement</a:t>
            </a:r>
          </a:p>
          <a:p>
            <a:r>
              <a:rPr lang="en-IN" sz="2400" dirty="0" smtClean="0"/>
              <a:t>Executing queries</a:t>
            </a:r>
          </a:p>
          <a:p>
            <a:r>
              <a:rPr lang="en-US" sz="2400" dirty="0" smtClean="0"/>
              <a:t>Process the result</a:t>
            </a:r>
            <a:endParaRPr lang="en-IN" sz="2400" dirty="0" smtClean="0"/>
          </a:p>
          <a:p>
            <a:r>
              <a:rPr lang="en-IN" sz="2400" dirty="0" smtClean="0"/>
              <a:t>Close the connection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1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dirty="0" smtClean="0"/>
              <a:t> As previously mentioned , the JDBC API requires the support of  </a:t>
            </a:r>
            <a:r>
              <a:rPr lang="en-US" sz="2400" b="1" dirty="0" smtClean="0">
                <a:solidFill>
                  <a:srgbClr val="FF0000"/>
                </a:solidFill>
              </a:rPr>
              <a:t>java.sql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FF0000"/>
                </a:solidFill>
              </a:rPr>
              <a:t>javax.sql</a:t>
            </a:r>
            <a:r>
              <a:rPr lang="en-US" sz="2400" dirty="0" smtClean="0"/>
              <a:t> package.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Thus as the first step we need to import one or both of these packages as per requirement</a:t>
            </a:r>
            <a:endParaRPr lang="en-IN" sz="2400" dirty="0" smtClean="0"/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2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u="sng" dirty="0" smtClean="0"/>
              <a:t> Load and Register the driver</a:t>
            </a:r>
          </a:p>
          <a:p>
            <a:pPr>
              <a:buSzPct val="100000"/>
              <a:buNone/>
            </a:pPr>
            <a:r>
              <a:rPr lang="en-US" sz="2400" dirty="0" smtClean="0"/>
              <a:t>    </a:t>
            </a:r>
            <a:r>
              <a:rPr lang="en-IN" sz="2400" dirty="0" smtClean="0"/>
              <a:t>The </a:t>
            </a:r>
            <a:r>
              <a:rPr lang="en-IN" sz="2400" b="1" dirty="0" err="1" smtClean="0">
                <a:solidFill>
                  <a:srgbClr val="FF0000"/>
                </a:solidFill>
              </a:rPr>
              <a:t>forName</a:t>
            </a:r>
            <a:r>
              <a:rPr lang="en-IN" sz="2400" b="1" dirty="0" smtClean="0">
                <a:solidFill>
                  <a:srgbClr val="FF0000"/>
                </a:solidFill>
              </a:rPr>
              <a:t>() </a:t>
            </a:r>
            <a:r>
              <a:rPr lang="en-IN" sz="2400" dirty="0" smtClean="0"/>
              <a:t>method of class </a:t>
            </a:r>
            <a:r>
              <a:rPr lang="en-IN" sz="2400" b="1" dirty="0" err="1" smtClean="0">
                <a:solidFill>
                  <a:srgbClr val="FF0000"/>
                </a:solidFill>
              </a:rPr>
              <a:t>Class</a:t>
            </a:r>
            <a:r>
              <a:rPr lang="en-IN" sz="2400" dirty="0" smtClean="0"/>
              <a:t> is used to register the driver class. This method is used to dynamically load the driver class.</a:t>
            </a:r>
          </a:p>
          <a:p>
            <a:pPr>
              <a:buSzPct val="100000"/>
            </a:pPr>
            <a:r>
              <a:rPr lang="en-IN" sz="2400" dirty="0" smtClean="0"/>
              <a:t>    </a:t>
            </a:r>
            <a:r>
              <a:rPr lang="en-IN" sz="2400" b="1" dirty="0" smtClean="0"/>
              <a:t>Syntax:</a:t>
            </a:r>
          </a:p>
          <a:p>
            <a:pPr>
              <a:buSzPct val="100000"/>
              <a:buNone/>
            </a:pPr>
            <a:r>
              <a:rPr lang="en-IN" sz="2400" b="1" dirty="0" smtClean="0"/>
              <a:t>    </a:t>
            </a:r>
            <a:r>
              <a:rPr lang="en-IN" sz="2400" b="1" dirty="0" smtClean="0">
                <a:solidFill>
                  <a:srgbClr val="002060"/>
                </a:solidFill>
              </a:rPr>
              <a:t>public</a:t>
            </a:r>
            <a:r>
              <a:rPr lang="en-IN" sz="2400" dirty="0" smtClean="0">
                <a:solidFill>
                  <a:srgbClr val="002060"/>
                </a:solidFill>
              </a:rPr>
              <a:t>  </a:t>
            </a:r>
            <a:r>
              <a:rPr lang="en-IN" sz="2400" b="1" dirty="0" smtClean="0">
                <a:solidFill>
                  <a:srgbClr val="002060"/>
                </a:solidFill>
              </a:rPr>
              <a:t>static </a:t>
            </a:r>
            <a:r>
              <a:rPr lang="en-IN" sz="2400" dirty="0" smtClean="0">
                <a:solidFill>
                  <a:srgbClr val="002060"/>
                </a:solidFill>
              </a:rPr>
              <a:t> </a:t>
            </a:r>
            <a:r>
              <a:rPr lang="en-IN" sz="2400" b="1" dirty="0" smtClean="0">
                <a:solidFill>
                  <a:srgbClr val="002060"/>
                </a:solidFill>
              </a:rPr>
              <a:t>Class</a:t>
            </a:r>
            <a:r>
              <a:rPr lang="en-IN" sz="2400" dirty="0" smtClean="0">
                <a:solidFill>
                  <a:srgbClr val="002060"/>
                </a:solidFill>
              </a:rPr>
              <a:t>  </a:t>
            </a:r>
            <a:r>
              <a:rPr lang="en-IN" sz="2400" dirty="0" err="1" smtClean="0">
                <a:solidFill>
                  <a:srgbClr val="002060"/>
                </a:solidFill>
              </a:rPr>
              <a:t>forName</a:t>
            </a:r>
            <a:r>
              <a:rPr lang="en-IN" sz="2400" dirty="0" smtClean="0">
                <a:solidFill>
                  <a:srgbClr val="002060"/>
                </a:solidFill>
              </a:rPr>
              <a:t>(String </a:t>
            </a:r>
            <a:r>
              <a:rPr lang="en-IN" sz="2400" dirty="0" err="1" smtClean="0">
                <a:solidFill>
                  <a:srgbClr val="002060"/>
                </a:solidFill>
              </a:rPr>
              <a:t>className</a:t>
            </a:r>
            <a:r>
              <a:rPr lang="en-IN" sz="2400" dirty="0" smtClean="0">
                <a:solidFill>
                  <a:srgbClr val="002060"/>
                </a:solidFill>
              </a:rPr>
              <a:t>)</a:t>
            </a:r>
            <a:r>
              <a:rPr lang="en-IN" sz="2400" b="1" dirty="0" smtClean="0">
                <a:solidFill>
                  <a:srgbClr val="002060"/>
                </a:solidFill>
              </a:rPr>
              <a:t>throws</a:t>
            </a:r>
            <a:r>
              <a:rPr lang="en-IN" sz="2400" dirty="0" smtClean="0">
                <a:solidFill>
                  <a:srgbClr val="002060"/>
                </a:solidFill>
              </a:rPr>
              <a:t>   </a:t>
            </a:r>
          </a:p>
          <a:p>
            <a:pPr>
              <a:buSzPct val="100000"/>
              <a:buNone/>
            </a:pPr>
            <a:r>
              <a:rPr lang="en-IN" sz="2400" dirty="0" smtClean="0">
                <a:solidFill>
                  <a:srgbClr val="002060"/>
                </a:solidFill>
              </a:rPr>
              <a:t>     </a:t>
            </a:r>
            <a:r>
              <a:rPr lang="en-IN" sz="2400" dirty="0" err="1" smtClean="0">
                <a:solidFill>
                  <a:srgbClr val="002060"/>
                </a:solidFill>
              </a:rPr>
              <a:t>ClassNotFoundException</a:t>
            </a:r>
            <a:r>
              <a:rPr lang="en-IN" sz="2400" dirty="0" smtClean="0">
                <a:solidFill>
                  <a:srgbClr val="002060"/>
                </a:solidFill>
              </a:rPr>
              <a:t> </a:t>
            </a:r>
          </a:p>
          <a:p>
            <a:pPr>
              <a:buSzPct val="100000"/>
            </a:pPr>
            <a:r>
              <a:rPr lang="en-IN" sz="2400" dirty="0" smtClean="0"/>
              <a:t>    </a:t>
            </a:r>
            <a:r>
              <a:rPr lang="en-IN" sz="2400" b="1" dirty="0" smtClean="0"/>
              <a:t>Example:</a:t>
            </a:r>
          </a:p>
          <a:p>
            <a:pPr>
              <a:buSzPct val="100000"/>
              <a:buNone/>
            </a:pPr>
            <a:r>
              <a:rPr lang="en-IN" sz="2400" dirty="0" smtClean="0"/>
              <a:t>   </a:t>
            </a:r>
            <a:r>
              <a:rPr lang="en-IN" sz="2400" dirty="0" err="1" smtClean="0"/>
              <a:t>Class.forName</a:t>
            </a:r>
            <a:r>
              <a:rPr lang="en-IN" sz="2400" dirty="0" smtClean="0"/>
              <a:t>("</a:t>
            </a:r>
            <a:r>
              <a:rPr lang="en-IN" sz="2400" dirty="0" err="1" smtClean="0"/>
              <a:t>oracle.jdbc.driver.OracleDriver</a:t>
            </a:r>
            <a:r>
              <a:rPr lang="en-IN" sz="2400" dirty="0" smtClean="0"/>
              <a:t>"); </a:t>
            </a:r>
          </a:p>
          <a:p>
            <a:pPr>
              <a:buSzPct val="100000"/>
              <a:buNone/>
            </a:pPr>
            <a:endParaRPr lang="en-IN" sz="2400" dirty="0" smtClean="0"/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IN" b="1" dirty="0" smtClean="0"/>
              <a:t>CONNECT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7" descr="jdbc-ppt-13-638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515269" y="1531937"/>
            <a:ext cx="6076950" cy="45624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3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u="sng" dirty="0" smtClean="0"/>
              <a:t>Create the connection object</a:t>
            </a:r>
            <a:r>
              <a:rPr lang="en-IN" dirty="0" smtClean="0"/>
              <a:t>:</a:t>
            </a:r>
          </a:p>
          <a:p>
            <a:pPr>
              <a:buNone/>
            </a:pPr>
            <a:r>
              <a:rPr lang="en-IN" dirty="0" smtClean="0"/>
              <a:t>    </a:t>
            </a:r>
          </a:p>
          <a:p>
            <a:pPr>
              <a:buNone/>
            </a:pPr>
            <a:r>
              <a:rPr lang="en-IN" dirty="0" smtClean="0"/>
              <a:t>    The </a:t>
            </a:r>
            <a:r>
              <a:rPr lang="en-IN" dirty="0" err="1" smtClean="0"/>
              <a:t>getConnection</a:t>
            </a:r>
            <a:r>
              <a:rPr lang="en-IN" dirty="0" smtClean="0"/>
              <a:t>() method of </a:t>
            </a:r>
            <a:r>
              <a:rPr lang="en-IN" dirty="0" err="1" smtClean="0"/>
              <a:t>DriverManager</a:t>
            </a:r>
            <a:r>
              <a:rPr lang="en-IN" dirty="0" smtClean="0"/>
              <a:t> class is used to establish connection with the database.</a:t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Syntax:</a:t>
            </a:r>
          </a:p>
          <a:p>
            <a:pPr>
              <a:buNone/>
            </a:pPr>
            <a:r>
              <a:rPr lang="en-IN" dirty="0" smtClean="0"/>
              <a:t>     1) </a:t>
            </a: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Connection </a:t>
            </a:r>
            <a:r>
              <a:rPr lang="en-IN" dirty="0" err="1" smtClean="0"/>
              <a:t>getConnection</a:t>
            </a:r>
            <a:r>
              <a:rPr lang="en-IN" dirty="0" smtClean="0"/>
              <a:t>(String </a:t>
            </a:r>
            <a:r>
              <a:rPr lang="en-IN" dirty="0" err="1" smtClean="0"/>
              <a:t>url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b="1" dirty="0" smtClean="0"/>
              <a:t>     throws</a:t>
            </a:r>
            <a:r>
              <a:rPr lang="en-IN" dirty="0" smtClean="0"/>
              <a:t> </a:t>
            </a:r>
            <a:r>
              <a:rPr lang="en-IN" dirty="0" err="1" smtClean="0"/>
              <a:t>SQLException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dirty="0" smtClean="0"/>
              <a:t>     2) </a:t>
            </a: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Connection </a:t>
            </a:r>
            <a:r>
              <a:rPr lang="en-IN" dirty="0" err="1" smtClean="0"/>
              <a:t>getConnection</a:t>
            </a:r>
            <a:r>
              <a:rPr lang="en-IN" dirty="0" smtClean="0"/>
              <a:t>     (String </a:t>
            </a:r>
            <a:r>
              <a:rPr lang="en-IN" dirty="0" err="1" smtClean="0"/>
              <a:t>url,String</a:t>
            </a:r>
            <a:r>
              <a:rPr lang="en-IN" dirty="0" smtClean="0"/>
              <a:t> </a:t>
            </a:r>
            <a:r>
              <a:rPr lang="en-IN" dirty="0" err="1" smtClean="0"/>
              <a:t>name,String</a:t>
            </a:r>
            <a:r>
              <a:rPr lang="en-IN" dirty="0" smtClean="0"/>
              <a:t> password)  </a:t>
            </a:r>
            <a:r>
              <a:rPr lang="en-IN" b="1" dirty="0" smtClean="0"/>
              <a:t> throws</a:t>
            </a:r>
            <a:r>
              <a:rPr lang="en-IN" dirty="0" smtClean="0"/>
              <a:t> </a:t>
            </a:r>
            <a:r>
              <a:rPr lang="en-IN" dirty="0" err="1" smtClean="0"/>
              <a:t>SQLException</a:t>
            </a:r>
            <a:r>
              <a:rPr lang="en-IN" dirty="0" smtClean="0"/>
              <a:t> 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Example:</a:t>
            </a:r>
          </a:p>
          <a:p>
            <a:pPr>
              <a:buNone/>
            </a:pPr>
            <a:r>
              <a:rPr lang="en-IN" dirty="0" smtClean="0"/>
              <a:t>     Connection con=</a:t>
            </a:r>
            <a:r>
              <a:rPr lang="en-IN" dirty="0" err="1" smtClean="0"/>
              <a:t>DriverManager.getConnection</a:t>
            </a:r>
            <a:r>
              <a:rPr lang="en-IN" dirty="0" smtClean="0"/>
              <a:t>(  </a:t>
            </a:r>
          </a:p>
          <a:p>
            <a:pPr>
              <a:buNone/>
            </a:pPr>
            <a:r>
              <a:rPr lang="en-IN" dirty="0" smtClean="0"/>
              <a:t>     "</a:t>
            </a:r>
            <a:r>
              <a:rPr lang="en-IN" dirty="0" err="1" smtClean="0"/>
              <a:t>jdbc:oracle:thin</a:t>
            </a:r>
            <a:r>
              <a:rPr lang="en-IN" dirty="0" smtClean="0"/>
              <a:t>:@localhost:1521:xe","system","password");  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Q1. Which of the following is standard JDBC  package ?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A</a:t>
            </a:r>
            <a:r>
              <a:rPr lang="en-IN" dirty="0" smtClean="0"/>
              <a:t> - </a:t>
            </a:r>
            <a:r>
              <a:rPr lang="en-IN" dirty="0" err="1" smtClean="0"/>
              <a:t>java.oracle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B</a:t>
            </a:r>
            <a:r>
              <a:rPr lang="en-IN" dirty="0" smtClean="0"/>
              <a:t> - java.sql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C</a:t>
            </a:r>
            <a:r>
              <a:rPr lang="en-IN" dirty="0" smtClean="0"/>
              <a:t> - </a:t>
            </a:r>
            <a:r>
              <a:rPr lang="en-IN" dirty="0" err="1" smtClean="0"/>
              <a:t>java.mysql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D</a:t>
            </a:r>
            <a:r>
              <a:rPr lang="en-IN" dirty="0" smtClean="0"/>
              <a:t> -javax.sql</a:t>
            </a: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B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/>
              <a:t>JDBC Packages.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/>
              <a:t>Steps Required In JDBC Programming.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Q2. What do you mean by Connected Architecture ?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A</a:t>
            </a:r>
            <a:r>
              <a:rPr lang="en-IN" dirty="0" smtClean="0"/>
              <a:t> -</a:t>
            </a:r>
            <a:r>
              <a:rPr lang="en-US" dirty="0" smtClean="0"/>
              <a:t>Connection is open while we are not transferring the  data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B</a:t>
            </a:r>
            <a:r>
              <a:rPr lang="en-IN" dirty="0" smtClean="0"/>
              <a:t> -</a:t>
            </a:r>
            <a:r>
              <a:rPr lang="en-US" dirty="0" smtClean="0"/>
              <a:t>Connection is closed by itself.</a:t>
            </a:r>
          </a:p>
          <a:p>
            <a:pPr>
              <a:buNone/>
            </a:pPr>
            <a:r>
              <a:rPr lang="en-IN" b="1" dirty="0" smtClean="0"/>
              <a:t>C</a:t>
            </a:r>
            <a:r>
              <a:rPr lang="en-IN" dirty="0" smtClean="0"/>
              <a:t> - We do not have to explicitly close the connection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D</a:t>
            </a:r>
            <a:r>
              <a:rPr lang="en-IN" dirty="0" smtClean="0"/>
              <a:t> -None of the above</a:t>
            </a: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800" b="1" dirty="0" smtClean="0"/>
              <a:t>Q3. Which statement is true about javax.sql package ? </a:t>
            </a:r>
            <a:endParaRPr lang="en-IN" b="1" dirty="0" smtClean="0"/>
          </a:p>
          <a:p>
            <a:pPr>
              <a:buNone/>
            </a:pPr>
            <a:r>
              <a:rPr lang="en-US" b="1" dirty="0" smtClean="0"/>
              <a:t>A-</a:t>
            </a:r>
            <a:r>
              <a:rPr lang="en-US" dirty="0" smtClean="0"/>
              <a:t> It was not a part of standard JDBC 1.0.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B-</a:t>
            </a:r>
            <a:r>
              <a:rPr lang="en-US" dirty="0" smtClean="0"/>
              <a:t> Concept of connection pooling comes from this package.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C- </a:t>
            </a:r>
            <a:r>
              <a:rPr lang="en-US" dirty="0" smtClean="0"/>
              <a:t>It support disconnected architecture.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D-</a:t>
            </a:r>
            <a:r>
              <a:rPr lang="en-US" dirty="0" smtClean="0"/>
              <a:t> All of the above.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D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b="1" dirty="0" smtClean="0"/>
              <a:t>Q4.Arrange  the following steps properly which is used to connect java application with the database ?</a:t>
            </a:r>
            <a:endParaRPr lang="en-IN" b="1" dirty="0" smtClean="0"/>
          </a:p>
          <a:p>
            <a:pPr marL="514350" indent="-514350">
              <a:buNone/>
            </a:pPr>
            <a:r>
              <a:rPr lang="en-US" b="1" dirty="0" smtClean="0"/>
              <a:t>A-</a:t>
            </a:r>
            <a:r>
              <a:rPr lang="en-US" dirty="0" smtClean="0"/>
              <a:t> Obtain the statement.</a:t>
            </a:r>
          </a:p>
          <a:p>
            <a:pPr marL="514350" indent="-514350">
              <a:buNone/>
            </a:pPr>
            <a:r>
              <a:rPr lang="en-US" b="1" dirty="0" smtClean="0"/>
              <a:t>B-</a:t>
            </a:r>
            <a:r>
              <a:rPr lang="en-US" dirty="0" smtClean="0"/>
              <a:t> Import the required package.</a:t>
            </a:r>
          </a:p>
          <a:p>
            <a:pPr marL="514350" indent="-514350">
              <a:buNone/>
            </a:pPr>
            <a:r>
              <a:rPr lang="en-US" b="1" dirty="0" smtClean="0"/>
              <a:t>C-</a:t>
            </a:r>
            <a:r>
              <a:rPr lang="en-US" dirty="0" smtClean="0"/>
              <a:t> Obtain the connection.</a:t>
            </a:r>
          </a:p>
          <a:p>
            <a:pPr marL="514350" indent="-514350">
              <a:buNone/>
            </a:pPr>
            <a:r>
              <a:rPr lang="en-US" b="1" dirty="0" smtClean="0"/>
              <a:t>D-</a:t>
            </a:r>
            <a:r>
              <a:rPr lang="en-US" dirty="0" smtClean="0"/>
              <a:t> Process the result.</a:t>
            </a:r>
          </a:p>
          <a:p>
            <a:pPr marL="514350" indent="-514350">
              <a:buNone/>
            </a:pPr>
            <a:r>
              <a:rPr lang="en-US" b="1" dirty="0" smtClean="0"/>
              <a:t>E- </a:t>
            </a:r>
            <a:r>
              <a:rPr lang="en-US" dirty="0" smtClean="0"/>
              <a:t>Executing queries.</a:t>
            </a:r>
          </a:p>
          <a:p>
            <a:pPr marL="514350" indent="-514350">
              <a:buNone/>
            </a:pPr>
            <a:r>
              <a:rPr lang="en-US" b="1" dirty="0" smtClean="0"/>
              <a:t>F- </a:t>
            </a:r>
            <a:r>
              <a:rPr lang="en-US" dirty="0" smtClean="0"/>
              <a:t>Close the connection.</a:t>
            </a:r>
          </a:p>
          <a:p>
            <a:pPr marL="514350" indent="-514350">
              <a:buNone/>
            </a:pPr>
            <a:r>
              <a:rPr lang="en-US" b="1" dirty="0" smtClean="0"/>
              <a:t>G- </a:t>
            </a:r>
            <a:r>
              <a:rPr lang="en-US" dirty="0" smtClean="0"/>
              <a:t>Process the result.</a:t>
            </a:r>
          </a:p>
          <a:p>
            <a:pPr marL="514350" indent="-514350">
              <a:buNone/>
            </a:pPr>
            <a:r>
              <a:rPr lang="en-US" b="1" dirty="0" smtClean="0"/>
              <a:t>H- </a:t>
            </a:r>
            <a:r>
              <a:rPr lang="en-US" dirty="0" smtClean="0"/>
              <a:t>Load and register the driver class.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Answer:- </a:t>
            </a:r>
            <a:r>
              <a:rPr lang="en-US" b="1" dirty="0" smtClean="0">
                <a:solidFill>
                  <a:srgbClr val="00B050"/>
                </a:solidFill>
              </a:rPr>
              <a:t>B,H,C,A,E,G,F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Q5. </a:t>
            </a:r>
            <a:r>
              <a:rPr lang="en-IN" sz="2800" b="1" dirty="0" smtClean="0"/>
              <a:t>Which driver is called as thin-driver in JDBC?</a:t>
            </a:r>
            <a:endParaRPr lang="en-IN" sz="2800" dirty="0" smtClean="0"/>
          </a:p>
          <a:p>
            <a:pPr>
              <a:buNone/>
            </a:pPr>
            <a:r>
              <a:rPr lang="en-IN" b="1" dirty="0" smtClean="0"/>
              <a:t>A</a:t>
            </a:r>
            <a:r>
              <a:rPr lang="en-IN" dirty="0" smtClean="0"/>
              <a:t> - Type 1 driver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B</a:t>
            </a:r>
            <a:r>
              <a:rPr lang="en-IN" dirty="0" smtClean="0"/>
              <a:t> - Type 2 driver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C</a:t>
            </a:r>
            <a:r>
              <a:rPr lang="en-IN" dirty="0" smtClean="0"/>
              <a:t> -  Type 3 driver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D</a:t>
            </a:r>
            <a:r>
              <a:rPr lang="en-IN" dirty="0" smtClean="0"/>
              <a:t> - Type 4 driver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D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Q6. </a:t>
            </a:r>
            <a:r>
              <a:rPr lang="en-IN" sz="2800" b="1" dirty="0" smtClean="0"/>
              <a:t>Which of the following is correct about </a:t>
            </a:r>
            <a:r>
              <a:rPr lang="en-IN" sz="2800" b="1" dirty="0" err="1" smtClean="0"/>
              <a:t>Class.forName</a:t>
            </a:r>
            <a:r>
              <a:rPr lang="en-IN" sz="2800" b="1" dirty="0" smtClean="0"/>
              <a:t>() method call?</a:t>
            </a:r>
          </a:p>
          <a:p>
            <a:pPr>
              <a:buNone/>
            </a:pPr>
            <a:r>
              <a:rPr lang="en-IN" sz="2800" b="1" dirty="0" smtClean="0"/>
              <a:t>A</a:t>
            </a:r>
            <a:r>
              <a:rPr lang="en-IN" sz="2800" dirty="0" smtClean="0"/>
              <a:t> - This method instantiates the driver class object</a:t>
            </a:r>
            <a:endParaRPr lang="en-IN" sz="2800" b="1" dirty="0" smtClean="0"/>
          </a:p>
          <a:p>
            <a:pPr>
              <a:buNone/>
            </a:pPr>
            <a:r>
              <a:rPr lang="en-IN" sz="2800" b="1" dirty="0" smtClean="0"/>
              <a:t>B</a:t>
            </a:r>
            <a:r>
              <a:rPr lang="en-IN" sz="2800" dirty="0" smtClean="0"/>
              <a:t> - This method dynamically loads the driver's class file into memory, which automatically registers it.</a:t>
            </a:r>
            <a:endParaRPr lang="en-IN" sz="2800" b="1" dirty="0" smtClean="0"/>
          </a:p>
          <a:p>
            <a:pPr>
              <a:buNone/>
            </a:pPr>
            <a:r>
              <a:rPr lang="en-IN" sz="2800" b="1" dirty="0" smtClean="0"/>
              <a:t>C</a:t>
            </a:r>
            <a:r>
              <a:rPr lang="en-IN" sz="2800" dirty="0" smtClean="0"/>
              <a:t> - Both of the above</a:t>
            </a:r>
            <a:endParaRPr lang="en-IN" sz="2800" b="1" dirty="0" smtClean="0"/>
          </a:p>
          <a:p>
            <a:pPr>
              <a:buNone/>
            </a:pPr>
            <a:r>
              <a:rPr lang="en-IN" sz="2800" b="1" dirty="0" smtClean="0"/>
              <a:t>D</a:t>
            </a:r>
            <a:r>
              <a:rPr lang="en-IN" sz="2800" dirty="0" smtClean="0"/>
              <a:t> - None of the above.</a:t>
            </a:r>
            <a:endParaRPr lang="en-IN" sz="2800" b="1" dirty="0" smtClean="0"/>
          </a:p>
          <a:p>
            <a:pPr marL="514350" indent="-514350">
              <a:buNone/>
            </a:pPr>
            <a:r>
              <a:rPr lang="en-US" dirty="0" smtClean="0"/>
              <a:t>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B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Q7. </a:t>
            </a:r>
            <a:r>
              <a:rPr lang="en-IN" sz="2800" b="1" dirty="0" smtClean="0"/>
              <a:t>Which of the following Exception is thrown by </a:t>
            </a:r>
            <a:r>
              <a:rPr lang="en-IN" sz="2800" b="1" dirty="0" err="1" smtClean="0"/>
              <a:t>Class.forName</a:t>
            </a:r>
            <a:r>
              <a:rPr lang="en-IN" sz="2800" b="1" dirty="0" smtClean="0"/>
              <a:t>( ) method</a:t>
            </a:r>
          </a:p>
          <a:p>
            <a:pPr>
              <a:buNone/>
            </a:pPr>
            <a:r>
              <a:rPr lang="en-IN" sz="2800" b="1" dirty="0" smtClean="0"/>
              <a:t>A</a:t>
            </a:r>
            <a:r>
              <a:rPr lang="en-IN" sz="2800" dirty="0" smtClean="0"/>
              <a:t> -  </a:t>
            </a:r>
            <a:r>
              <a:rPr lang="en-IN" sz="2800" dirty="0" err="1" smtClean="0"/>
              <a:t>NoClassDefFoundError</a:t>
            </a:r>
            <a:endParaRPr lang="en-IN" sz="2800" b="1" dirty="0" smtClean="0"/>
          </a:p>
          <a:p>
            <a:pPr>
              <a:buNone/>
            </a:pPr>
            <a:r>
              <a:rPr lang="en-IN" sz="2800" b="1" dirty="0" smtClean="0"/>
              <a:t>B</a:t>
            </a:r>
            <a:r>
              <a:rPr lang="en-IN" sz="2800" dirty="0" smtClean="0"/>
              <a:t>  - </a:t>
            </a:r>
            <a:r>
              <a:rPr lang="en-IN" sz="2800" dirty="0" err="1" smtClean="0"/>
              <a:t>SQLException</a:t>
            </a:r>
            <a:endParaRPr lang="en-IN" sz="2800" b="1" dirty="0" smtClean="0"/>
          </a:p>
          <a:p>
            <a:pPr>
              <a:buNone/>
            </a:pPr>
            <a:r>
              <a:rPr lang="en-IN" sz="2800" b="1" dirty="0" smtClean="0"/>
              <a:t>C</a:t>
            </a:r>
            <a:r>
              <a:rPr lang="en-IN" sz="2800" dirty="0" smtClean="0"/>
              <a:t> - </a:t>
            </a:r>
            <a:r>
              <a:rPr lang="en-IN" sz="2800" dirty="0" err="1" smtClean="0"/>
              <a:t>ClassNotFoundException</a:t>
            </a:r>
            <a:endParaRPr lang="en-IN" sz="2800" b="1" dirty="0" smtClean="0"/>
          </a:p>
          <a:p>
            <a:pPr>
              <a:buNone/>
            </a:pPr>
            <a:r>
              <a:rPr lang="en-IN" sz="2800" b="1" dirty="0" smtClean="0"/>
              <a:t>D</a:t>
            </a:r>
            <a:r>
              <a:rPr lang="en-IN" sz="2800" dirty="0" smtClean="0"/>
              <a:t> - All of the above.</a:t>
            </a:r>
            <a:endParaRPr lang="en-IN" sz="2800" b="1" dirty="0" smtClean="0"/>
          </a:p>
          <a:p>
            <a:pPr marL="514350" indent="-514350">
              <a:buNone/>
            </a:pPr>
            <a:r>
              <a:rPr lang="en-US" dirty="0" smtClean="0"/>
              <a:t>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QUERY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7" descr="jdbc-ppt-14-638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515269" y="1531937"/>
            <a:ext cx="6076950" cy="45624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STEP4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endParaRPr lang="en-IN" dirty="0" smtClean="0"/>
          </a:p>
          <a:p>
            <a:r>
              <a:rPr lang="en-IN" b="1" u="sng" dirty="0" smtClean="0"/>
              <a:t>Create the statement object</a:t>
            </a:r>
            <a:r>
              <a:rPr lang="en-IN" dirty="0" smtClean="0"/>
              <a:t>:</a:t>
            </a:r>
          </a:p>
          <a:p>
            <a:pPr>
              <a:buNone/>
            </a:pPr>
            <a:r>
              <a:rPr lang="en-IN" dirty="0" smtClean="0"/>
              <a:t>    The </a:t>
            </a:r>
            <a:r>
              <a:rPr lang="en-IN" dirty="0" err="1" smtClean="0"/>
              <a:t>createStatement</a:t>
            </a:r>
            <a:r>
              <a:rPr lang="en-IN" dirty="0" smtClean="0"/>
              <a:t>() method of Connection      interface is used to create statement. The object of statement is responsible to execute queries with the      database.</a:t>
            </a:r>
          </a:p>
          <a:p>
            <a:r>
              <a:rPr lang="en-IN" dirty="0" smtClean="0"/>
              <a:t>Syntax:</a:t>
            </a:r>
          </a:p>
          <a:p>
            <a:pPr>
              <a:buNone/>
            </a:pPr>
            <a:r>
              <a:rPr lang="en-IN" b="1" dirty="0" smtClean="0"/>
              <a:t>      public</a:t>
            </a:r>
            <a:r>
              <a:rPr lang="en-IN" dirty="0" smtClean="0"/>
              <a:t> Statement </a:t>
            </a:r>
            <a:r>
              <a:rPr lang="en-IN" dirty="0" err="1" smtClean="0"/>
              <a:t>createStatement</a:t>
            </a:r>
            <a:r>
              <a:rPr lang="en-IN" dirty="0" smtClean="0"/>
              <a:t>()</a:t>
            </a:r>
            <a:r>
              <a:rPr lang="en-IN" b="1" dirty="0" smtClean="0"/>
              <a:t>throws</a:t>
            </a:r>
          </a:p>
          <a:p>
            <a:pPr>
              <a:buNone/>
            </a:pPr>
            <a:r>
              <a:rPr lang="en-IN" b="1" dirty="0" smtClean="0"/>
              <a:t>     </a:t>
            </a:r>
            <a:r>
              <a:rPr lang="en-IN" dirty="0" smtClean="0"/>
              <a:t> </a:t>
            </a:r>
            <a:r>
              <a:rPr lang="en-IN" dirty="0" err="1" smtClean="0"/>
              <a:t>SQLException</a:t>
            </a:r>
            <a:endParaRPr lang="en-IN" dirty="0" smtClean="0"/>
          </a:p>
          <a:p>
            <a:r>
              <a:rPr lang="en-IN" dirty="0" smtClean="0"/>
              <a:t>Example:</a:t>
            </a:r>
          </a:p>
          <a:p>
            <a:pPr>
              <a:buNone/>
            </a:pPr>
            <a:r>
              <a:rPr lang="en-IN" dirty="0" smtClean="0"/>
              <a:t>     Statement stmt=</a:t>
            </a:r>
            <a:r>
              <a:rPr lang="en-IN" dirty="0" err="1" smtClean="0"/>
              <a:t>con.createStatement</a:t>
            </a:r>
            <a:r>
              <a:rPr lang="en-IN" dirty="0" smtClean="0"/>
              <a:t>();  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Process Result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  <a:ln w="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SzPct val="120000"/>
              <a:buNone/>
            </a:pPr>
            <a:endParaRPr lang="en-US" sz="2400" dirty="0" smtClean="0"/>
          </a:p>
          <a:p>
            <a:pPr>
              <a:buSzPct val="120000"/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jdbc-ppt-15-63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66" y="1785926"/>
            <a:ext cx="6076950" cy="4562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5 &amp; 6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9916" y="1484784"/>
            <a:ext cx="8974084" cy="4944612"/>
          </a:xfrm>
        </p:spPr>
        <p:txBody>
          <a:bodyPr>
            <a:normAutofit fontScale="62500" lnSpcReduction="20000"/>
          </a:bodyPr>
          <a:lstStyle/>
          <a:p>
            <a:endParaRPr lang="en-US" b="1" u="sng" dirty="0" smtClean="0"/>
          </a:p>
          <a:p>
            <a:r>
              <a:rPr lang="en-US" sz="3200" b="1" u="sng" dirty="0" smtClean="0"/>
              <a:t>Execute the query</a:t>
            </a:r>
            <a:r>
              <a:rPr lang="en-US" b="1" u="sng" dirty="0" smtClean="0"/>
              <a:t>:</a:t>
            </a:r>
          </a:p>
          <a:p>
            <a:pPr>
              <a:buNone/>
            </a:pPr>
            <a:r>
              <a:rPr lang="en-US" b="1" dirty="0" smtClean="0"/>
              <a:t>     </a:t>
            </a:r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IN" sz="2900" dirty="0" smtClean="0"/>
              <a:t>The </a:t>
            </a:r>
            <a:r>
              <a:rPr lang="en-IN" sz="2900" dirty="0" err="1" smtClean="0"/>
              <a:t>executeQuery</a:t>
            </a:r>
            <a:r>
              <a:rPr lang="en-IN" sz="2900" dirty="0" smtClean="0"/>
              <a:t>() method of Statement interface is used to execute queries to the database. This method returns the object of </a:t>
            </a:r>
            <a:r>
              <a:rPr lang="en-IN" sz="2900" dirty="0" err="1" smtClean="0"/>
              <a:t>ResultSet</a:t>
            </a:r>
            <a:r>
              <a:rPr lang="en-IN" sz="2900" dirty="0" smtClean="0"/>
              <a:t> that can be used to get all the records of a table.</a:t>
            </a:r>
          </a:p>
          <a:p>
            <a:pPr>
              <a:buNone/>
            </a:pPr>
            <a:r>
              <a:rPr lang="en-IN" sz="2900" dirty="0" smtClean="0"/>
              <a:t>   </a:t>
            </a:r>
          </a:p>
          <a:p>
            <a:pPr>
              <a:buNone/>
            </a:pPr>
            <a:r>
              <a:rPr lang="en-IN" sz="2900" dirty="0" smtClean="0"/>
              <a:t> Syntax:</a:t>
            </a:r>
          </a:p>
          <a:p>
            <a:pPr>
              <a:buNone/>
            </a:pPr>
            <a:r>
              <a:rPr lang="en-IN" sz="2900" b="1" dirty="0" smtClean="0"/>
              <a:t>    public</a:t>
            </a:r>
            <a:r>
              <a:rPr lang="en-IN" sz="2900" dirty="0" smtClean="0"/>
              <a:t> </a:t>
            </a:r>
            <a:r>
              <a:rPr lang="en-IN" sz="2900" dirty="0" err="1" smtClean="0"/>
              <a:t>ResultSet</a:t>
            </a:r>
            <a:r>
              <a:rPr lang="en-IN" sz="2900" dirty="0" smtClean="0"/>
              <a:t> </a:t>
            </a:r>
            <a:r>
              <a:rPr lang="en-IN" sz="2900" dirty="0" err="1" smtClean="0"/>
              <a:t>executeQuery</a:t>
            </a:r>
            <a:r>
              <a:rPr lang="en-IN" sz="2900" dirty="0" smtClean="0"/>
              <a:t>(String </a:t>
            </a:r>
            <a:r>
              <a:rPr lang="en-IN" sz="2900" dirty="0" err="1" smtClean="0"/>
              <a:t>sql</a:t>
            </a:r>
            <a:r>
              <a:rPr lang="en-IN" sz="2900" dirty="0" smtClean="0"/>
              <a:t>)</a:t>
            </a:r>
            <a:r>
              <a:rPr lang="en-IN" sz="2900" b="1" dirty="0" smtClean="0"/>
              <a:t>throws</a:t>
            </a:r>
            <a:r>
              <a:rPr lang="en-IN" sz="2900" dirty="0" smtClean="0"/>
              <a:t> </a:t>
            </a:r>
          </a:p>
          <a:p>
            <a:pPr>
              <a:buNone/>
            </a:pPr>
            <a:r>
              <a:rPr lang="en-IN" sz="2900" dirty="0" smtClean="0"/>
              <a:t>      </a:t>
            </a:r>
            <a:r>
              <a:rPr lang="en-IN" sz="2900" dirty="0" err="1" smtClean="0"/>
              <a:t>SQLException</a:t>
            </a:r>
            <a:endParaRPr lang="en-IN" sz="2900" dirty="0" smtClean="0"/>
          </a:p>
          <a:p>
            <a:pPr>
              <a:buNone/>
            </a:pPr>
            <a:endParaRPr lang="en-IN" sz="2900" dirty="0" smtClean="0"/>
          </a:p>
          <a:p>
            <a:pPr>
              <a:buNone/>
            </a:pPr>
            <a:r>
              <a:rPr lang="en-IN" sz="2900" dirty="0" smtClean="0"/>
              <a:t>Example:</a:t>
            </a:r>
          </a:p>
          <a:p>
            <a:pPr>
              <a:buNone/>
            </a:pPr>
            <a:r>
              <a:rPr lang="en-IN" sz="2900" dirty="0" smtClean="0"/>
              <a:t>    </a:t>
            </a:r>
            <a:r>
              <a:rPr lang="en-IN" sz="2900" dirty="0" err="1" smtClean="0"/>
              <a:t>ResultSet</a:t>
            </a:r>
            <a:r>
              <a:rPr lang="en-IN" sz="2900" dirty="0" smtClean="0"/>
              <a:t> </a:t>
            </a:r>
            <a:r>
              <a:rPr lang="en-IN" sz="2900" dirty="0" err="1" smtClean="0"/>
              <a:t>rs</a:t>
            </a:r>
            <a:r>
              <a:rPr lang="en-IN" sz="2900" dirty="0" smtClean="0"/>
              <a:t>=</a:t>
            </a:r>
            <a:r>
              <a:rPr lang="en-IN" sz="2900" dirty="0" err="1" smtClean="0"/>
              <a:t>stmt.executeQuery</a:t>
            </a:r>
            <a:r>
              <a:rPr lang="en-IN" sz="2900" dirty="0" smtClean="0"/>
              <a:t>("select * from </a:t>
            </a:r>
            <a:r>
              <a:rPr lang="en-IN" sz="2900" dirty="0" err="1" smtClean="0"/>
              <a:t>emp</a:t>
            </a:r>
            <a:r>
              <a:rPr lang="en-IN" sz="2900" dirty="0" smtClean="0"/>
              <a:t>");  </a:t>
            </a:r>
          </a:p>
          <a:p>
            <a:pPr>
              <a:buNone/>
            </a:pPr>
            <a:r>
              <a:rPr lang="en-IN" sz="2900" dirty="0" smtClean="0"/>
              <a:t>     </a:t>
            </a:r>
            <a:r>
              <a:rPr lang="en-IN" sz="2900" b="1" dirty="0" smtClean="0"/>
              <a:t>while</a:t>
            </a:r>
            <a:r>
              <a:rPr lang="en-IN" sz="2900" dirty="0" smtClean="0"/>
              <a:t>(</a:t>
            </a:r>
            <a:r>
              <a:rPr lang="en-IN" sz="2900" dirty="0" err="1" smtClean="0"/>
              <a:t>rs.next</a:t>
            </a:r>
            <a:r>
              <a:rPr lang="en-IN" sz="2900" dirty="0" smtClean="0"/>
              <a:t>()){  </a:t>
            </a:r>
          </a:p>
          <a:p>
            <a:pPr>
              <a:buNone/>
            </a:pPr>
            <a:r>
              <a:rPr lang="en-IN" sz="2900" dirty="0" smtClean="0"/>
              <a:t>    </a:t>
            </a:r>
            <a:r>
              <a:rPr lang="en-IN" sz="2900" dirty="0" err="1" smtClean="0"/>
              <a:t>System.out.println</a:t>
            </a:r>
            <a:r>
              <a:rPr lang="en-IN" sz="2900" dirty="0" smtClean="0"/>
              <a:t>(</a:t>
            </a:r>
            <a:r>
              <a:rPr lang="en-IN" sz="2900" dirty="0" err="1" smtClean="0"/>
              <a:t>rs.getInt</a:t>
            </a:r>
            <a:r>
              <a:rPr lang="en-IN" sz="2900" dirty="0" smtClean="0"/>
              <a:t>(1)+" "+</a:t>
            </a:r>
            <a:r>
              <a:rPr lang="en-IN" sz="2900" dirty="0" err="1" smtClean="0"/>
              <a:t>rs.getString</a:t>
            </a:r>
            <a:r>
              <a:rPr lang="en-IN" sz="2900" dirty="0" smtClean="0"/>
              <a:t>(2));  </a:t>
            </a:r>
          </a:p>
          <a:p>
            <a:pPr>
              <a:buNone/>
            </a:pPr>
            <a:r>
              <a:rPr lang="en-IN" sz="2900" dirty="0" smtClean="0"/>
              <a:t>    }  </a:t>
            </a:r>
          </a:p>
          <a:p>
            <a:pPr>
              <a:buNone/>
            </a:pPr>
            <a:endParaRPr lang="en-IN" sz="2900" dirty="0" smtClean="0"/>
          </a:p>
          <a:p>
            <a:pPr>
              <a:buNone/>
            </a:pPr>
            <a:r>
              <a:rPr lang="en-IN" sz="2900" dirty="0" smtClean="0"/>
              <a:t>    </a:t>
            </a:r>
            <a:endParaRPr lang="en-US" sz="29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6548" y="72007"/>
            <a:ext cx="1221956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6733"/>
            <a:ext cx="811907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/>
              <a:t>Q1. What is JDBC?</a:t>
            </a:r>
          </a:p>
          <a:p>
            <a:pPr>
              <a:buNone/>
            </a:pPr>
            <a:r>
              <a:rPr lang="en-IN" b="1" dirty="0" smtClean="0"/>
              <a:t>A</a:t>
            </a:r>
            <a:r>
              <a:rPr lang="en-IN" dirty="0" smtClean="0"/>
              <a:t> - JDBC is a java based protocol.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B</a:t>
            </a:r>
            <a:r>
              <a:rPr lang="en-IN" dirty="0" smtClean="0"/>
              <a:t> - JDBC is a standard Java API for database-independent connectivity between the Java programming language and a wide range of databases.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C</a:t>
            </a:r>
            <a:r>
              <a:rPr lang="en-IN" dirty="0" smtClean="0"/>
              <a:t> - JDBC is a specification to tell how to connect to a database.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D</a:t>
            </a:r>
            <a:r>
              <a:rPr lang="en-IN" dirty="0" smtClean="0"/>
              <a:t> - Joint Driver for Basic Connection</a:t>
            </a:r>
            <a:endParaRPr lang="en-IN" b="1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B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STEP7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2209" y="1478744"/>
            <a:ext cx="8670271" cy="490258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Close the connection object:</a:t>
            </a:r>
          </a:p>
          <a:p>
            <a:pPr>
              <a:buNone/>
            </a:pPr>
            <a:r>
              <a:rPr lang="en-IN" dirty="0" smtClean="0"/>
              <a:t>    The close() method of Connection interface is used to close the connection. By closing connection object statement and </a:t>
            </a:r>
            <a:r>
              <a:rPr lang="en-IN" dirty="0" err="1" smtClean="0"/>
              <a:t>ResultSet</a:t>
            </a:r>
            <a:r>
              <a:rPr lang="en-IN" dirty="0" smtClean="0"/>
              <a:t> will be closed automatically</a:t>
            </a:r>
          </a:p>
          <a:p>
            <a:r>
              <a:rPr lang="en-IN" dirty="0" smtClean="0"/>
              <a:t>Syntax :</a:t>
            </a:r>
          </a:p>
          <a:p>
            <a:pPr>
              <a:buNone/>
            </a:pPr>
            <a:r>
              <a:rPr lang="en-IN" b="1" dirty="0" smtClean="0"/>
              <a:t>    public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close()</a:t>
            </a:r>
            <a:r>
              <a:rPr lang="en-IN" b="1" dirty="0" smtClean="0"/>
              <a:t>throws</a:t>
            </a:r>
            <a:r>
              <a:rPr lang="en-IN" dirty="0" smtClean="0"/>
              <a:t> </a:t>
            </a:r>
            <a:r>
              <a:rPr lang="en-IN" dirty="0" err="1" smtClean="0"/>
              <a:t>SQLException</a:t>
            </a:r>
            <a:endParaRPr lang="en-IN" dirty="0" smtClean="0"/>
          </a:p>
          <a:p>
            <a:r>
              <a:rPr lang="en-IN" dirty="0" smtClean="0"/>
              <a:t>Example :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con.close</a:t>
            </a:r>
            <a:r>
              <a:rPr lang="en-IN" dirty="0" smtClean="0"/>
              <a:t>(); </a:t>
            </a:r>
            <a:endParaRPr lang="en-US" dirty="0" smtClean="0"/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CLOSE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jdbc-ppt-16-63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04" y="1714488"/>
            <a:ext cx="6076950" cy="4562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Q2. </a:t>
            </a:r>
            <a:r>
              <a:rPr lang="en-IN" b="1" dirty="0" smtClean="0"/>
              <a:t>Which of the following manages a list of database drivers in JDBC?</a:t>
            </a:r>
          </a:p>
          <a:p>
            <a:pPr>
              <a:buNone/>
            </a:pPr>
            <a:r>
              <a:rPr lang="en-IN" b="1" dirty="0" smtClean="0"/>
              <a:t>A</a:t>
            </a:r>
            <a:r>
              <a:rPr lang="en-IN" dirty="0" smtClean="0"/>
              <a:t> - </a:t>
            </a:r>
            <a:r>
              <a:rPr lang="en-IN" dirty="0" err="1" smtClean="0"/>
              <a:t>DriverManager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B</a:t>
            </a:r>
            <a:r>
              <a:rPr lang="en-IN" dirty="0" smtClean="0"/>
              <a:t> - JDBC driver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C</a:t>
            </a:r>
            <a:r>
              <a:rPr lang="en-IN" dirty="0" smtClean="0"/>
              <a:t> - Connection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D</a:t>
            </a:r>
            <a:r>
              <a:rPr lang="en-IN" dirty="0" smtClean="0"/>
              <a:t> - Statement</a:t>
            </a:r>
            <a:endParaRPr lang="en-IN" b="1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Q3. SUN has provided how many drivers for connecting to the database?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A</a:t>
            </a:r>
            <a:r>
              <a:rPr lang="en-US" dirty="0" smtClean="0"/>
              <a:t>. 1</a:t>
            </a:r>
          </a:p>
          <a:p>
            <a:pPr>
              <a:buNone/>
            </a:pPr>
            <a:r>
              <a:rPr lang="en-US" b="1" dirty="0" smtClean="0"/>
              <a:t>B.</a:t>
            </a:r>
            <a:r>
              <a:rPr lang="en-US" dirty="0" smtClean="0"/>
              <a:t> 2</a:t>
            </a:r>
          </a:p>
          <a:p>
            <a:pPr>
              <a:buNone/>
            </a:pPr>
            <a:r>
              <a:rPr lang="en-US" b="1" dirty="0" smtClean="0"/>
              <a:t>C.</a:t>
            </a:r>
            <a:r>
              <a:rPr lang="en-US" dirty="0" smtClean="0"/>
              <a:t> 3</a:t>
            </a:r>
          </a:p>
          <a:p>
            <a:pPr>
              <a:buNone/>
            </a:pPr>
            <a:r>
              <a:rPr lang="en-US" b="1" dirty="0" smtClean="0"/>
              <a:t>D.</a:t>
            </a:r>
            <a:r>
              <a:rPr lang="en-US" dirty="0" smtClean="0"/>
              <a:t> 4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Q4. How many type of drivers are there for connecting to the database?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A.</a:t>
            </a:r>
            <a:r>
              <a:rPr lang="en-US" dirty="0" smtClean="0"/>
              <a:t> 1</a:t>
            </a:r>
          </a:p>
          <a:p>
            <a:pPr>
              <a:buNone/>
            </a:pPr>
            <a:r>
              <a:rPr lang="en-US" b="1" dirty="0" smtClean="0"/>
              <a:t>B.</a:t>
            </a:r>
            <a:r>
              <a:rPr lang="en-US" dirty="0" smtClean="0"/>
              <a:t> 2</a:t>
            </a:r>
          </a:p>
          <a:p>
            <a:pPr>
              <a:buNone/>
            </a:pPr>
            <a:r>
              <a:rPr lang="en-US" b="1" dirty="0" smtClean="0"/>
              <a:t>C.</a:t>
            </a:r>
            <a:r>
              <a:rPr lang="en-US" dirty="0" smtClean="0"/>
              <a:t> 3</a:t>
            </a:r>
          </a:p>
          <a:p>
            <a:pPr>
              <a:buNone/>
            </a:pPr>
            <a:r>
              <a:rPr lang="en-US" b="1" dirty="0" smtClean="0"/>
              <a:t>D.</a:t>
            </a:r>
            <a:r>
              <a:rPr lang="en-US" dirty="0" smtClean="0"/>
              <a:t> 4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D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Q5. </a:t>
            </a:r>
            <a:r>
              <a:rPr lang="en-IN" b="1" dirty="0" smtClean="0"/>
              <a:t>Which of the following type of JDBC driver, is also called Type 1 JDBC driver?</a:t>
            </a:r>
          </a:p>
          <a:p>
            <a:pPr>
              <a:buNone/>
            </a:pPr>
            <a:r>
              <a:rPr lang="en-IN" b="1" dirty="0" smtClean="0"/>
              <a:t>A</a:t>
            </a:r>
            <a:r>
              <a:rPr lang="en-IN" dirty="0" smtClean="0"/>
              <a:t> - JDBC-ODBC Bridge plus ODBC driver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B</a:t>
            </a:r>
            <a:r>
              <a:rPr lang="en-IN" dirty="0" smtClean="0"/>
              <a:t> - Partly Java driver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C</a:t>
            </a:r>
            <a:r>
              <a:rPr lang="en-IN" dirty="0" smtClean="0"/>
              <a:t> - Network driver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D</a:t>
            </a:r>
            <a:r>
              <a:rPr lang="en-IN" dirty="0" smtClean="0"/>
              <a:t> - Native-protocol, pure Java driver</a:t>
            </a:r>
            <a:endParaRPr lang="en-IN" b="1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Q6. </a:t>
            </a:r>
            <a:r>
              <a:rPr lang="en-IN" b="1" dirty="0" smtClean="0"/>
              <a:t>Which of the following type of JDBC driver, communicates with the database </a:t>
            </a:r>
            <a:r>
              <a:rPr lang="en-IN" b="1" smtClean="0"/>
              <a:t>in native protocol?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A</a:t>
            </a:r>
            <a:r>
              <a:rPr lang="en-IN" dirty="0" smtClean="0"/>
              <a:t> - JDBC-ODBC Bridge plus ODBC driver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B</a:t>
            </a:r>
            <a:r>
              <a:rPr lang="en-IN" dirty="0" smtClean="0"/>
              <a:t> - Partly Java driver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C</a:t>
            </a:r>
            <a:r>
              <a:rPr lang="en-IN" dirty="0" smtClean="0"/>
              <a:t> -  Network driver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D</a:t>
            </a:r>
            <a:r>
              <a:rPr lang="en-IN" dirty="0" smtClean="0"/>
              <a:t> - Native-protocol, pure Java driver</a:t>
            </a:r>
            <a:endParaRPr lang="en-IN" b="1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D 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Q7. </a:t>
            </a:r>
            <a:r>
              <a:rPr lang="en-IN" b="1" dirty="0" smtClean="0"/>
              <a:t>Which type of driver provides JDBC access via one or more ODBC drivers?</a:t>
            </a:r>
            <a:endParaRPr lang="en-US" b="1" dirty="0" smtClean="0"/>
          </a:p>
          <a:p>
            <a:endParaRPr lang="en-US" dirty="0" smtClean="0"/>
          </a:p>
          <a:p>
            <a:pPr>
              <a:buNone/>
            </a:pPr>
            <a:r>
              <a:rPr lang="en-IN" b="1" dirty="0" smtClean="0"/>
              <a:t>A</a:t>
            </a:r>
            <a:r>
              <a:rPr lang="en-IN" dirty="0" smtClean="0"/>
              <a:t> - Type 1 driver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B</a:t>
            </a:r>
            <a:r>
              <a:rPr lang="en-IN" dirty="0" smtClean="0"/>
              <a:t> - Type 2 driver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C</a:t>
            </a:r>
            <a:r>
              <a:rPr lang="en-IN" dirty="0" smtClean="0"/>
              <a:t> -  Type 3 driver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D</a:t>
            </a:r>
            <a:r>
              <a:rPr lang="en-IN" dirty="0" smtClean="0"/>
              <a:t> - Type 4 driver</a:t>
            </a:r>
            <a:endParaRPr lang="en-IN" b="1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1275</TotalTime>
  <Words>679</Words>
  <Application>Microsoft Office PowerPoint</Application>
  <PresentationFormat>On-screen Show (4:3)</PresentationFormat>
  <Paragraphs>261</Paragraphs>
  <Slides>31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Civic</vt:lpstr>
      <vt:lpstr>Slide 1</vt:lpstr>
      <vt:lpstr>Today’s Agenda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JDBC Packages</vt:lpstr>
      <vt:lpstr>The java.sql Package</vt:lpstr>
      <vt:lpstr>The javax.sql package</vt:lpstr>
      <vt:lpstr>Steps Of Connectivity</vt:lpstr>
      <vt:lpstr>Step 1</vt:lpstr>
      <vt:lpstr>Step 2</vt:lpstr>
      <vt:lpstr>CONNECT</vt:lpstr>
      <vt:lpstr>STEP 3</vt:lpstr>
      <vt:lpstr>QUIZ</vt:lpstr>
      <vt:lpstr>QUIZ</vt:lpstr>
      <vt:lpstr>QUIZ</vt:lpstr>
      <vt:lpstr>QUIZ</vt:lpstr>
      <vt:lpstr>QUIZ</vt:lpstr>
      <vt:lpstr>QUIZ</vt:lpstr>
      <vt:lpstr>QUIZ</vt:lpstr>
      <vt:lpstr>QUERY</vt:lpstr>
      <vt:lpstr>STEP4</vt:lpstr>
      <vt:lpstr>Process Result</vt:lpstr>
      <vt:lpstr>STEP 5 &amp; 6</vt:lpstr>
      <vt:lpstr>STEP7</vt:lpstr>
      <vt:lpstr>CLOSE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112</cp:revision>
  <dcterms:created xsi:type="dcterms:W3CDTF">2016-02-04T12:02:26Z</dcterms:created>
  <dcterms:modified xsi:type="dcterms:W3CDTF">2019-03-01T08:54:41Z</dcterms:modified>
</cp:coreProperties>
</file>