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8" r:id="rId3"/>
    <p:sldId id="301" r:id="rId4"/>
    <p:sldId id="302" r:id="rId5"/>
    <p:sldId id="303" r:id="rId6"/>
    <p:sldId id="304" r:id="rId7"/>
    <p:sldId id="305" r:id="rId8"/>
    <p:sldId id="306" r:id="rId9"/>
    <p:sldId id="307" r:id="rId10"/>
    <p:sldId id="308" r:id="rId11"/>
    <p:sldId id="309" r:id="rId12"/>
    <p:sldId id="310" r:id="rId13"/>
    <p:sldId id="280" r:id="rId14"/>
    <p:sldId id="284" r:id="rId15"/>
    <p:sldId id="281" r:id="rId16"/>
    <p:sldId id="282" r:id="rId17"/>
    <p:sldId id="283"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9" r:id="rId32"/>
    <p:sldId id="300" r:id="rId33"/>
    <p:sldId id="29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01-03-2019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12</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F2DAB48-2749-4349-AB2A-CFFA5B50539D}" type="slidenum">
              <a:rPr lang="ar-SA"/>
              <a:pPr/>
              <a:t>20</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749DC3C-1772-4A3C-BDAD-62A96FA104F8}" type="slidenum">
              <a:rPr lang="ar-SA"/>
              <a:pPr/>
              <a:t>28</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AA4AD67-2218-460D-8064-9C9B51F55369}" type="slidenum">
              <a:rPr lang="ar-SA"/>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728A568-2590-4324-A86F-8717D3567FF4}" type="slidenum">
              <a:rPr lang="ar-SA"/>
              <a:pPr/>
              <a:t>30</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7B259EF-FDDD-45CE-A19E-2D2D84CAA1D8}" type="slidenum">
              <a:rPr lang="ar-SA"/>
              <a:pPr/>
              <a:t>33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6</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7</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8</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9</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10</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11</a:t>
            </a:fld>
            <a:endParaRPr lang="en-US"/>
          </a:p>
        </p:txBody>
      </p:sp>
    </p:spTree>
    <p:extLst>
      <p:ext uri="{BB962C8B-B14F-4D97-AF65-F5344CB8AC3E}">
        <p14:creationId xmlns:p14="http://schemas.microsoft.com/office/powerpoint/2010/main" xmlns="" val="47072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3/1/2019</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3/1/2019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3/1/2019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3/1/2019</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3/1/2019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3/1/2019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3/1/2019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3/1/2019</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EE</a:t>
            </a:r>
          </a:p>
          <a:p>
            <a:r>
              <a:rPr lang="en-US" sz="2800" dirty="0" smtClean="0"/>
              <a:t>(ADVANCE JAVA)</a:t>
            </a:r>
          </a:p>
          <a:p>
            <a:r>
              <a:rPr lang="en-US" sz="2800" smtClean="0">
                <a:solidFill>
                  <a:srgbClr val="FF0000"/>
                </a:solidFill>
              </a:rPr>
              <a:t>Lecture-4</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fontAlgn="base">
              <a:buNone/>
            </a:pPr>
            <a:r>
              <a:rPr lang="en-IN" sz="2400" b="1" dirty="0" smtClean="0"/>
              <a:t>Q8 .</a:t>
            </a:r>
            <a:r>
              <a:rPr lang="en-IN" sz="2400" dirty="0" smtClean="0"/>
              <a:t>Suppose that you have a table named animal with two rows. What is the result of the following code?</a:t>
            </a:r>
          </a:p>
          <a:p>
            <a:pPr fontAlgn="base">
              <a:buNone/>
            </a:pPr>
            <a:r>
              <a:rPr lang="en-IN" sz="2400" dirty="0" smtClean="0"/>
              <a:t>    </a:t>
            </a:r>
            <a:r>
              <a:rPr lang="en-IN" sz="2000" dirty="0" smtClean="0">
                <a:solidFill>
                  <a:schemeClr val="accent6">
                    <a:lumMod val="75000"/>
                  </a:schemeClr>
                </a:solidFill>
              </a:rPr>
              <a:t>Connection </a:t>
            </a:r>
            <a:r>
              <a:rPr lang="en-IN" sz="2000" dirty="0" err="1" smtClean="0">
                <a:solidFill>
                  <a:schemeClr val="accent6">
                    <a:lumMod val="75000"/>
                  </a:schemeClr>
                </a:solidFill>
              </a:rPr>
              <a:t>conn</a:t>
            </a:r>
            <a:r>
              <a:rPr lang="en-IN" sz="2000" dirty="0" smtClean="0">
                <a:solidFill>
                  <a:schemeClr val="accent6">
                    <a:lumMod val="75000"/>
                  </a:schemeClr>
                </a:solidFill>
              </a:rPr>
              <a:t> = new Connection(</a:t>
            </a:r>
            <a:r>
              <a:rPr lang="en-IN" sz="2000" dirty="0" err="1" smtClean="0">
                <a:solidFill>
                  <a:schemeClr val="accent6">
                    <a:lumMod val="75000"/>
                  </a:schemeClr>
                </a:solidFill>
              </a:rPr>
              <a:t>url</a:t>
            </a:r>
            <a:r>
              <a:rPr lang="en-IN" sz="2000" dirty="0" smtClean="0">
                <a:solidFill>
                  <a:schemeClr val="accent6">
                    <a:lumMod val="75000"/>
                  </a:schemeClr>
                </a:solidFill>
              </a:rPr>
              <a:t>, </a:t>
            </a:r>
            <a:r>
              <a:rPr lang="en-IN" sz="2000" dirty="0" err="1" smtClean="0">
                <a:solidFill>
                  <a:schemeClr val="accent6">
                    <a:lumMod val="75000"/>
                  </a:schemeClr>
                </a:solidFill>
              </a:rPr>
              <a:t>userName</a:t>
            </a:r>
            <a:r>
              <a:rPr lang="en-IN" sz="2000" dirty="0" smtClean="0">
                <a:solidFill>
                  <a:schemeClr val="accent6">
                    <a:lumMod val="75000"/>
                  </a:schemeClr>
                </a:solidFill>
              </a:rPr>
              <a:t>, password); Statement stmt = </a:t>
            </a:r>
            <a:r>
              <a:rPr lang="en-IN" sz="2000" dirty="0" err="1" smtClean="0">
                <a:solidFill>
                  <a:schemeClr val="accent6">
                    <a:lumMod val="75000"/>
                  </a:schemeClr>
                </a:solidFill>
              </a:rPr>
              <a:t>conn.createStatement</a:t>
            </a:r>
            <a:r>
              <a:rPr lang="en-IN" sz="2000" dirty="0" smtClean="0">
                <a:solidFill>
                  <a:schemeClr val="accent6">
                    <a:lumMod val="75000"/>
                  </a:schemeClr>
                </a:solidFill>
              </a:rPr>
              <a:t>(); </a:t>
            </a:r>
          </a:p>
          <a:p>
            <a:pPr fontAlgn="base">
              <a:buNone/>
            </a:pPr>
            <a:r>
              <a:rPr lang="en-IN" sz="2000" dirty="0" smtClean="0">
                <a:solidFill>
                  <a:schemeClr val="accent6">
                    <a:lumMod val="75000"/>
                  </a:schemeClr>
                </a:solidFill>
              </a:rPr>
              <a:t>    </a:t>
            </a:r>
            <a:r>
              <a:rPr lang="en-IN" sz="2000" dirty="0" err="1" smtClean="0">
                <a:solidFill>
                  <a:schemeClr val="accent6">
                    <a:lumMod val="75000"/>
                  </a:schemeClr>
                </a:solidFill>
              </a:rPr>
              <a:t>ResultSet</a:t>
            </a:r>
            <a:r>
              <a:rPr lang="en-IN" sz="2000" dirty="0" smtClean="0">
                <a:solidFill>
                  <a:schemeClr val="accent6">
                    <a:lumMod val="75000"/>
                  </a:schemeClr>
                </a:solidFill>
              </a:rPr>
              <a:t> </a:t>
            </a:r>
            <a:r>
              <a:rPr lang="en-IN" sz="2000" dirty="0" err="1" smtClean="0">
                <a:solidFill>
                  <a:schemeClr val="accent6">
                    <a:lumMod val="75000"/>
                  </a:schemeClr>
                </a:solidFill>
              </a:rPr>
              <a:t>rs</a:t>
            </a:r>
            <a:r>
              <a:rPr lang="en-IN" sz="2000" dirty="0" smtClean="0">
                <a:solidFill>
                  <a:schemeClr val="accent6">
                    <a:lumMod val="75000"/>
                  </a:schemeClr>
                </a:solidFill>
              </a:rPr>
              <a:t> = </a:t>
            </a:r>
            <a:r>
              <a:rPr lang="en-IN" sz="2000" dirty="0" err="1" smtClean="0">
                <a:solidFill>
                  <a:schemeClr val="accent6">
                    <a:lumMod val="75000"/>
                  </a:schemeClr>
                </a:solidFill>
              </a:rPr>
              <a:t>stmt.executeQuery</a:t>
            </a:r>
            <a:r>
              <a:rPr lang="en-IN" sz="2000" dirty="0" smtClean="0">
                <a:solidFill>
                  <a:schemeClr val="accent6">
                    <a:lumMod val="75000"/>
                  </a:schemeClr>
                </a:solidFill>
              </a:rPr>
              <a:t>("select count(*) from animal"); </a:t>
            </a:r>
          </a:p>
          <a:p>
            <a:pPr fontAlgn="base">
              <a:buNone/>
            </a:pPr>
            <a:r>
              <a:rPr lang="en-IN" sz="2000" dirty="0" smtClean="0">
                <a:solidFill>
                  <a:schemeClr val="accent6">
                    <a:lumMod val="75000"/>
                  </a:schemeClr>
                </a:solidFill>
              </a:rPr>
              <a:t>	if (</a:t>
            </a:r>
            <a:r>
              <a:rPr lang="en-IN" sz="2000" dirty="0" err="1" smtClean="0">
                <a:solidFill>
                  <a:schemeClr val="accent6">
                    <a:lumMod val="75000"/>
                  </a:schemeClr>
                </a:solidFill>
              </a:rPr>
              <a:t>rs.next</a:t>
            </a:r>
            <a:r>
              <a:rPr lang="en-IN" sz="2000" dirty="0" smtClean="0">
                <a:solidFill>
                  <a:schemeClr val="accent6">
                    <a:lumMod val="75000"/>
                  </a:schemeClr>
                </a:solidFill>
              </a:rPr>
              <a:t>()) </a:t>
            </a:r>
            <a:r>
              <a:rPr lang="en-IN" sz="2000" dirty="0" err="1" smtClean="0">
                <a:solidFill>
                  <a:schemeClr val="accent6">
                    <a:lumMod val="75000"/>
                  </a:schemeClr>
                </a:solidFill>
              </a:rPr>
              <a:t>System.out.println</a:t>
            </a:r>
            <a:r>
              <a:rPr lang="en-IN" sz="2000" dirty="0" smtClean="0">
                <a:solidFill>
                  <a:schemeClr val="accent6">
                    <a:lumMod val="75000"/>
                  </a:schemeClr>
                </a:solidFill>
              </a:rPr>
              <a:t>(</a:t>
            </a:r>
            <a:r>
              <a:rPr lang="en-IN" sz="2000" dirty="0" err="1" smtClean="0">
                <a:solidFill>
                  <a:schemeClr val="accent6">
                    <a:lumMod val="75000"/>
                  </a:schemeClr>
                </a:solidFill>
              </a:rPr>
              <a:t>rs.getInt</a:t>
            </a:r>
            <a:r>
              <a:rPr lang="en-IN" sz="2000" dirty="0" smtClean="0">
                <a:solidFill>
                  <a:schemeClr val="accent6">
                    <a:lumMod val="75000"/>
                  </a:schemeClr>
                </a:solidFill>
              </a:rPr>
              <a:t>(1));</a:t>
            </a:r>
          </a:p>
          <a:p>
            <a:pPr fontAlgn="base">
              <a:buNone/>
            </a:pPr>
            <a:r>
              <a:rPr lang="en-IN" sz="2400" dirty="0" smtClean="0"/>
              <a:t>A - 0</a:t>
            </a:r>
          </a:p>
          <a:p>
            <a:pPr fontAlgn="base">
              <a:buNone/>
            </a:pPr>
            <a:r>
              <a:rPr lang="en-IN" sz="2400" dirty="0" smtClean="0"/>
              <a:t>B- 2</a:t>
            </a:r>
          </a:p>
          <a:p>
            <a:pPr fontAlgn="base">
              <a:buNone/>
            </a:pPr>
            <a:r>
              <a:rPr lang="en-IN" sz="2400" dirty="0" smtClean="0"/>
              <a:t>C- Compilation Error</a:t>
            </a:r>
          </a:p>
          <a:p>
            <a:pPr fontAlgn="base">
              <a:buNone/>
            </a:pPr>
            <a:r>
              <a:rPr lang="en-IN" sz="2400" dirty="0" smtClean="0"/>
              <a:t>D- </a:t>
            </a:r>
            <a:r>
              <a:rPr lang="en-IN" sz="2400" dirty="0" err="1" smtClean="0"/>
              <a:t>SQLException</a:t>
            </a:r>
            <a:endParaRPr lang="en-IN" sz="2400" dirty="0" smtClean="0"/>
          </a:p>
          <a:p>
            <a:pPr>
              <a:buNone/>
            </a:pPr>
            <a:endParaRPr lang="en-US" b="1" dirty="0" smtClean="0"/>
          </a:p>
          <a:p>
            <a:pPr>
              <a:buNone/>
            </a:pPr>
            <a:r>
              <a:rPr lang="en-US" b="1" dirty="0" smtClean="0"/>
              <a:t>Answer:</a:t>
            </a:r>
            <a:r>
              <a:rPr lang="en-US" dirty="0" smtClean="0"/>
              <a:t> </a:t>
            </a:r>
            <a:r>
              <a:rPr lang="en-US" b="1" dirty="0" smtClean="0">
                <a:solidFill>
                  <a:srgbClr val="00B050"/>
                </a:solidFill>
              </a:rPr>
              <a:t>C</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9" end="9"/>
                                            </p:txEl>
                                          </p:spTgt>
                                        </p:tgtEl>
                                        <p:attrNameLst>
                                          <p:attrName>style.visibility</p:attrName>
                                        </p:attrNameLst>
                                      </p:cBhvr>
                                      <p:to>
                                        <p:strVal val="visible"/>
                                      </p:to>
                                    </p:set>
                                    <p:animEffect transition="in" filter="blinds(horizontal)">
                                      <p:cBhvr>
                                        <p:cTn id="7"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fontAlgn="base">
              <a:buNone/>
            </a:pPr>
            <a:r>
              <a:rPr lang="en-IN" sz="2400" b="1" dirty="0" smtClean="0"/>
              <a:t>Q9. </a:t>
            </a:r>
            <a:r>
              <a:rPr lang="en-IN" sz="2400" dirty="0" smtClean="0"/>
              <a:t>Which of the following is a valid JDBC URL?</a:t>
            </a:r>
          </a:p>
          <a:p>
            <a:pPr fontAlgn="base"/>
            <a:endParaRPr lang="en-IN" sz="2400" dirty="0" smtClean="0"/>
          </a:p>
          <a:p>
            <a:pPr fontAlgn="base">
              <a:buNone/>
            </a:pPr>
            <a:r>
              <a:rPr lang="en-IN" sz="2400" b="1" dirty="0" smtClean="0"/>
              <a:t>A-</a:t>
            </a:r>
            <a:r>
              <a:rPr lang="en-IN" sz="2400" dirty="0" smtClean="0"/>
              <a:t> jdbc:sybase:localhost:1234/db</a:t>
            </a:r>
          </a:p>
          <a:p>
            <a:pPr fontAlgn="base">
              <a:buNone/>
            </a:pPr>
            <a:r>
              <a:rPr lang="en-IN" sz="2400" b="1" dirty="0" smtClean="0"/>
              <a:t>B- </a:t>
            </a:r>
            <a:r>
              <a:rPr lang="en-IN" sz="2400" dirty="0" err="1" smtClean="0"/>
              <a:t>jdbc</a:t>
            </a:r>
            <a:r>
              <a:rPr lang="en-IN" sz="2400" dirty="0" smtClean="0"/>
              <a:t>::</a:t>
            </a:r>
            <a:r>
              <a:rPr lang="en-IN" sz="2400" dirty="0" err="1" smtClean="0"/>
              <a:t>sybase</a:t>
            </a:r>
            <a:r>
              <a:rPr lang="en-IN" sz="2400" dirty="0" smtClean="0"/>
              <a:t>::</a:t>
            </a:r>
            <a:r>
              <a:rPr lang="en-IN" sz="2400" dirty="0" err="1" smtClean="0"/>
              <a:t>localhost</a:t>
            </a:r>
            <a:r>
              <a:rPr lang="en-IN" sz="2400" dirty="0" smtClean="0"/>
              <a:t>::/db</a:t>
            </a:r>
          </a:p>
          <a:p>
            <a:pPr fontAlgn="base">
              <a:buNone/>
            </a:pPr>
            <a:r>
              <a:rPr lang="en-IN" sz="2400" b="1" dirty="0" smtClean="0"/>
              <a:t>C-</a:t>
            </a:r>
            <a:r>
              <a:rPr lang="en-IN" sz="2400" dirty="0" smtClean="0"/>
              <a:t> </a:t>
            </a:r>
            <a:r>
              <a:rPr lang="en-IN" sz="2400" dirty="0" err="1" smtClean="0"/>
              <a:t>jdbc</a:t>
            </a:r>
            <a:r>
              <a:rPr lang="en-IN" sz="2400" dirty="0" smtClean="0"/>
              <a:t>::</a:t>
            </a:r>
            <a:r>
              <a:rPr lang="en-IN" sz="2400" dirty="0" err="1" smtClean="0"/>
              <a:t>sybase:localhost</a:t>
            </a:r>
            <a:r>
              <a:rPr lang="en-IN" sz="2400" dirty="0" smtClean="0"/>
              <a:t>::1234/db</a:t>
            </a:r>
          </a:p>
          <a:p>
            <a:pPr fontAlgn="base">
              <a:buNone/>
            </a:pPr>
            <a:r>
              <a:rPr lang="en-IN" sz="2400" b="1" dirty="0" smtClean="0"/>
              <a:t>D-</a:t>
            </a:r>
            <a:r>
              <a:rPr lang="en-IN" sz="2400" dirty="0" smtClean="0"/>
              <a:t> sybase:localhost:1234/db</a:t>
            </a:r>
          </a:p>
          <a:p>
            <a:pPr>
              <a:buNone/>
            </a:pPr>
            <a:endParaRPr lang="en-US" b="1" dirty="0" smtClean="0"/>
          </a:p>
          <a:p>
            <a:pPr>
              <a:buNone/>
            </a:pPr>
            <a:r>
              <a:rPr lang="en-US" b="1" dirty="0" smtClean="0"/>
              <a:t>Answer:</a:t>
            </a:r>
            <a:r>
              <a:rPr lang="en-US" dirty="0" smtClean="0"/>
              <a:t> </a:t>
            </a:r>
            <a:r>
              <a:rPr lang="en-US" b="1" dirty="0" smtClean="0">
                <a:solidFill>
                  <a:srgbClr val="00B050"/>
                </a:solidFill>
              </a:rPr>
              <a:t>A</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fontAlgn="base">
              <a:buNone/>
            </a:pPr>
            <a:r>
              <a:rPr lang="en-IN" sz="2400" b="1" dirty="0" smtClean="0"/>
              <a:t>Q10. </a:t>
            </a:r>
            <a:r>
              <a:rPr lang="en-IN" sz="2400" dirty="0" smtClean="0"/>
              <a:t>Which is the correct order in which to close database resources?</a:t>
            </a:r>
          </a:p>
          <a:p>
            <a:pPr fontAlgn="base">
              <a:buNone/>
            </a:pPr>
            <a:r>
              <a:rPr lang="en-IN" sz="2400" b="1" dirty="0" smtClean="0"/>
              <a:t>A-</a:t>
            </a:r>
            <a:r>
              <a:rPr lang="en-IN" sz="2400" dirty="0" smtClean="0"/>
              <a:t> Connection, </a:t>
            </a:r>
            <a:r>
              <a:rPr lang="en-IN" sz="2400" dirty="0" err="1" smtClean="0"/>
              <a:t>ResultSet</a:t>
            </a:r>
            <a:r>
              <a:rPr lang="en-IN" sz="2400" dirty="0" smtClean="0"/>
              <a:t>, Statement</a:t>
            </a:r>
          </a:p>
          <a:p>
            <a:pPr fontAlgn="base">
              <a:buNone/>
            </a:pPr>
            <a:r>
              <a:rPr lang="en-IN" sz="2400" b="1" dirty="0" smtClean="0"/>
              <a:t>B-</a:t>
            </a:r>
            <a:r>
              <a:rPr lang="en-IN" sz="2400" dirty="0" smtClean="0"/>
              <a:t> Connection, Statement, </a:t>
            </a:r>
            <a:r>
              <a:rPr lang="en-IN" sz="2400" dirty="0" err="1" smtClean="0"/>
              <a:t>ResultSet</a:t>
            </a:r>
            <a:endParaRPr lang="en-IN" sz="2400" dirty="0" smtClean="0"/>
          </a:p>
          <a:p>
            <a:pPr fontAlgn="base">
              <a:buNone/>
            </a:pPr>
            <a:r>
              <a:rPr lang="en-IN" sz="2400" b="1" dirty="0" smtClean="0"/>
              <a:t>C-</a:t>
            </a:r>
            <a:r>
              <a:rPr lang="en-IN" sz="2400" dirty="0" smtClean="0"/>
              <a:t> </a:t>
            </a:r>
            <a:r>
              <a:rPr lang="en-IN" sz="2400" dirty="0" err="1" smtClean="0"/>
              <a:t>ResultSet</a:t>
            </a:r>
            <a:r>
              <a:rPr lang="en-IN" sz="2400" dirty="0" smtClean="0"/>
              <a:t>, Connection, Statement</a:t>
            </a:r>
          </a:p>
          <a:p>
            <a:pPr fontAlgn="base">
              <a:buNone/>
            </a:pPr>
            <a:r>
              <a:rPr lang="en-IN" sz="2400" b="1" dirty="0" smtClean="0"/>
              <a:t>D-</a:t>
            </a:r>
            <a:r>
              <a:rPr lang="en-IN" sz="2400" dirty="0" smtClean="0"/>
              <a:t> </a:t>
            </a:r>
            <a:r>
              <a:rPr lang="en-IN" sz="2400" dirty="0" err="1" smtClean="0"/>
              <a:t>ResultSet</a:t>
            </a:r>
            <a:r>
              <a:rPr lang="en-IN" sz="2400" dirty="0" smtClean="0"/>
              <a:t>, Statement, Connection</a:t>
            </a:r>
          </a:p>
          <a:p>
            <a:pPr>
              <a:buNone/>
            </a:pPr>
            <a:endParaRPr lang="en-US" b="1" dirty="0" smtClean="0"/>
          </a:p>
          <a:p>
            <a:pPr>
              <a:buNone/>
            </a:pPr>
            <a:r>
              <a:rPr lang="en-US" b="1" dirty="0" smtClean="0"/>
              <a:t>Answer:</a:t>
            </a:r>
            <a:r>
              <a:rPr lang="en-US" dirty="0" smtClean="0"/>
              <a:t> </a:t>
            </a:r>
            <a:r>
              <a:rPr lang="en-US" b="1" dirty="0" smtClean="0">
                <a:solidFill>
                  <a:srgbClr val="00B050"/>
                </a:solidFill>
              </a:rPr>
              <a:t>D</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animEffect transition="in" filter="blinds(horizontal)">
                                      <p:cBhvr>
                                        <p:cTn id="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 To SQL</a:t>
            </a:r>
            <a:endParaRPr lang="en-IN" b="1" dirty="0"/>
          </a:p>
        </p:txBody>
      </p:sp>
      <p:sp>
        <p:nvSpPr>
          <p:cNvPr id="3" name="Content Placeholder 2"/>
          <p:cNvSpPr>
            <a:spLocks noGrp="1"/>
          </p:cNvSpPr>
          <p:nvPr>
            <p:ph sz="quarter" idx="1"/>
          </p:nvPr>
        </p:nvSpPr>
        <p:spPr/>
        <p:txBody>
          <a:bodyPr>
            <a:normAutofit lnSpcReduction="10000"/>
          </a:bodyPr>
          <a:lstStyle/>
          <a:p>
            <a:pPr>
              <a:buNone/>
            </a:pPr>
            <a:r>
              <a:rPr lang="en-IN" dirty="0" smtClean="0"/>
              <a:t> </a:t>
            </a:r>
          </a:p>
          <a:p>
            <a:pPr>
              <a:buNone/>
            </a:pPr>
            <a:r>
              <a:rPr lang="en-IN" dirty="0" smtClean="0"/>
              <a:t> </a:t>
            </a:r>
          </a:p>
          <a:p>
            <a:r>
              <a:rPr lang="en-IN" dirty="0" smtClean="0"/>
              <a:t> </a:t>
            </a:r>
            <a:r>
              <a:rPr lang="en-IN" dirty="0" smtClean="0">
                <a:solidFill>
                  <a:srgbClr val="0070C0"/>
                </a:solidFill>
              </a:rPr>
              <a:t>SQL</a:t>
            </a:r>
            <a:r>
              <a:rPr lang="en-IN" dirty="0" smtClean="0"/>
              <a:t> is a acronym of </a:t>
            </a:r>
            <a:r>
              <a:rPr lang="en-IN" dirty="0" smtClean="0">
                <a:solidFill>
                  <a:srgbClr val="0070C0"/>
                </a:solidFill>
              </a:rPr>
              <a:t>structured  query language</a:t>
            </a:r>
            <a:r>
              <a:rPr lang="en-IN" dirty="0" smtClean="0"/>
              <a:t>.</a:t>
            </a:r>
          </a:p>
          <a:p>
            <a:endParaRPr lang="en-IN" dirty="0" smtClean="0"/>
          </a:p>
          <a:p>
            <a:r>
              <a:rPr lang="en-IN" dirty="0" smtClean="0"/>
              <a:t>SQL is a universal language used by all the DBMS for interacting with the databases.</a:t>
            </a:r>
          </a:p>
          <a:p>
            <a:endParaRPr lang="en-IN" dirty="0" smtClean="0"/>
          </a:p>
          <a:p>
            <a:r>
              <a:rPr lang="en-IN" dirty="0" smtClean="0"/>
              <a:t>Important point to be noted is that SQL is </a:t>
            </a:r>
            <a:r>
              <a:rPr lang="en-IN" b="1" dirty="0" smtClean="0"/>
              <a:t>case insensitive</a:t>
            </a:r>
            <a:r>
              <a:rPr lang="en-IN" dirty="0" smtClean="0"/>
              <a:t>, which means </a:t>
            </a:r>
            <a:r>
              <a:rPr lang="en-IN" dirty="0" smtClean="0">
                <a:solidFill>
                  <a:srgbClr val="FF0000"/>
                </a:solidFill>
              </a:rPr>
              <a:t>SELECT</a:t>
            </a:r>
            <a:r>
              <a:rPr lang="en-IN" dirty="0" smtClean="0"/>
              <a:t> and </a:t>
            </a:r>
            <a:r>
              <a:rPr lang="en-IN" dirty="0" smtClean="0">
                <a:solidFill>
                  <a:srgbClr val="FF0000"/>
                </a:solidFill>
              </a:rPr>
              <a:t>select</a:t>
            </a:r>
            <a:r>
              <a:rPr lang="en-IN" dirty="0" smtClean="0"/>
              <a:t> have same meaning in SQL statements</a:t>
            </a: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SQL Commands</a:t>
            </a:r>
            <a:endParaRPr lang="en-IN" b="1" dirty="0"/>
          </a:p>
        </p:txBody>
      </p:sp>
      <p:sp>
        <p:nvSpPr>
          <p:cNvPr id="3" name="Content Placeholder 2"/>
          <p:cNvSpPr>
            <a:spLocks noGrp="1"/>
          </p:cNvSpPr>
          <p:nvPr>
            <p:ph sz="quarter" idx="1"/>
          </p:nvPr>
        </p:nvSpPr>
        <p:spPr/>
        <p:txBody>
          <a:bodyPr>
            <a:normAutofit/>
          </a:bodyPr>
          <a:lstStyle/>
          <a:p>
            <a:pPr>
              <a:buNone/>
            </a:pPr>
            <a:r>
              <a:rPr lang="en-IN" dirty="0" smtClean="0"/>
              <a:t> </a:t>
            </a:r>
          </a:p>
          <a:p>
            <a:pPr>
              <a:buNone/>
            </a:pPr>
            <a:r>
              <a:rPr lang="en-IN" dirty="0" smtClean="0"/>
              <a:t> </a:t>
            </a:r>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5" descr="command types in SQL DataBase.jpg"/>
          <p:cNvPicPr>
            <a:picLocks noChangeAspect="1"/>
          </p:cNvPicPr>
          <p:nvPr/>
        </p:nvPicPr>
        <p:blipFill>
          <a:blip r:embed="rId4"/>
          <a:stretch>
            <a:fillRect/>
          </a:stretch>
        </p:blipFill>
        <p:spPr>
          <a:xfrm>
            <a:off x="142844" y="1428736"/>
            <a:ext cx="8858312" cy="542926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BASIC QUERIES</a:t>
            </a:r>
            <a:endParaRPr lang="en-IN" b="1" dirty="0"/>
          </a:p>
        </p:txBody>
      </p:sp>
      <p:sp>
        <p:nvSpPr>
          <p:cNvPr id="3" name="Content Placeholder 2"/>
          <p:cNvSpPr>
            <a:spLocks noGrp="1"/>
          </p:cNvSpPr>
          <p:nvPr>
            <p:ph sz="quarter" idx="1"/>
          </p:nvPr>
        </p:nvSpPr>
        <p:spPr/>
        <p:txBody>
          <a:bodyPr>
            <a:normAutofit lnSpcReduction="10000"/>
          </a:bodyPr>
          <a:lstStyle/>
          <a:p>
            <a:r>
              <a:rPr lang="en-IN" b="1" dirty="0" smtClean="0">
                <a:solidFill>
                  <a:srgbClr val="0070C0"/>
                </a:solidFill>
              </a:rPr>
              <a:t>INSERT:</a:t>
            </a:r>
          </a:p>
          <a:p>
            <a:pPr>
              <a:buNone/>
            </a:pPr>
            <a:r>
              <a:rPr lang="en-IN" dirty="0" smtClean="0"/>
              <a:t>   Insert  query is basically used to insert data in the database.</a:t>
            </a:r>
          </a:p>
          <a:p>
            <a:endParaRPr lang="en-IN" b="1" dirty="0" smtClean="0">
              <a:solidFill>
                <a:srgbClr val="0070C0"/>
              </a:solidFill>
            </a:endParaRPr>
          </a:p>
          <a:p>
            <a:r>
              <a:rPr lang="en-IN" b="1" dirty="0" smtClean="0">
                <a:solidFill>
                  <a:srgbClr val="0070C0"/>
                </a:solidFill>
              </a:rPr>
              <a:t>SYNTAX:</a:t>
            </a:r>
          </a:p>
          <a:p>
            <a:pPr>
              <a:buNone/>
            </a:pPr>
            <a:r>
              <a:rPr lang="en-IN" dirty="0" smtClean="0"/>
              <a:t>    </a:t>
            </a:r>
            <a:r>
              <a:rPr lang="en-IN" sz="2000" i="1" dirty="0" smtClean="0">
                <a:solidFill>
                  <a:schemeClr val="accent6">
                    <a:lumMod val="75000"/>
                  </a:schemeClr>
                </a:solidFill>
              </a:rPr>
              <a:t>INSERT INTO </a:t>
            </a:r>
            <a:r>
              <a:rPr lang="en-IN" sz="2000" i="1" dirty="0" err="1" smtClean="0">
                <a:solidFill>
                  <a:schemeClr val="accent6">
                    <a:lumMod val="75000"/>
                  </a:schemeClr>
                </a:solidFill>
              </a:rPr>
              <a:t>table_name</a:t>
            </a:r>
            <a:r>
              <a:rPr lang="en-IN" sz="2000" i="1" dirty="0" smtClean="0">
                <a:solidFill>
                  <a:schemeClr val="accent6">
                    <a:lumMod val="75000"/>
                  </a:schemeClr>
                </a:solidFill>
              </a:rPr>
              <a:t>( column1, column2....</a:t>
            </a:r>
            <a:r>
              <a:rPr lang="en-IN" sz="2000" i="1" dirty="0" err="1" smtClean="0">
                <a:solidFill>
                  <a:schemeClr val="accent6">
                    <a:lumMod val="75000"/>
                  </a:schemeClr>
                </a:solidFill>
              </a:rPr>
              <a:t>columnN</a:t>
            </a:r>
            <a:r>
              <a:rPr lang="en-IN" sz="2000" i="1" dirty="0" smtClean="0">
                <a:solidFill>
                  <a:schemeClr val="accent6">
                    <a:lumMod val="75000"/>
                  </a:schemeClr>
                </a:solidFill>
              </a:rPr>
              <a:t>) VALUES ( value1, value2....</a:t>
            </a:r>
            <a:r>
              <a:rPr lang="en-IN" sz="2000" i="1" dirty="0" err="1" smtClean="0">
                <a:solidFill>
                  <a:schemeClr val="accent6">
                    <a:lumMod val="75000"/>
                  </a:schemeClr>
                </a:solidFill>
              </a:rPr>
              <a:t>valueN</a:t>
            </a:r>
            <a:r>
              <a:rPr lang="en-IN" sz="2000" i="1" dirty="0" smtClean="0">
                <a:solidFill>
                  <a:schemeClr val="accent6">
                    <a:lumMod val="75000"/>
                  </a:schemeClr>
                </a:solidFill>
              </a:rPr>
              <a:t>);</a:t>
            </a:r>
          </a:p>
          <a:p>
            <a:endParaRPr lang="en-IN" b="1" dirty="0" smtClean="0">
              <a:solidFill>
                <a:srgbClr val="0070C0"/>
              </a:solidFill>
            </a:endParaRPr>
          </a:p>
          <a:p>
            <a:r>
              <a:rPr lang="en-IN" b="1" dirty="0" smtClean="0">
                <a:solidFill>
                  <a:srgbClr val="0070C0"/>
                </a:solidFill>
              </a:rPr>
              <a:t>EXAMPLE:</a:t>
            </a:r>
          </a:p>
          <a:p>
            <a:pPr>
              <a:buNone/>
            </a:pPr>
            <a:r>
              <a:rPr lang="en-IN" dirty="0" smtClean="0"/>
              <a:t>    </a:t>
            </a:r>
            <a:r>
              <a:rPr lang="en-IN" sz="2000" i="1" dirty="0" smtClean="0">
                <a:solidFill>
                  <a:schemeClr val="accent6">
                    <a:lumMod val="75000"/>
                  </a:schemeClr>
                </a:solidFill>
              </a:rPr>
              <a:t>INSERT INTO student (</a:t>
            </a:r>
            <a:r>
              <a:rPr lang="en-IN" sz="2000" i="1" dirty="0" err="1" smtClean="0">
                <a:solidFill>
                  <a:schemeClr val="accent6">
                    <a:lumMod val="75000"/>
                  </a:schemeClr>
                </a:solidFill>
              </a:rPr>
              <a:t>roll_no,name,city</a:t>
            </a:r>
            <a:r>
              <a:rPr lang="en-IN" sz="2000" i="1" dirty="0" smtClean="0">
                <a:solidFill>
                  <a:schemeClr val="accent6">
                    <a:lumMod val="75000"/>
                  </a:schemeClr>
                </a:solidFill>
              </a:rPr>
              <a:t>) VALUES(‘A101’,’Sama’,’Bhopal’);</a:t>
            </a:r>
          </a:p>
          <a:p>
            <a:pPr>
              <a:buNone/>
            </a:pPr>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UPDATE</a:t>
            </a:r>
            <a:endParaRPr lang="en-IN" b="1" dirty="0"/>
          </a:p>
        </p:txBody>
      </p:sp>
      <p:sp>
        <p:nvSpPr>
          <p:cNvPr id="3" name="Content Placeholder 2"/>
          <p:cNvSpPr>
            <a:spLocks noGrp="1"/>
          </p:cNvSpPr>
          <p:nvPr>
            <p:ph sz="quarter" idx="1"/>
          </p:nvPr>
        </p:nvSpPr>
        <p:spPr/>
        <p:txBody>
          <a:bodyPr/>
          <a:lstStyle/>
          <a:p>
            <a:r>
              <a:rPr lang="en-IN" b="1" dirty="0" smtClean="0">
                <a:solidFill>
                  <a:srgbClr val="0070C0"/>
                </a:solidFill>
              </a:rPr>
              <a:t>UPDATE:</a:t>
            </a:r>
          </a:p>
          <a:p>
            <a:pPr>
              <a:buNone/>
            </a:pPr>
            <a:r>
              <a:rPr lang="en-IN" dirty="0" smtClean="0"/>
              <a:t>    This query is use to change the existing data.</a:t>
            </a:r>
          </a:p>
          <a:p>
            <a:endParaRPr lang="en-IN" b="1" dirty="0" smtClean="0">
              <a:solidFill>
                <a:srgbClr val="0070C0"/>
              </a:solidFill>
            </a:endParaRPr>
          </a:p>
          <a:p>
            <a:r>
              <a:rPr lang="en-IN" b="1" dirty="0" smtClean="0">
                <a:solidFill>
                  <a:srgbClr val="0070C0"/>
                </a:solidFill>
              </a:rPr>
              <a:t>SYNTAX</a:t>
            </a:r>
          </a:p>
          <a:p>
            <a:pPr>
              <a:buNone/>
            </a:pPr>
            <a:r>
              <a:rPr lang="en-IN" dirty="0" smtClean="0"/>
              <a:t>    </a:t>
            </a:r>
            <a:r>
              <a:rPr lang="en-IN" sz="2400" i="1" dirty="0" smtClean="0">
                <a:solidFill>
                  <a:schemeClr val="accent6">
                    <a:lumMod val="75000"/>
                  </a:schemeClr>
                </a:solidFill>
              </a:rPr>
              <a:t>UPDATE </a:t>
            </a:r>
            <a:r>
              <a:rPr lang="en-IN" sz="2400" i="1" dirty="0" err="1" smtClean="0">
                <a:solidFill>
                  <a:schemeClr val="accent6">
                    <a:lumMod val="75000"/>
                  </a:schemeClr>
                </a:solidFill>
              </a:rPr>
              <a:t>table_name</a:t>
            </a:r>
            <a:r>
              <a:rPr lang="en-IN" sz="2400" i="1" dirty="0" smtClean="0">
                <a:solidFill>
                  <a:schemeClr val="accent6">
                    <a:lumMod val="75000"/>
                  </a:schemeClr>
                </a:solidFill>
              </a:rPr>
              <a:t> SET column1 = value1, column2 = value2....</a:t>
            </a:r>
            <a:r>
              <a:rPr lang="en-IN" sz="2400" i="1" dirty="0" err="1" smtClean="0">
                <a:solidFill>
                  <a:schemeClr val="accent6">
                    <a:lumMod val="75000"/>
                  </a:schemeClr>
                </a:solidFill>
              </a:rPr>
              <a:t>columnN</a:t>
            </a:r>
            <a:r>
              <a:rPr lang="en-IN" sz="2400" i="1" dirty="0" smtClean="0">
                <a:solidFill>
                  <a:schemeClr val="accent6">
                    <a:lumMod val="75000"/>
                  </a:schemeClr>
                </a:solidFill>
              </a:rPr>
              <a:t>=</a:t>
            </a:r>
            <a:r>
              <a:rPr lang="en-IN" sz="2400" i="1" dirty="0" err="1" smtClean="0">
                <a:solidFill>
                  <a:schemeClr val="accent6">
                    <a:lumMod val="75000"/>
                  </a:schemeClr>
                </a:solidFill>
              </a:rPr>
              <a:t>valueN</a:t>
            </a:r>
            <a:r>
              <a:rPr lang="en-IN" sz="2400" i="1" dirty="0" smtClean="0">
                <a:solidFill>
                  <a:schemeClr val="accent6">
                    <a:lumMod val="75000"/>
                  </a:schemeClr>
                </a:solidFill>
              </a:rPr>
              <a:t> [ WHERE CONDITION ];</a:t>
            </a:r>
          </a:p>
          <a:p>
            <a:endParaRPr lang="en-IN" b="1" dirty="0" smtClean="0">
              <a:solidFill>
                <a:srgbClr val="0070C0"/>
              </a:solidFill>
            </a:endParaRPr>
          </a:p>
          <a:p>
            <a:r>
              <a:rPr lang="en-IN" b="1" dirty="0" smtClean="0">
                <a:solidFill>
                  <a:srgbClr val="0070C0"/>
                </a:solidFill>
              </a:rPr>
              <a:t>EXAMPLE:</a:t>
            </a:r>
          </a:p>
          <a:p>
            <a:pPr>
              <a:buNone/>
            </a:pPr>
            <a:r>
              <a:rPr lang="en-IN" dirty="0" smtClean="0"/>
              <a:t>     </a:t>
            </a:r>
            <a:r>
              <a:rPr lang="en-IN" sz="2400" i="1" dirty="0" smtClean="0">
                <a:solidFill>
                  <a:schemeClr val="accent6">
                    <a:lumMod val="75000"/>
                  </a:schemeClr>
                </a:solidFill>
              </a:rPr>
              <a:t>Update student set name=‘</a:t>
            </a:r>
            <a:r>
              <a:rPr lang="en-IN" sz="2400" i="1" dirty="0" err="1" smtClean="0">
                <a:solidFill>
                  <a:schemeClr val="accent6">
                    <a:lumMod val="75000"/>
                  </a:schemeClr>
                </a:solidFill>
              </a:rPr>
              <a:t>ravi</a:t>
            </a:r>
            <a:r>
              <a:rPr lang="en-IN" sz="2400" i="1" dirty="0" smtClean="0">
                <a:solidFill>
                  <a:schemeClr val="accent6">
                    <a:lumMod val="75000"/>
                  </a:schemeClr>
                </a:solidFill>
              </a:rPr>
              <a:t>’ where roll_n0=‘A101’;</a:t>
            </a:r>
            <a:endParaRPr lang="en-IN" sz="2400" i="1" dirty="0">
              <a:solidFill>
                <a:schemeClr val="accent6">
                  <a:lumMod val="75000"/>
                </a:schemeClr>
              </a:solidFill>
            </a:endParaRPr>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DELETE</a:t>
            </a:r>
            <a:endParaRPr lang="en-IN" b="1" dirty="0"/>
          </a:p>
        </p:txBody>
      </p:sp>
      <p:sp>
        <p:nvSpPr>
          <p:cNvPr id="3" name="Content Placeholder 2"/>
          <p:cNvSpPr>
            <a:spLocks noGrp="1"/>
          </p:cNvSpPr>
          <p:nvPr>
            <p:ph sz="quarter" idx="1"/>
          </p:nvPr>
        </p:nvSpPr>
        <p:spPr/>
        <p:txBody>
          <a:bodyPr/>
          <a:lstStyle/>
          <a:p>
            <a:r>
              <a:rPr lang="en-IN" b="1" dirty="0" smtClean="0">
                <a:solidFill>
                  <a:srgbClr val="0070C0"/>
                </a:solidFill>
              </a:rPr>
              <a:t>DELETE:</a:t>
            </a:r>
          </a:p>
          <a:p>
            <a:pPr>
              <a:buNone/>
            </a:pPr>
            <a:r>
              <a:rPr lang="en-IN" dirty="0" smtClean="0"/>
              <a:t>    Delete query is used to delete the existing table.</a:t>
            </a:r>
          </a:p>
          <a:p>
            <a:endParaRPr lang="en-IN" b="1" dirty="0" smtClean="0">
              <a:solidFill>
                <a:srgbClr val="0070C0"/>
              </a:solidFill>
            </a:endParaRPr>
          </a:p>
          <a:p>
            <a:r>
              <a:rPr lang="en-IN" b="1" dirty="0" smtClean="0">
                <a:solidFill>
                  <a:srgbClr val="0070C0"/>
                </a:solidFill>
              </a:rPr>
              <a:t>SYNTAX:</a:t>
            </a:r>
          </a:p>
          <a:p>
            <a:pPr>
              <a:buNone/>
            </a:pPr>
            <a:r>
              <a:rPr lang="en-IN" dirty="0" smtClean="0"/>
              <a:t>   </a:t>
            </a:r>
            <a:r>
              <a:rPr lang="en-IN" sz="2400" i="1" dirty="0" smtClean="0">
                <a:solidFill>
                  <a:schemeClr val="accent6">
                    <a:lumMod val="75000"/>
                  </a:schemeClr>
                </a:solidFill>
              </a:rPr>
              <a:t>DELETE FROM </a:t>
            </a:r>
            <a:r>
              <a:rPr lang="en-IN" sz="2400" i="1" dirty="0" err="1" smtClean="0">
                <a:solidFill>
                  <a:schemeClr val="accent6">
                    <a:lumMod val="75000"/>
                  </a:schemeClr>
                </a:solidFill>
              </a:rPr>
              <a:t>table_name</a:t>
            </a:r>
            <a:r>
              <a:rPr lang="en-IN" sz="2400" i="1" dirty="0" smtClean="0">
                <a:solidFill>
                  <a:schemeClr val="accent6">
                    <a:lumMod val="75000"/>
                  </a:schemeClr>
                </a:solidFill>
              </a:rPr>
              <a:t> WHERE {CONDITION};</a:t>
            </a:r>
          </a:p>
          <a:p>
            <a:endParaRPr lang="en-IN" b="1" dirty="0" smtClean="0">
              <a:solidFill>
                <a:srgbClr val="0070C0"/>
              </a:solidFill>
            </a:endParaRPr>
          </a:p>
          <a:p>
            <a:r>
              <a:rPr lang="en-IN" b="1" dirty="0" smtClean="0">
                <a:solidFill>
                  <a:srgbClr val="0070C0"/>
                </a:solidFill>
              </a:rPr>
              <a:t>EXAMPLE:</a:t>
            </a:r>
          </a:p>
          <a:p>
            <a:pPr>
              <a:buNone/>
            </a:pPr>
            <a:r>
              <a:rPr lang="en-IN" dirty="0" smtClean="0"/>
              <a:t>   </a:t>
            </a:r>
            <a:r>
              <a:rPr lang="en-IN" sz="2400" i="1" dirty="0" smtClean="0">
                <a:solidFill>
                  <a:schemeClr val="accent6">
                    <a:lumMod val="75000"/>
                  </a:schemeClr>
                </a:solidFill>
              </a:rPr>
              <a:t>Delete from student where </a:t>
            </a:r>
            <a:r>
              <a:rPr lang="en-IN" sz="2400" i="1" dirty="0" err="1" smtClean="0">
                <a:solidFill>
                  <a:schemeClr val="accent6">
                    <a:lumMod val="75000"/>
                  </a:schemeClr>
                </a:solidFill>
              </a:rPr>
              <a:t>roll_no</a:t>
            </a:r>
            <a:r>
              <a:rPr lang="en-IN" sz="2400" i="1" dirty="0" smtClean="0">
                <a:solidFill>
                  <a:schemeClr val="accent6">
                    <a:lumMod val="75000"/>
                  </a:schemeClr>
                </a:solidFill>
              </a:rPr>
              <a:t>=‘’A101’;</a:t>
            </a:r>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smtClean="0"/>
              <a:t>Executing Non Select Queries</a:t>
            </a:r>
            <a:endParaRPr lang="en-IN" sz="31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t> In JDBC to execute non select queries we use the method </a:t>
            </a:r>
            <a:r>
              <a:rPr lang="en-IN" b="1" dirty="0" err="1" smtClean="0">
                <a:solidFill>
                  <a:srgbClr val="0070C0"/>
                </a:solidFill>
              </a:rPr>
              <a:t>executeUpdate</a:t>
            </a:r>
            <a:r>
              <a:rPr lang="en-IN" b="1" dirty="0" smtClean="0">
                <a:solidFill>
                  <a:srgbClr val="0070C0"/>
                </a:solidFill>
              </a:rPr>
              <a:t>( ) </a:t>
            </a:r>
            <a:r>
              <a:rPr lang="en-IN" dirty="0" smtClean="0"/>
              <a:t>provided by the </a:t>
            </a:r>
            <a:r>
              <a:rPr lang="en-IN" b="1" dirty="0" smtClean="0">
                <a:solidFill>
                  <a:srgbClr val="0070C0"/>
                </a:solidFill>
              </a:rPr>
              <a:t>Statement</a:t>
            </a:r>
            <a:r>
              <a:rPr lang="en-IN" dirty="0" smtClean="0"/>
              <a:t> interface.</a:t>
            </a:r>
          </a:p>
          <a:p>
            <a:endParaRPr lang="en-IN" dirty="0" smtClean="0">
              <a:solidFill>
                <a:srgbClr val="0070C0"/>
              </a:solidFill>
            </a:endParaRPr>
          </a:p>
          <a:p>
            <a:r>
              <a:rPr lang="en-IN" dirty="0" smtClean="0">
                <a:solidFill>
                  <a:srgbClr val="0070C0"/>
                </a:solidFill>
              </a:rPr>
              <a:t>The prototype of the method is :</a:t>
            </a:r>
          </a:p>
          <a:p>
            <a:pPr>
              <a:buNone/>
            </a:pPr>
            <a:r>
              <a:rPr lang="en-IN" dirty="0" smtClean="0">
                <a:solidFill>
                  <a:srgbClr val="0070C0"/>
                </a:solidFill>
              </a:rPr>
              <a:t>  </a:t>
            </a:r>
          </a:p>
          <a:p>
            <a:pPr>
              <a:buNone/>
            </a:pPr>
            <a:r>
              <a:rPr lang="en-IN" sz="2400" dirty="0" smtClean="0">
                <a:solidFill>
                  <a:schemeClr val="accent6">
                    <a:lumMod val="75000"/>
                  </a:schemeClr>
                </a:solidFill>
              </a:rPr>
              <a:t>public </a:t>
            </a:r>
            <a:r>
              <a:rPr lang="en-IN" sz="2400" dirty="0" err="1" smtClean="0">
                <a:solidFill>
                  <a:schemeClr val="accent6">
                    <a:lumMod val="75000"/>
                  </a:schemeClr>
                </a:solidFill>
              </a:rPr>
              <a:t>int</a:t>
            </a:r>
            <a:r>
              <a:rPr lang="en-IN" sz="2400" dirty="0" smtClean="0">
                <a:solidFill>
                  <a:schemeClr val="accent6">
                    <a:lumMod val="75000"/>
                  </a:schemeClr>
                </a:solidFill>
              </a:rPr>
              <a:t> </a:t>
            </a:r>
            <a:r>
              <a:rPr lang="en-IN" sz="2400" dirty="0" err="1" smtClean="0">
                <a:solidFill>
                  <a:schemeClr val="accent6">
                    <a:lumMod val="75000"/>
                  </a:schemeClr>
                </a:solidFill>
              </a:rPr>
              <a:t>executeUpdate</a:t>
            </a:r>
            <a:r>
              <a:rPr lang="en-IN" sz="2400" dirty="0" smtClean="0">
                <a:solidFill>
                  <a:schemeClr val="accent6">
                    <a:lumMod val="75000"/>
                  </a:schemeClr>
                </a:solidFill>
              </a:rPr>
              <a:t>(String </a:t>
            </a:r>
            <a:r>
              <a:rPr lang="en-IN" sz="2400" dirty="0" err="1" smtClean="0">
                <a:solidFill>
                  <a:schemeClr val="accent6">
                    <a:lumMod val="75000"/>
                  </a:schemeClr>
                </a:solidFill>
              </a:rPr>
              <a:t>sql</a:t>
            </a:r>
            <a:r>
              <a:rPr lang="en-IN" sz="2400" dirty="0" smtClean="0">
                <a:solidFill>
                  <a:schemeClr val="accent6">
                    <a:lumMod val="75000"/>
                  </a:schemeClr>
                </a:solidFill>
              </a:rPr>
              <a:t>) throws </a:t>
            </a:r>
            <a:r>
              <a:rPr lang="en-IN" sz="2400" dirty="0" err="1" smtClean="0">
                <a:solidFill>
                  <a:schemeClr val="accent6">
                    <a:lumMod val="75000"/>
                  </a:schemeClr>
                </a:solidFill>
              </a:rPr>
              <a:t>SQLException</a:t>
            </a:r>
            <a:endParaRPr lang="en-IN" sz="2400" dirty="0" smtClean="0">
              <a:solidFill>
                <a:schemeClr val="accent6">
                  <a:lumMod val="75000"/>
                </a:schemeClr>
              </a:solidFill>
            </a:endParaRP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smtClean="0"/>
              <a:t>Executing Non Select Queries</a:t>
            </a:r>
            <a:endParaRPr lang="en-IN" sz="31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t>This method takes any non-select </a:t>
            </a:r>
            <a:r>
              <a:rPr lang="en-IN" dirty="0" err="1" smtClean="0"/>
              <a:t>sql</a:t>
            </a:r>
            <a:r>
              <a:rPr lang="en-IN" dirty="0" smtClean="0"/>
              <a:t> command as argument and returns the number of rows effected by that command.</a:t>
            </a:r>
          </a:p>
          <a:p>
            <a:endParaRPr lang="en-IN" dirty="0" smtClean="0">
              <a:solidFill>
                <a:srgbClr val="0070C0"/>
              </a:solidFill>
            </a:endParaRPr>
          </a:p>
          <a:p>
            <a:r>
              <a:rPr lang="en-IN" dirty="0" smtClean="0"/>
              <a:t>There are 3 possible cases with return value:</a:t>
            </a:r>
          </a:p>
          <a:p>
            <a:pPr lvl="1"/>
            <a:r>
              <a:rPr lang="en-IN" sz="1900" dirty="0" smtClean="0">
                <a:solidFill>
                  <a:srgbClr val="0070C0"/>
                </a:solidFill>
              </a:rPr>
              <a:t>1.    </a:t>
            </a:r>
            <a:r>
              <a:rPr lang="en-IN" sz="1900" dirty="0" smtClean="0">
                <a:solidFill>
                  <a:srgbClr val="FF0000"/>
                </a:solidFill>
              </a:rPr>
              <a:t>&gt;0  which means that </a:t>
            </a:r>
            <a:r>
              <a:rPr lang="en-IN" sz="1900" dirty="0" err="1" smtClean="0">
                <a:solidFill>
                  <a:srgbClr val="FF0000"/>
                </a:solidFill>
              </a:rPr>
              <a:t>atleast</a:t>
            </a:r>
            <a:r>
              <a:rPr lang="en-IN" sz="1900" dirty="0" smtClean="0">
                <a:solidFill>
                  <a:srgbClr val="FF0000"/>
                </a:solidFill>
              </a:rPr>
              <a:t> one row has been effected</a:t>
            </a:r>
          </a:p>
          <a:p>
            <a:pPr lvl="1"/>
            <a:r>
              <a:rPr lang="en-IN" sz="1900" dirty="0" smtClean="0">
                <a:solidFill>
                  <a:srgbClr val="0070C0"/>
                </a:solidFill>
              </a:rPr>
              <a:t>2.   </a:t>
            </a:r>
            <a:r>
              <a:rPr lang="en-IN" sz="1900" dirty="0" smtClean="0">
                <a:solidFill>
                  <a:srgbClr val="00B050"/>
                </a:solidFill>
              </a:rPr>
              <a:t>=0  which </a:t>
            </a:r>
            <a:r>
              <a:rPr lang="en-IN" sz="1900" dirty="0" err="1" smtClean="0">
                <a:solidFill>
                  <a:srgbClr val="00B050"/>
                </a:solidFill>
              </a:rPr>
              <a:t>menas</a:t>
            </a:r>
            <a:r>
              <a:rPr lang="en-IN" sz="1900" dirty="0" smtClean="0">
                <a:solidFill>
                  <a:srgbClr val="00B050"/>
                </a:solidFill>
              </a:rPr>
              <a:t> none of the rows have been effected</a:t>
            </a:r>
          </a:p>
          <a:p>
            <a:pPr lvl="1"/>
            <a:r>
              <a:rPr lang="en-IN" sz="1900" dirty="0" smtClean="0">
                <a:solidFill>
                  <a:srgbClr val="0070C0"/>
                </a:solidFill>
              </a:rPr>
              <a:t>3.  =-1 which means that the query is DDL </a:t>
            </a:r>
            <a:r>
              <a:rPr lang="en-IN" sz="1900" dirty="0" smtClean="0">
                <a:solidFill>
                  <a:schemeClr val="accent6">
                    <a:lumMod val="75000"/>
                  </a:schemeClr>
                </a:solidFill>
              </a:rPr>
              <a:t>( but this case is driver dependent)</a:t>
            </a: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Today’s Agenda</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buNone/>
            </a:pPr>
            <a:endParaRPr lang="en-US" sz="2400" dirty="0" smtClean="0"/>
          </a:p>
          <a:p>
            <a:pPr>
              <a:buSzPct val="100000"/>
            </a:pPr>
            <a:r>
              <a:rPr lang="en-US" sz="2400" dirty="0" smtClean="0"/>
              <a:t>SQL -Database language.</a:t>
            </a:r>
          </a:p>
          <a:p>
            <a:pPr>
              <a:buSzPct val="100000"/>
              <a:buFont typeface="Arial" pitchFamily="34" charset="0"/>
              <a:buChar char="•"/>
            </a:pPr>
            <a:endParaRPr lang="en-US" sz="2400" dirty="0" smtClean="0"/>
          </a:p>
          <a:p>
            <a:pPr>
              <a:buSzPct val="100000"/>
            </a:pPr>
            <a:r>
              <a:rPr lang="en-US" sz="2400" dirty="0" smtClean="0"/>
              <a:t>Query –insert , update , delete.</a:t>
            </a:r>
          </a:p>
          <a:p>
            <a:pPr>
              <a:buSzPct val="100000"/>
            </a:pPr>
            <a:endParaRPr lang="en-US" sz="2400" dirty="0" smtClean="0"/>
          </a:p>
          <a:p>
            <a:pPr>
              <a:buSzPct val="100000"/>
            </a:pPr>
            <a:r>
              <a:rPr lang="en-US" sz="2400" dirty="0" smtClean="0"/>
              <a:t>Executing Non Select Queries From JDBC</a:t>
            </a:r>
          </a:p>
          <a:p>
            <a:pPr>
              <a:buSzPct val="100000"/>
            </a:pPr>
            <a:endParaRPr lang="en-US" sz="2400" dirty="0" smtClean="0"/>
          </a:p>
          <a:p>
            <a:pPr>
              <a:buSzPct val="100000"/>
            </a:pPr>
            <a:r>
              <a:rPr lang="en-US" sz="2400" dirty="0" smtClean="0"/>
              <a:t>Dynamic SQL</a:t>
            </a:r>
          </a:p>
          <a:p>
            <a:pPr>
              <a:buSzPct val="100000"/>
            </a:pPr>
            <a:endParaRPr lang="en-US" sz="2400" dirty="0" smtClean="0"/>
          </a:p>
          <a:p>
            <a:pPr>
              <a:buSzPct val="100000"/>
            </a:pPr>
            <a:r>
              <a:rPr lang="en-US" sz="2400" dirty="0" err="1" smtClean="0"/>
              <a:t>PreparedStatement</a:t>
            </a: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BFDCA985-1538-424F-B763-38CF0E8DFFBB}" type="slidenum">
              <a:rPr lang="ar-SA"/>
              <a:pPr/>
              <a:t>20</a:t>
            </a:fld>
            <a:endParaRPr lang="en-US"/>
          </a:p>
        </p:txBody>
      </p:sp>
      <p:sp>
        <p:nvSpPr>
          <p:cNvPr id="110594" name="Rectangle 2"/>
          <p:cNvSpPr>
            <a:spLocks noGrp="1" noChangeArrowheads="1"/>
          </p:cNvSpPr>
          <p:nvPr>
            <p:ph type="title"/>
          </p:nvPr>
        </p:nvSpPr>
        <p:spPr/>
        <p:txBody>
          <a:bodyPr/>
          <a:lstStyle/>
          <a:p>
            <a:pPr eaLnBrk="1" hangingPunct="1">
              <a:defRPr/>
            </a:pPr>
            <a:r>
              <a:rPr lang="en-US" b="1" dirty="0" smtClean="0"/>
              <a:t>Executing DELETE Query</a:t>
            </a:r>
          </a:p>
        </p:txBody>
      </p:sp>
      <p:sp>
        <p:nvSpPr>
          <p:cNvPr id="15364" name="Text Box 3"/>
          <p:cNvSpPr txBox="1">
            <a:spLocks noChangeArrowheads="1"/>
          </p:cNvSpPr>
          <p:nvPr/>
        </p:nvSpPr>
        <p:spPr bwMode="auto">
          <a:xfrm>
            <a:off x="1295400" y="1438275"/>
            <a:ext cx="6705600" cy="2031325"/>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a:solidFill>
                  <a:srgbClr val="CC0000"/>
                </a:solidFill>
                <a:latin typeface="Arial" charset="0"/>
                <a:cs typeface="Arial" charset="0"/>
              </a:rPr>
              <a:t>String </a:t>
            </a:r>
            <a:r>
              <a:rPr lang="en-US" dirty="0" err="1">
                <a:solidFill>
                  <a:srgbClr val="9900CC"/>
                </a:solidFill>
                <a:latin typeface="Arial" charset="0"/>
                <a:cs typeface="Arial" charset="0"/>
              </a:rPr>
              <a:t>deleteStr</a:t>
            </a:r>
            <a:r>
              <a:rPr lang="en-US" dirty="0">
                <a:solidFill>
                  <a:srgbClr val="CC0000"/>
                </a:solidFill>
                <a:latin typeface="Arial" charset="0"/>
                <a:cs typeface="Arial" charset="0"/>
              </a:rPr>
              <a:t> = </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"DELETE FROM employee "</a:t>
            </a:r>
            <a:r>
              <a:rPr lang="en-US" dirty="0">
                <a:solidFill>
                  <a:schemeClr val="tx2"/>
                </a:solidFill>
                <a:latin typeface="Arial" charset="0"/>
                <a:cs typeface="Arial" charset="0"/>
              </a:rPr>
              <a:t> </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"WHERE </a:t>
            </a:r>
            <a:r>
              <a:rPr lang="en-US" dirty="0" err="1">
                <a:solidFill>
                  <a:srgbClr val="0066FF"/>
                </a:solidFill>
                <a:latin typeface="Arial" charset="0"/>
                <a:cs typeface="Arial" charset="0"/>
              </a:rPr>
              <a:t>lname</a:t>
            </a:r>
            <a:r>
              <a:rPr lang="en-US" dirty="0">
                <a:solidFill>
                  <a:srgbClr val="0066FF"/>
                </a:solidFill>
                <a:latin typeface="Arial" charset="0"/>
                <a:cs typeface="Arial" charset="0"/>
              </a:rPr>
              <a:t> = </a:t>
            </a:r>
            <a:r>
              <a:rPr lang="en-US" dirty="0" smtClean="0">
                <a:solidFill>
                  <a:srgbClr val="0066FF"/>
                </a:solidFill>
                <a:latin typeface="Arial" charset="0"/>
                <a:cs typeface="Arial" charset="0"/>
              </a:rPr>
              <a:t>‘Smith'"</a:t>
            </a:r>
            <a:r>
              <a:rPr lang="en-US" dirty="0" smtClean="0">
                <a:solidFill>
                  <a:srgbClr val="CC0000"/>
                </a:solidFill>
                <a:latin typeface="Arial" charset="0"/>
                <a:cs typeface="Arial" charset="0"/>
              </a:rPr>
              <a:t>;</a:t>
            </a:r>
            <a:endParaRPr lang="en-US" dirty="0">
              <a:solidFill>
                <a:srgbClr val="CC0000"/>
              </a:solidFill>
              <a:latin typeface="Arial" charset="0"/>
              <a:cs typeface="Arial" charset="0"/>
            </a:endParaRP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a:solidFill>
                  <a:srgbClr val="CC0000"/>
                </a:solidFill>
                <a:latin typeface="Arial" charset="0"/>
                <a:cs typeface="Arial" charset="0"/>
              </a:rPr>
              <a:t>Statement stmt = </a:t>
            </a:r>
            <a:r>
              <a:rPr lang="en-US" dirty="0" err="1">
                <a:solidFill>
                  <a:srgbClr val="CC0000"/>
                </a:solidFill>
                <a:latin typeface="Arial" charset="0"/>
                <a:cs typeface="Arial" charset="0"/>
              </a:rPr>
              <a:t>con.createStatement</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err="1">
                <a:solidFill>
                  <a:srgbClr val="CC0000"/>
                </a:solidFill>
                <a:latin typeface="Arial" charset="0"/>
                <a:cs typeface="Arial" charset="0"/>
              </a:rPr>
              <a:t>int</a:t>
            </a:r>
            <a:r>
              <a:rPr lang="en-US" dirty="0">
                <a:solidFill>
                  <a:srgbClr val="CC0000"/>
                </a:solidFill>
                <a:latin typeface="Arial" charset="0"/>
                <a:cs typeface="Arial" charset="0"/>
              </a:rPr>
              <a:t> </a:t>
            </a:r>
            <a:r>
              <a:rPr lang="en-US" dirty="0" err="1">
                <a:solidFill>
                  <a:srgbClr val="CC0000"/>
                </a:solidFill>
                <a:latin typeface="Arial" charset="0"/>
                <a:cs typeface="Arial" charset="0"/>
              </a:rPr>
              <a:t>delnum</a:t>
            </a:r>
            <a:r>
              <a:rPr lang="en-US" dirty="0">
                <a:solidFill>
                  <a:srgbClr val="CC0000"/>
                </a:solidFill>
                <a:latin typeface="Arial" charset="0"/>
                <a:cs typeface="Arial" charset="0"/>
              </a:rPr>
              <a:t> = </a:t>
            </a:r>
            <a:r>
              <a:rPr lang="en-US" dirty="0" err="1">
                <a:solidFill>
                  <a:srgbClr val="CC0000"/>
                </a:solidFill>
                <a:latin typeface="Arial" charset="0"/>
                <a:cs typeface="Arial" charset="0"/>
              </a:rPr>
              <a:t>stmt.executeUpdate</a:t>
            </a:r>
            <a:r>
              <a:rPr lang="en-US" dirty="0">
                <a:solidFill>
                  <a:srgbClr val="CC0000"/>
                </a:solidFill>
                <a:latin typeface="Arial" charset="0"/>
                <a:cs typeface="Arial" charset="0"/>
              </a:rPr>
              <a:t>(</a:t>
            </a:r>
            <a:r>
              <a:rPr lang="en-US" dirty="0" err="1">
                <a:solidFill>
                  <a:srgbClr val="9900CC"/>
                </a:solidFill>
                <a:latin typeface="Arial" charset="0"/>
                <a:cs typeface="Arial" charset="0"/>
              </a:rPr>
              <a:t>deleteStr</a:t>
            </a:r>
            <a:r>
              <a:rPr lang="en-US" dirty="0">
                <a:solidFill>
                  <a:srgbClr val="CC0000"/>
                </a:solidFill>
                <a:latin typeface="Arial" charset="0"/>
                <a:cs typeface="Arial" charset="0"/>
              </a:rPr>
              <a:t>);	</a:t>
            </a:r>
          </a:p>
        </p:txBody>
      </p:sp>
      <p:sp>
        <p:nvSpPr>
          <p:cNvPr id="110597" name="Rectangle 5"/>
          <p:cNvSpPr>
            <a:spLocks noChangeArrowheads="1"/>
          </p:cNvSpPr>
          <p:nvPr/>
        </p:nvSpPr>
        <p:spPr bwMode="auto">
          <a:xfrm>
            <a:off x="228600" y="4343400"/>
            <a:ext cx="8915400" cy="2209800"/>
          </a:xfrm>
          <a:prstGeom prst="rect">
            <a:avLst/>
          </a:prstGeom>
          <a:noFill/>
          <a:ln w="12700">
            <a:noFill/>
            <a:miter lim="800000"/>
            <a:headEnd/>
            <a:tailEnd/>
          </a:ln>
        </p:spPr>
        <p:txBody>
          <a:bodyPr lIns="92075" tIns="46038" rIns="92075" bIns="46038"/>
          <a:lstStyle/>
          <a:p>
            <a:pPr marL="342900" indent="-342900" algn="l" eaLnBrk="1" hangingPunct="1">
              <a:lnSpc>
                <a:spcPct val="130000"/>
              </a:lnSpc>
              <a:spcBef>
                <a:spcPct val="20000"/>
              </a:spcBef>
              <a:buFontTx/>
              <a:buChar char="•"/>
            </a:pPr>
            <a:r>
              <a:rPr lang="en-US" dirty="0" err="1">
                <a:solidFill>
                  <a:srgbClr val="0000FF"/>
                </a:solidFill>
                <a:latin typeface="Arial" charset="0"/>
                <a:cs typeface="Arial" charset="0"/>
              </a:rPr>
              <a:t>executeUpdate</a:t>
            </a:r>
            <a:r>
              <a:rPr lang="en-US" dirty="0">
                <a:solidFill>
                  <a:srgbClr val="003399"/>
                </a:solidFill>
                <a:latin typeface="Times New Roman" pitchFamily="18" charset="0"/>
                <a:cs typeface="Arial" charset="0"/>
              </a:rPr>
              <a:t> is used for data manipulation: insert, delete, update, create table, etc. (anything other than querying!)</a:t>
            </a:r>
          </a:p>
          <a:p>
            <a:pPr marL="342900" indent="-342900" algn="l" eaLnBrk="1" hangingPunct="1">
              <a:lnSpc>
                <a:spcPct val="130000"/>
              </a:lnSpc>
              <a:spcBef>
                <a:spcPct val="20000"/>
              </a:spcBef>
              <a:buFontTx/>
              <a:buChar char="•"/>
            </a:pPr>
            <a:r>
              <a:rPr lang="en-US" dirty="0" err="1">
                <a:solidFill>
                  <a:srgbClr val="0000FF"/>
                </a:solidFill>
                <a:latin typeface="Arial" charset="0"/>
                <a:cs typeface="Arial" charset="0"/>
              </a:rPr>
              <a:t>executeUpdate</a:t>
            </a:r>
            <a:r>
              <a:rPr lang="en-US" dirty="0">
                <a:solidFill>
                  <a:srgbClr val="003399"/>
                </a:solidFill>
                <a:latin typeface="Times New Roman" pitchFamily="18" charset="0"/>
                <a:cs typeface="Arial" charset="0"/>
              </a:rPr>
              <a:t> returns the number of rows modified</a:t>
            </a:r>
          </a:p>
          <a:p>
            <a:pPr marL="342900" indent="-342900" algn="l" eaLnBrk="1" hangingPunct="1">
              <a:lnSpc>
                <a:spcPct val="130000"/>
              </a:lnSpc>
              <a:spcBef>
                <a:spcPct val="20000"/>
              </a:spcBef>
              <a:buFontTx/>
              <a:buChar char="•"/>
            </a:pPr>
            <a:endParaRPr lang="en-US" dirty="0">
              <a:solidFill>
                <a:srgbClr val="FF0000"/>
              </a:solidFill>
              <a:latin typeface="Times New Roman" pitchFamily="18" charset="0"/>
              <a:cs typeface="Arial" charset="0"/>
            </a:endParaRPr>
          </a:p>
        </p:txBody>
      </p:sp>
      <p:sp>
        <p:nvSpPr>
          <p:cNvPr id="110598" name="Rectangle 6"/>
          <p:cNvSpPr>
            <a:spLocks noChangeArrowheads="1"/>
          </p:cNvSpPr>
          <p:nvPr/>
        </p:nvSpPr>
        <p:spPr bwMode="auto">
          <a:xfrm>
            <a:off x="1295400" y="3200400"/>
            <a:ext cx="67056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0599" name="Rectangle 7"/>
          <p:cNvSpPr>
            <a:spLocks noChangeArrowheads="1"/>
          </p:cNvSpPr>
          <p:nvPr/>
        </p:nvSpPr>
        <p:spPr bwMode="auto">
          <a:xfrm>
            <a:off x="1295400" y="3657600"/>
            <a:ext cx="67056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0600" name="Rectangle 8"/>
          <p:cNvSpPr>
            <a:spLocks noChangeArrowheads="1"/>
          </p:cNvSpPr>
          <p:nvPr/>
        </p:nvSpPr>
        <p:spPr bwMode="auto">
          <a:xfrm>
            <a:off x="1295400" y="1447800"/>
            <a:ext cx="6705600"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600"/>
                                        </p:tgtEl>
                                        <p:attrNameLst>
                                          <p:attrName>style.visibility</p:attrName>
                                        </p:attrNameLst>
                                      </p:cBhvr>
                                      <p:to>
                                        <p:strVal val="visible"/>
                                      </p:to>
                                    </p:set>
                                  </p:childTnLst>
                                  <p:subTnLst>
                                    <p:set>
                                      <p:cBhvr override="childStyle">
                                        <p:cTn dur="1" fill="hold" display="0" masterRel="nextClick" afterEffect="1"/>
                                        <p:tgtEl>
                                          <p:spTgt spid="11060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8"/>
                                        </p:tgtEl>
                                        <p:attrNameLst>
                                          <p:attrName>style.visibility</p:attrName>
                                        </p:attrNameLst>
                                      </p:cBhvr>
                                      <p:to>
                                        <p:strVal val="visible"/>
                                      </p:to>
                                    </p:set>
                                  </p:childTnLst>
                                  <p:subTnLst>
                                    <p:set>
                                      <p:cBhvr override="childStyle">
                                        <p:cTn dur="1" fill="hold" display="0" masterRel="nextClick" afterEffect="1"/>
                                        <p:tgtEl>
                                          <p:spTgt spid="11059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9"/>
                                        </p:tgtEl>
                                        <p:attrNameLst>
                                          <p:attrName>style.visibility</p:attrName>
                                        </p:attrNameLst>
                                      </p:cBhvr>
                                      <p:to>
                                        <p:strVal val="visible"/>
                                      </p:to>
                                    </p:set>
                                  </p:childTnLst>
                                  <p:subTnLst>
                                    <p:set>
                                      <p:cBhvr override="childStyle">
                                        <p:cTn dur="1" fill="hold" display="0" masterRel="nextClick" afterEffect="1"/>
                                        <p:tgtEl>
                                          <p:spTgt spid="11059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7">
                                            <p:txEl>
                                              <p:pRg st="0" end="0"/>
                                            </p:txEl>
                                          </p:spTgt>
                                        </p:tgtEl>
                                        <p:attrNameLst>
                                          <p:attrName>style.visibility</p:attrName>
                                        </p:attrNameLst>
                                      </p:cBhvr>
                                      <p:to>
                                        <p:strVal val="visible"/>
                                      </p:to>
                                    </p:set>
                                  </p:childTnLst>
                                  <p:subTnLst>
                                    <p:animClr>
                                      <p:cBhvr override="childStyle">
                                        <p:cTn dur="1" fill="hold" display="0" masterRel="nextClick" afterEffect="1"/>
                                        <p:tgtEl>
                                          <p:spTgt spid="110597">
                                            <p:txEl>
                                              <p:pRg st="0" end="0"/>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7">
                                            <p:txEl>
                                              <p:pRg st="1" end="1"/>
                                            </p:txEl>
                                          </p:spTgt>
                                        </p:tgtEl>
                                        <p:attrNameLst>
                                          <p:attrName>style.visibility</p:attrName>
                                        </p:attrNameLst>
                                      </p:cBhvr>
                                      <p:to>
                                        <p:strVal val="visible"/>
                                      </p:to>
                                    </p:set>
                                  </p:childTnLst>
                                  <p:subTnLst>
                                    <p:animClr>
                                      <p:cBhvr override="childStyle">
                                        <p:cTn dur="1" fill="hold" display="0" masterRel="nextClick" afterEffect="1"/>
                                        <p:tgtEl>
                                          <p:spTgt spid="110597">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uild="p" autoUpdateAnimBg="0"/>
      <p:bldP spid="110598" grpId="0" animBg="1"/>
      <p:bldP spid="110599" grpId="0" animBg="1"/>
      <p:bldP spid="1106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smtClean="0"/>
              <a:t>Dynamic SQL</a:t>
            </a:r>
            <a:endParaRPr lang="en-IN" sz="31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t>The term dynamic SQL means an SQL query which contains dynamic values , </a:t>
            </a:r>
            <a:r>
              <a:rPr lang="en-IN" dirty="0" err="1" smtClean="0"/>
              <a:t>i.e</a:t>
            </a:r>
            <a:r>
              <a:rPr lang="en-IN" dirty="0" smtClean="0"/>
              <a:t>, the values are supplied at run time</a:t>
            </a:r>
          </a:p>
          <a:p>
            <a:endParaRPr lang="en-IN" dirty="0" smtClean="0">
              <a:solidFill>
                <a:srgbClr val="0070C0"/>
              </a:solidFill>
            </a:endParaRPr>
          </a:p>
          <a:p>
            <a:r>
              <a:rPr lang="en-IN" dirty="0" smtClean="0"/>
              <a:t>For example , we want to insert records in the database by accepting values from the user.</a:t>
            </a:r>
            <a:endParaRPr lang="en-IN" sz="1900" dirty="0" smtClean="0">
              <a:solidFill>
                <a:schemeClr val="accent6">
                  <a:lumMod val="75000"/>
                </a:schemeClr>
              </a:solidFill>
            </a:endParaRP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smtClean="0"/>
              <a:t>Dynamic SQL</a:t>
            </a:r>
            <a:endParaRPr lang="en-IN" sz="31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t>To solve this problem we have </a:t>
            </a:r>
            <a:r>
              <a:rPr lang="en-IN" b="1" u="sng" dirty="0" smtClean="0"/>
              <a:t>2 options</a:t>
            </a:r>
            <a:r>
              <a:rPr lang="en-IN" dirty="0" smtClean="0"/>
              <a:t>:</a:t>
            </a:r>
          </a:p>
          <a:p>
            <a:endParaRPr lang="en-IN" sz="1900" dirty="0" smtClean="0">
              <a:solidFill>
                <a:schemeClr val="accent6">
                  <a:lumMod val="75000"/>
                </a:schemeClr>
              </a:solidFill>
            </a:endParaRPr>
          </a:p>
          <a:p>
            <a:r>
              <a:rPr lang="en-IN" sz="1900" dirty="0" smtClean="0">
                <a:solidFill>
                  <a:schemeClr val="accent6">
                    <a:lumMod val="75000"/>
                  </a:schemeClr>
                </a:solidFill>
              </a:rPr>
              <a:t>1</a:t>
            </a:r>
            <a:r>
              <a:rPr lang="en-IN" sz="1900" dirty="0" smtClean="0">
                <a:solidFill>
                  <a:srgbClr val="0070C0"/>
                </a:solidFill>
              </a:rPr>
              <a:t>. Use Statement object and create a dynamic </a:t>
            </a:r>
            <a:r>
              <a:rPr lang="en-IN" sz="1900" dirty="0" err="1" smtClean="0">
                <a:solidFill>
                  <a:srgbClr val="0070C0"/>
                </a:solidFill>
              </a:rPr>
              <a:t>sql</a:t>
            </a:r>
            <a:r>
              <a:rPr lang="en-IN" sz="1900" dirty="0" smtClean="0">
                <a:solidFill>
                  <a:srgbClr val="0070C0"/>
                </a:solidFill>
              </a:rPr>
              <a:t> query by using STRING CONCATENATION</a:t>
            </a:r>
          </a:p>
          <a:p>
            <a:endParaRPr lang="en-IN" sz="1900" dirty="0" smtClean="0">
              <a:solidFill>
                <a:schemeClr val="accent6">
                  <a:lumMod val="75000"/>
                </a:schemeClr>
              </a:solidFill>
            </a:endParaRPr>
          </a:p>
          <a:p>
            <a:r>
              <a:rPr lang="en-IN" sz="1900" dirty="0" smtClean="0">
                <a:solidFill>
                  <a:schemeClr val="accent6">
                    <a:lumMod val="75000"/>
                  </a:schemeClr>
                </a:solidFill>
              </a:rPr>
              <a:t>2. </a:t>
            </a:r>
            <a:r>
              <a:rPr lang="en-IN" sz="1900" dirty="0" smtClean="0">
                <a:solidFill>
                  <a:srgbClr val="0070C0"/>
                </a:solidFill>
              </a:rPr>
              <a:t>Use </a:t>
            </a:r>
            <a:r>
              <a:rPr lang="en-IN" sz="1900" dirty="0" err="1" smtClean="0">
                <a:solidFill>
                  <a:srgbClr val="0070C0"/>
                </a:solidFill>
              </a:rPr>
              <a:t>PreparedStaement</a:t>
            </a:r>
            <a:endParaRPr lang="en-IN" sz="1900" dirty="0" smtClean="0">
              <a:solidFill>
                <a:srgbClr val="0070C0"/>
              </a:solidFill>
            </a:endParaRP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smtClean="0"/>
              <a:t>Using String Concatenation</a:t>
            </a:r>
            <a:endParaRPr lang="en-IN" sz="3100" b="1" dirty="0"/>
          </a:p>
        </p:txBody>
      </p:sp>
      <p:sp>
        <p:nvSpPr>
          <p:cNvPr id="3" name="Content Placeholder 2"/>
          <p:cNvSpPr>
            <a:spLocks noGrp="1"/>
          </p:cNvSpPr>
          <p:nvPr>
            <p:ph sz="quarter" idx="1"/>
          </p:nvPr>
        </p:nvSpPr>
        <p:spPr/>
        <p:txBody>
          <a:bodyPr>
            <a:normAutofit lnSpcReduction="10000"/>
          </a:bodyPr>
          <a:lstStyle/>
          <a:p>
            <a:pPr>
              <a:buNone/>
            </a:pPr>
            <a:r>
              <a:rPr lang="en-IN" dirty="0" smtClean="0"/>
              <a:t>  </a:t>
            </a:r>
          </a:p>
          <a:p>
            <a:r>
              <a:rPr lang="en-IN" dirty="0" smtClean="0">
                <a:solidFill>
                  <a:schemeClr val="accent6">
                    <a:lumMod val="75000"/>
                  </a:schemeClr>
                </a:solidFill>
                <a:latin typeface="Comic Sans MS" pitchFamily="66" charset="0"/>
              </a:rPr>
              <a:t>String </a:t>
            </a:r>
            <a:r>
              <a:rPr lang="en-IN" dirty="0" err="1" smtClean="0">
                <a:solidFill>
                  <a:schemeClr val="accent6">
                    <a:lumMod val="75000"/>
                  </a:schemeClr>
                </a:solidFill>
                <a:latin typeface="Comic Sans MS" pitchFamily="66" charset="0"/>
              </a:rPr>
              <a:t>qry</a:t>
            </a:r>
            <a:r>
              <a:rPr lang="en-IN" dirty="0" smtClean="0">
                <a:solidFill>
                  <a:schemeClr val="accent6">
                    <a:lumMod val="75000"/>
                  </a:schemeClr>
                </a:solidFill>
                <a:latin typeface="Comic Sans MS" pitchFamily="66" charset="0"/>
              </a:rPr>
              <a:t>= “insert into books values(”+</a:t>
            </a:r>
            <a:r>
              <a:rPr lang="en-IN" dirty="0" smtClean="0">
                <a:solidFill>
                  <a:srgbClr val="002060"/>
                </a:solidFill>
                <a:latin typeface="Comic Sans MS" pitchFamily="66" charset="0"/>
              </a:rPr>
              <a:t>id</a:t>
            </a:r>
            <a:r>
              <a:rPr lang="en-IN" dirty="0" smtClean="0">
                <a:solidFill>
                  <a:schemeClr val="accent6">
                    <a:lumMod val="75000"/>
                  </a:schemeClr>
                </a:solidFill>
                <a:latin typeface="Comic Sans MS" pitchFamily="66" charset="0"/>
              </a:rPr>
              <a:t>+ “,’ ” +</a:t>
            </a:r>
            <a:r>
              <a:rPr lang="en-IN" dirty="0" err="1" smtClean="0">
                <a:solidFill>
                  <a:srgbClr val="002060"/>
                </a:solidFill>
                <a:latin typeface="Comic Sans MS" pitchFamily="66" charset="0"/>
              </a:rPr>
              <a:t>bname</a:t>
            </a:r>
            <a:r>
              <a:rPr lang="en-IN" dirty="0" smtClean="0">
                <a:solidFill>
                  <a:schemeClr val="accent6">
                    <a:lumMod val="75000"/>
                  </a:schemeClr>
                </a:solidFill>
                <a:latin typeface="Comic Sans MS" pitchFamily="66" charset="0"/>
              </a:rPr>
              <a:t> + “ ‘ ,”+ </a:t>
            </a:r>
            <a:r>
              <a:rPr lang="en-IN" dirty="0" smtClean="0">
                <a:solidFill>
                  <a:srgbClr val="002060"/>
                </a:solidFill>
                <a:latin typeface="Comic Sans MS" pitchFamily="66" charset="0"/>
              </a:rPr>
              <a:t>price</a:t>
            </a:r>
            <a:r>
              <a:rPr lang="en-IN" dirty="0" smtClean="0">
                <a:solidFill>
                  <a:schemeClr val="accent6">
                    <a:lumMod val="75000"/>
                  </a:schemeClr>
                </a:solidFill>
                <a:latin typeface="Comic Sans MS" pitchFamily="66" charset="0"/>
              </a:rPr>
              <a:t>+ “ )” ;</a:t>
            </a:r>
          </a:p>
          <a:p>
            <a:endParaRPr lang="en-IN" sz="1900" dirty="0" smtClean="0">
              <a:solidFill>
                <a:srgbClr val="0070C0"/>
              </a:solidFill>
            </a:endParaRPr>
          </a:p>
          <a:p>
            <a:pPr>
              <a:buNone/>
            </a:pPr>
            <a:endParaRPr lang="en-IN" dirty="0" smtClean="0"/>
          </a:p>
          <a:p>
            <a:r>
              <a:rPr lang="en-IN" dirty="0" smtClean="0"/>
              <a:t>The query above has been designed assuming that we have a table called </a:t>
            </a:r>
            <a:r>
              <a:rPr lang="en-IN" b="1" dirty="0" smtClean="0">
                <a:solidFill>
                  <a:srgbClr val="0070C0"/>
                </a:solidFill>
              </a:rPr>
              <a:t>books</a:t>
            </a:r>
            <a:r>
              <a:rPr lang="en-IN" dirty="0" smtClean="0"/>
              <a:t> containing three columns for </a:t>
            </a:r>
            <a:r>
              <a:rPr lang="en-IN" b="1" dirty="0" err="1" smtClean="0">
                <a:solidFill>
                  <a:srgbClr val="0070C0"/>
                </a:solidFill>
              </a:rPr>
              <a:t>bookid</a:t>
            </a:r>
            <a:r>
              <a:rPr lang="en-IN" dirty="0" err="1" smtClean="0"/>
              <a:t>,</a:t>
            </a:r>
            <a:r>
              <a:rPr lang="en-IN" b="1" dirty="0" err="1" smtClean="0">
                <a:solidFill>
                  <a:srgbClr val="0070C0"/>
                </a:solidFill>
              </a:rPr>
              <a:t>bookname</a:t>
            </a:r>
            <a:r>
              <a:rPr lang="en-IN" dirty="0" smtClean="0"/>
              <a:t> and </a:t>
            </a:r>
            <a:r>
              <a:rPr lang="en-IN" b="1" dirty="0" smtClean="0">
                <a:solidFill>
                  <a:srgbClr val="0070C0"/>
                </a:solidFill>
              </a:rPr>
              <a:t>price</a:t>
            </a:r>
            <a:r>
              <a:rPr lang="en-IN" dirty="0" smtClean="0"/>
              <a:t> .</a:t>
            </a:r>
          </a:p>
          <a:p>
            <a:endParaRPr lang="en-IN" dirty="0" smtClean="0"/>
          </a:p>
          <a:p>
            <a:r>
              <a:rPr lang="en-IN" dirty="0" smtClean="0"/>
              <a:t>The variables </a:t>
            </a:r>
            <a:r>
              <a:rPr lang="en-IN" b="1" dirty="0" smtClean="0">
                <a:solidFill>
                  <a:srgbClr val="002060"/>
                </a:solidFill>
              </a:rPr>
              <a:t>id</a:t>
            </a:r>
            <a:r>
              <a:rPr lang="en-IN" b="1" dirty="0" smtClean="0"/>
              <a:t> </a:t>
            </a:r>
            <a:r>
              <a:rPr lang="en-IN" dirty="0" smtClean="0"/>
              <a:t>, </a:t>
            </a:r>
            <a:r>
              <a:rPr lang="en-IN" b="1" dirty="0" err="1" smtClean="0">
                <a:solidFill>
                  <a:srgbClr val="002060"/>
                </a:solidFill>
              </a:rPr>
              <a:t>bname</a:t>
            </a:r>
            <a:r>
              <a:rPr lang="en-IN" dirty="0" smtClean="0"/>
              <a:t> and </a:t>
            </a:r>
            <a:r>
              <a:rPr lang="en-IN" b="1" dirty="0" smtClean="0">
                <a:solidFill>
                  <a:srgbClr val="002060"/>
                </a:solidFill>
              </a:rPr>
              <a:t>price</a:t>
            </a:r>
            <a:r>
              <a:rPr lang="en-IN" dirty="0" smtClean="0"/>
              <a:t> are java variables holding user input</a:t>
            </a:r>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Drawbacks Of String Concatenation</a:t>
            </a:r>
            <a:endParaRPr lang="en-IN" sz="24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latin typeface="+mj-lt"/>
              </a:rPr>
              <a:t>It is very difficult to write as we have manually insert single quotes</a:t>
            </a:r>
          </a:p>
          <a:p>
            <a:endParaRPr lang="en-IN" dirty="0" smtClean="0">
              <a:latin typeface="+mj-lt"/>
            </a:endParaRPr>
          </a:p>
          <a:p>
            <a:r>
              <a:rPr lang="en-IN" dirty="0" smtClean="0">
                <a:latin typeface="+mj-lt"/>
              </a:rPr>
              <a:t>It is a programmer’s responsibility to handle date conversions</a:t>
            </a:r>
          </a:p>
          <a:p>
            <a:endParaRPr lang="en-IN" dirty="0" smtClean="0">
              <a:latin typeface="+mj-lt"/>
            </a:endParaRPr>
          </a:p>
          <a:p>
            <a:r>
              <a:rPr lang="en-IN" dirty="0" smtClean="0">
                <a:latin typeface="+mj-lt"/>
              </a:rPr>
              <a:t>It is prone to a very famous </a:t>
            </a:r>
            <a:r>
              <a:rPr lang="en-IN" dirty="0" err="1" smtClean="0">
                <a:latin typeface="+mj-lt"/>
              </a:rPr>
              <a:t>sql</a:t>
            </a:r>
            <a:r>
              <a:rPr lang="en-IN" dirty="0" smtClean="0">
                <a:latin typeface="+mj-lt"/>
              </a:rPr>
              <a:t> attack called </a:t>
            </a:r>
            <a:r>
              <a:rPr lang="en-IN" b="1" dirty="0" smtClean="0">
                <a:solidFill>
                  <a:srgbClr val="0070C0"/>
                </a:solidFill>
                <a:latin typeface="+mj-lt"/>
              </a:rPr>
              <a:t>SQL INJECTION</a:t>
            </a:r>
            <a:endParaRPr lang="en-IN" b="1" dirty="0">
              <a:solidFill>
                <a:srgbClr val="0070C0"/>
              </a:solidFill>
              <a:latin typeface="+mj-lt"/>
            </a:endParaRPr>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715436" cy="639762"/>
          </a:xfrm>
        </p:spPr>
        <p:txBody>
          <a:bodyPr>
            <a:normAutofit/>
          </a:bodyPr>
          <a:lstStyle/>
          <a:p>
            <a:r>
              <a:rPr lang="en-US" b="1" dirty="0" err="1" smtClean="0"/>
              <a:t>PreparedStatement</a:t>
            </a:r>
            <a:endParaRPr lang="en-US" dirty="0"/>
          </a:p>
        </p:txBody>
      </p:sp>
      <p:sp>
        <p:nvSpPr>
          <p:cNvPr id="3" name="Content Placeholder 2"/>
          <p:cNvSpPr>
            <a:spLocks noGrp="1"/>
          </p:cNvSpPr>
          <p:nvPr>
            <p:ph idx="1"/>
          </p:nvPr>
        </p:nvSpPr>
        <p:spPr>
          <a:xfrm>
            <a:off x="285720" y="1428736"/>
            <a:ext cx="8572560" cy="4800600"/>
          </a:xfrm>
        </p:spPr>
        <p:txBody>
          <a:bodyPr>
            <a:normAutofit/>
          </a:bodyPr>
          <a:lstStyle/>
          <a:p>
            <a:pPr algn="just"/>
            <a:r>
              <a:rPr lang="en-US" dirty="0" smtClean="0"/>
              <a:t>The </a:t>
            </a:r>
            <a:r>
              <a:rPr lang="en-US" b="1" i="1" dirty="0" err="1" smtClean="0">
                <a:solidFill>
                  <a:srgbClr val="0070C0"/>
                </a:solidFill>
              </a:rPr>
              <a:t>PreparedStatement</a:t>
            </a:r>
            <a:r>
              <a:rPr lang="en-US" i="1" dirty="0" smtClean="0"/>
              <a:t> </a:t>
            </a:r>
            <a:r>
              <a:rPr lang="en-US" dirty="0" smtClean="0"/>
              <a:t>interface extends the Statement interface which gives us added functionality with a couple of advantages over a generic Statement object.</a:t>
            </a:r>
          </a:p>
          <a:p>
            <a:pPr algn="just"/>
            <a:endParaRPr lang="en-US" dirty="0" smtClean="0"/>
          </a:p>
          <a:p>
            <a:pPr algn="just"/>
            <a:r>
              <a:rPr lang="en-US" dirty="0" smtClean="0"/>
              <a:t>This statement gives us the flexibility of supplying arguments dynamically.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736"/>
            <a:ext cx="8643998" cy="5072098"/>
          </a:xfrm>
        </p:spPr>
        <p:txBody>
          <a:bodyPr>
            <a:normAutofit fontScale="92500" lnSpcReduction="10000"/>
          </a:bodyPr>
          <a:lstStyle/>
          <a:p>
            <a:r>
              <a:rPr lang="en-US" dirty="0" smtClean="0"/>
              <a:t> </a:t>
            </a:r>
            <a:r>
              <a:rPr lang="en-US" dirty="0" err="1" smtClean="0"/>
              <a:t>PreparedStatement</a:t>
            </a:r>
            <a:r>
              <a:rPr lang="en-US" dirty="0" smtClean="0"/>
              <a:t> object is created using </a:t>
            </a:r>
            <a:r>
              <a:rPr lang="en-US" b="1" dirty="0" err="1" smtClean="0">
                <a:solidFill>
                  <a:srgbClr val="0070C0"/>
                </a:solidFill>
              </a:rPr>
              <a:t>prepareStatement</a:t>
            </a:r>
            <a:r>
              <a:rPr lang="en-US" b="1" dirty="0" smtClean="0">
                <a:solidFill>
                  <a:srgbClr val="0070C0"/>
                </a:solidFill>
              </a:rPr>
              <a:t> ( ) </a:t>
            </a:r>
            <a:r>
              <a:rPr lang="en-US" dirty="0" smtClean="0"/>
              <a:t>in </a:t>
            </a:r>
            <a:r>
              <a:rPr lang="en-US" b="1" dirty="0" smtClean="0">
                <a:solidFill>
                  <a:srgbClr val="0070C0"/>
                </a:solidFill>
              </a:rPr>
              <a:t>Connection</a:t>
            </a:r>
            <a:r>
              <a:rPr lang="en-US" dirty="0" smtClean="0"/>
              <a:t> interface. </a:t>
            </a:r>
          </a:p>
          <a:p>
            <a:pPr>
              <a:buNone/>
            </a:pPr>
            <a:endParaRPr lang="en-US" dirty="0" smtClean="0"/>
          </a:p>
          <a:p>
            <a:pPr>
              <a:buNone/>
            </a:pPr>
            <a:r>
              <a:rPr lang="en-US" sz="2000" b="1" dirty="0" err="1" smtClean="0">
                <a:solidFill>
                  <a:srgbClr val="00B050"/>
                </a:solidFill>
              </a:rPr>
              <a:t>PreparedStatement</a:t>
            </a:r>
            <a:r>
              <a:rPr lang="en-US" sz="2000" b="1" dirty="0" smtClean="0">
                <a:solidFill>
                  <a:srgbClr val="00B050"/>
                </a:solidFill>
              </a:rPr>
              <a:t> </a:t>
            </a:r>
            <a:r>
              <a:rPr lang="en-US" sz="2000" b="1" dirty="0" err="1" smtClean="0">
                <a:solidFill>
                  <a:srgbClr val="00B050"/>
                </a:solidFill>
              </a:rPr>
              <a:t>pst</a:t>
            </a:r>
            <a:r>
              <a:rPr lang="en-US" sz="2000" b="1" dirty="0" smtClean="0">
                <a:solidFill>
                  <a:srgbClr val="00B050"/>
                </a:solidFill>
              </a:rPr>
              <a:t> = null;</a:t>
            </a:r>
          </a:p>
          <a:p>
            <a:pPr>
              <a:buNone/>
            </a:pPr>
            <a:r>
              <a:rPr lang="en-US" sz="2000" b="1" dirty="0" smtClean="0">
                <a:solidFill>
                  <a:srgbClr val="00B050"/>
                </a:solidFill>
              </a:rPr>
              <a:t>String SQL = “Insert into books values(</a:t>
            </a:r>
            <a:r>
              <a:rPr lang="en-US" sz="2000" b="1" dirty="0" smtClean="0">
                <a:solidFill>
                  <a:srgbClr val="FF0000"/>
                </a:solidFill>
              </a:rPr>
              <a:t>?</a:t>
            </a:r>
            <a:r>
              <a:rPr lang="en-US" sz="2000" b="1" dirty="0" smtClean="0">
                <a:solidFill>
                  <a:srgbClr val="00B050"/>
                </a:solidFill>
              </a:rPr>
              <a:t> ,</a:t>
            </a:r>
            <a:r>
              <a:rPr lang="en-US" sz="2000" b="1" dirty="0" smtClean="0">
                <a:solidFill>
                  <a:srgbClr val="FF0000"/>
                </a:solidFill>
              </a:rPr>
              <a:t>?</a:t>
            </a:r>
            <a:r>
              <a:rPr lang="en-US" sz="2000" b="1" dirty="0" smtClean="0">
                <a:solidFill>
                  <a:srgbClr val="00B050"/>
                </a:solidFill>
              </a:rPr>
              <a:t> ,</a:t>
            </a:r>
            <a:r>
              <a:rPr lang="en-US" sz="2000" b="1" dirty="0" smtClean="0">
                <a:solidFill>
                  <a:srgbClr val="FF0000"/>
                </a:solidFill>
              </a:rPr>
              <a:t>?</a:t>
            </a:r>
            <a:r>
              <a:rPr lang="en-US" sz="2000" b="1" dirty="0" smtClean="0">
                <a:solidFill>
                  <a:srgbClr val="00B050"/>
                </a:solidFill>
              </a:rPr>
              <a:t>)”;</a:t>
            </a:r>
          </a:p>
          <a:p>
            <a:pPr>
              <a:buNone/>
            </a:pPr>
            <a:r>
              <a:rPr lang="en-US" sz="2000" b="1" dirty="0" err="1" smtClean="0">
                <a:solidFill>
                  <a:srgbClr val="00B050"/>
                </a:solidFill>
              </a:rPr>
              <a:t>pst</a:t>
            </a:r>
            <a:r>
              <a:rPr lang="en-US" sz="2000" b="1" dirty="0" smtClean="0">
                <a:solidFill>
                  <a:srgbClr val="00B050"/>
                </a:solidFill>
              </a:rPr>
              <a:t> = </a:t>
            </a:r>
            <a:r>
              <a:rPr lang="en-US" sz="2000" b="1" dirty="0" err="1" smtClean="0">
                <a:solidFill>
                  <a:srgbClr val="00B050"/>
                </a:solidFill>
              </a:rPr>
              <a:t>conn.prepareStatement</a:t>
            </a:r>
            <a:r>
              <a:rPr lang="en-US" sz="2000" b="1" dirty="0" smtClean="0">
                <a:solidFill>
                  <a:srgbClr val="00B050"/>
                </a:solidFill>
              </a:rPr>
              <a:t>(SQL);</a:t>
            </a:r>
          </a:p>
          <a:p>
            <a:pPr>
              <a:buNone/>
            </a:pPr>
            <a:endParaRPr lang="en-US" sz="2200" b="1" dirty="0" smtClean="0"/>
          </a:p>
          <a:p>
            <a:pPr>
              <a:buNone/>
            </a:pPr>
            <a:endParaRPr lang="en-US" sz="2200" b="1" dirty="0" smtClean="0"/>
          </a:p>
          <a:p>
            <a:r>
              <a:rPr lang="en-US" dirty="0" smtClean="0"/>
              <a:t>All parameters in JDBC are represented by the </a:t>
            </a:r>
            <a:r>
              <a:rPr lang="en-US" b="1" dirty="0" smtClean="0"/>
              <a:t>? </a:t>
            </a:r>
            <a:r>
              <a:rPr lang="en-US" dirty="0" smtClean="0"/>
              <a:t>symbol, which is known as the </a:t>
            </a:r>
            <a:r>
              <a:rPr lang="en-US" b="1" dirty="0" smtClean="0">
                <a:solidFill>
                  <a:srgbClr val="FF0000"/>
                </a:solidFill>
              </a:rPr>
              <a:t>placeholder</a:t>
            </a:r>
          </a:p>
          <a:p>
            <a:endParaRPr lang="en-US" dirty="0" smtClean="0"/>
          </a:p>
          <a:p>
            <a:r>
              <a:rPr lang="en-US" dirty="0" smtClean="0"/>
              <a:t>We must supply values for every placeholder before executing the SQL statement.</a:t>
            </a:r>
            <a:endParaRPr lang="en-US" dirty="0"/>
          </a:p>
        </p:txBody>
      </p:sp>
      <p:sp>
        <p:nvSpPr>
          <p:cNvPr id="5" name="Title 1"/>
          <p:cNvSpPr>
            <a:spLocks noGrp="1"/>
          </p:cNvSpPr>
          <p:nvPr>
            <p:ph type="title"/>
          </p:nvPr>
        </p:nvSpPr>
        <p:spPr>
          <a:xfrm>
            <a:off x="214282" y="285728"/>
            <a:ext cx="8715436" cy="639762"/>
          </a:xfrm>
        </p:spPr>
        <p:txBody>
          <a:bodyPr>
            <a:normAutofit/>
          </a:bodyPr>
          <a:lstStyle/>
          <a:p>
            <a:r>
              <a:rPr lang="en-US" b="1" dirty="0" err="1" smtClean="0"/>
              <a:t>PreparedStatement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7929618" cy="334962"/>
          </a:xfrm>
        </p:spPr>
        <p:txBody>
          <a:bodyPr>
            <a:normAutofit fontScale="90000"/>
          </a:bodyPr>
          <a:lstStyle/>
          <a:p>
            <a:r>
              <a:rPr lang="en-US" b="1" dirty="0" err="1" smtClean="0"/>
              <a:t>setXXX</a:t>
            </a:r>
            <a:r>
              <a:rPr lang="en-US" b="1" dirty="0" smtClean="0"/>
              <a:t>( ) methods</a:t>
            </a:r>
            <a:endParaRPr lang="en-US" dirty="0"/>
          </a:p>
        </p:txBody>
      </p:sp>
      <p:sp>
        <p:nvSpPr>
          <p:cNvPr id="3" name="Content Placeholder 2"/>
          <p:cNvSpPr>
            <a:spLocks noGrp="1"/>
          </p:cNvSpPr>
          <p:nvPr>
            <p:ph idx="1"/>
          </p:nvPr>
        </p:nvSpPr>
        <p:spPr>
          <a:xfrm>
            <a:off x="214282" y="1428736"/>
            <a:ext cx="8643998" cy="5181600"/>
          </a:xfrm>
        </p:spPr>
        <p:txBody>
          <a:bodyPr>
            <a:normAutofit fontScale="77500" lnSpcReduction="20000"/>
          </a:bodyPr>
          <a:lstStyle/>
          <a:p>
            <a:pPr algn="just"/>
            <a:r>
              <a:rPr lang="en-US" dirty="0" smtClean="0"/>
              <a:t>The </a:t>
            </a:r>
            <a:r>
              <a:rPr lang="en-US" b="1" dirty="0" err="1" smtClean="0">
                <a:solidFill>
                  <a:srgbClr val="0070C0"/>
                </a:solidFill>
              </a:rPr>
              <a:t>setXXX</a:t>
            </a:r>
            <a:r>
              <a:rPr lang="en-US" b="1" dirty="0" smtClean="0">
                <a:solidFill>
                  <a:srgbClr val="0070C0"/>
                </a:solidFill>
              </a:rPr>
              <a:t>( ) </a:t>
            </a:r>
            <a:r>
              <a:rPr lang="en-US" dirty="0" smtClean="0"/>
              <a:t>methods bind values to the parameters, where XXX represents the Java data type of the value you wish to bind to the input parameter. If you forget to supply the values, you will receive a </a:t>
            </a:r>
            <a:r>
              <a:rPr lang="en-US" dirty="0" err="1" smtClean="0"/>
              <a:t>SQLException</a:t>
            </a:r>
            <a:r>
              <a:rPr lang="en-US" dirty="0" smtClean="0"/>
              <a:t>.</a:t>
            </a:r>
          </a:p>
          <a:p>
            <a:pPr algn="just"/>
            <a:endParaRPr lang="en-US" dirty="0" smtClean="0"/>
          </a:p>
          <a:p>
            <a:pPr algn="just"/>
            <a:r>
              <a:rPr lang="en-US" b="1" dirty="0" err="1" smtClean="0">
                <a:solidFill>
                  <a:srgbClr val="0070C0"/>
                </a:solidFill>
              </a:rPr>
              <a:t>setXXX</a:t>
            </a:r>
            <a:r>
              <a:rPr lang="en-US" b="1" dirty="0" smtClean="0">
                <a:solidFill>
                  <a:srgbClr val="0070C0"/>
                </a:solidFill>
              </a:rPr>
              <a:t>( ) </a:t>
            </a:r>
            <a:r>
              <a:rPr lang="en-US" dirty="0" smtClean="0"/>
              <a:t>method takes two arguments representing position of placeholder (?) and value to replace respectively.</a:t>
            </a:r>
          </a:p>
          <a:p>
            <a:endParaRPr lang="en-US" dirty="0" smtClean="0"/>
          </a:p>
          <a:p>
            <a:r>
              <a:rPr lang="en-US" dirty="0" smtClean="0"/>
              <a:t>Each placeholder is referred to by its ordinal position. </a:t>
            </a:r>
          </a:p>
          <a:p>
            <a:endParaRPr lang="en-US" dirty="0" smtClean="0"/>
          </a:p>
          <a:p>
            <a:r>
              <a:rPr lang="en-US" dirty="0" smtClean="0"/>
              <a:t>The first placeholder represents position 1, the next position 2, and so forth.</a:t>
            </a:r>
          </a:p>
          <a:p>
            <a:endParaRPr lang="en-US" dirty="0" smtClean="0"/>
          </a:p>
          <a:p>
            <a:pPr>
              <a:buNone/>
            </a:pPr>
            <a:r>
              <a:rPr lang="en-US" dirty="0" smtClean="0"/>
              <a:t>		</a:t>
            </a:r>
            <a:r>
              <a:rPr lang="en-US" b="1" dirty="0" err="1" smtClean="0">
                <a:solidFill>
                  <a:srgbClr val="00B050"/>
                </a:solidFill>
              </a:rPr>
              <a:t>pst.setInt</a:t>
            </a:r>
            <a:r>
              <a:rPr lang="en-US" b="1" dirty="0" smtClean="0">
                <a:solidFill>
                  <a:srgbClr val="00B050"/>
                </a:solidFill>
              </a:rPr>
              <a:t>(1, 101);</a:t>
            </a:r>
          </a:p>
          <a:p>
            <a:pPr>
              <a:buNone/>
            </a:pPr>
            <a:r>
              <a:rPr lang="en-US" b="1" dirty="0" smtClean="0">
                <a:solidFill>
                  <a:srgbClr val="00B050"/>
                </a:solidFill>
              </a:rPr>
              <a:t>		</a:t>
            </a:r>
            <a:r>
              <a:rPr lang="en-US" b="1" dirty="0" err="1" smtClean="0">
                <a:solidFill>
                  <a:srgbClr val="00B050"/>
                </a:solidFill>
              </a:rPr>
              <a:t>pst.setString</a:t>
            </a:r>
            <a:r>
              <a:rPr lang="en-US" b="1" dirty="0" smtClean="0">
                <a:solidFill>
                  <a:srgbClr val="00B050"/>
                </a:solidFill>
              </a:rPr>
              <a:t>(2,”JEE Applications”);</a:t>
            </a:r>
          </a:p>
          <a:p>
            <a:pPr>
              <a:buNone/>
            </a:pPr>
            <a:r>
              <a:rPr lang="en-US" b="1" dirty="0" smtClean="0">
                <a:solidFill>
                  <a:srgbClr val="00B050"/>
                </a:solidFill>
              </a:rPr>
              <a:t>		</a:t>
            </a:r>
            <a:r>
              <a:rPr lang="en-US" b="1" dirty="0" err="1" smtClean="0">
                <a:solidFill>
                  <a:srgbClr val="00B050"/>
                </a:solidFill>
              </a:rPr>
              <a:t>pst.setDouble</a:t>
            </a:r>
            <a:r>
              <a:rPr lang="en-US" b="1" dirty="0" smtClean="0">
                <a:solidFill>
                  <a:srgbClr val="00B050"/>
                </a:solidFill>
              </a:rPr>
              <a:t>(3,500.0);</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5E1D0086-62CC-47C8-8466-BAE0069A4C88}" type="slidenum">
              <a:rPr lang="ar-SA"/>
              <a:pPr/>
              <a:t>28</a:t>
            </a:fld>
            <a:endParaRPr lang="en-US"/>
          </a:p>
        </p:txBody>
      </p:sp>
      <p:sp>
        <p:nvSpPr>
          <p:cNvPr id="121858" name="Rectangle 2"/>
          <p:cNvSpPr>
            <a:spLocks noGrp="1" noChangeArrowheads="1"/>
          </p:cNvSpPr>
          <p:nvPr>
            <p:ph type="title"/>
          </p:nvPr>
        </p:nvSpPr>
        <p:spPr>
          <a:xfrm>
            <a:off x="428596" y="285728"/>
            <a:ext cx="8286808" cy="838200"/>
          </a:xfrm>
        </p:spPr>
        <p:txBody>
          <a:bodyPr/>
          <a:lstStyle/>
          <a:p>
            <a:pPr eaLnBrk="1" hangingPunct="1">
              <a:defRPr/>
            </a:pPr>
            <a:r>
              <a:rPr lang="en-US" b="1" dirty="0" smtClean="0"/>
              <a:t>Querying with </a:t>
            </a:r>
            <a:r>
              <a:rPr lang="en-US" sz="3200" b="1" dirty="0" err="1" smtClean="0"/>
              <a:t>PreparedStatement</a:t>
            </a:r>
            <a:endParaRPr lang="en-US" sz="3200" b="1" dirty="0" smtClean="0"/>
          </a:p>
        </p:txBody>
      </p:sp>
      <p:sp>
        <p:nvSpPr>
          <p:cNvPr id="17412" name="Text Box 3"/>
          <p:cNvSpPr txBox="1">
            <a:spLocks noChangeArrowheads="1"/>
          </p:cNvSpPr>
          <p:nvPr/>
        </p:nvSpPr>
        <p:spPr bwMode="auto">
          <a:xfrm>
            <a:off x="1249363" y="1530350"/>
            <a:ext cx="6675437" cy="3637919"/>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a:solidFill>
                  <a:srgbClr val="CC0000"/>
                </a:solidFill>
                <a:latin typeface="Arial" charset="0"/>
                <a:cs typeface="Arial" charset="0"/>
              </a:rPr>
              <a:t>String </a:t>
            </a:r>
            <a:r>
              <a:rPr lang="en-US" dirty="0" err="1">
                <a:solidFill>
                  <a:srgbClr val="9900CC"/>
                </a:solidFill>
                <a:latin typeface="Arial" charset="0"/>
                <a:cs typeface="Arial" charset="0"/>
              </a:rPr>
              <a:t>queryStr</a:t>
            </a:r>
            <a:r>
              <a:rPr lang="en-US" dirty="0">
                <a:solidFill>
                  <a:srgbClr val="9900CC"/>
                </a:solidFill>
                <a:latin typeface="Arial" charset="0"/>
                <a:cs typeface="Arial" charset="0"/>
              </a:rPr>
              <a:t> </a:t>
            </a:r>
            <a:r>
              <a:rPr lang="en-US" dirty="0">
                <a:solidFill>
                  <a:srgbClr val="CC0000"/>
                </a:solidFill>
                <a:latin typeface="Arial" charset="0"/>
                <a:cs typeface="Arial" charset="0"/>
              </a:rPr>
              <a:t>= </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"SELECT * FROM employee "</a:t>
            </a:r>
            <a:r>
              <a:rPr lang="en-US" dirty="0">
                <a:solidFill>
                  <a:schemeClr val="tx2"/>
                </a:solidFill>
                <a:latin typeface="Arial" charset="0"/>
                <a:cs typeface="Arial" charset="0"/>
              </a:rPr>
              <a:t> </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"WHERE </a:t>
            </a:r>
            <a:r>
              <a:rPr lang="en-US" dirty="0" err="1" smtClean="0">
                <a:solidFill>
                  <a:srgbClr val="0066FF"/>
                </a:solidFill>
                <a:latin typeface="Arial" charset="0"/>
                <a:cs typeface="Arial" charset="0"/>
              </a:rPr>
              <a:t>empno</a:t>
            </a:r>
            <a:r>
              <a:rPr lang="en-US" dirty="0" smtClean="0">
                <a:solidFill>
                  <a:srgbClr val="0066FF"/>
                </a:solidFill>
                <a:latin typeface="Arial" charset="0"/>
                <a:cs typeface="Arial" charset="0"/>
              </a:rPr>
              <a:t>= </a:t>
            </a:r>
            <a:r>
              <a:rPr lang="en-US" dirty="0">
                <a:solidFill>
                  <a:srgbClr val="009999"/>
                </a:solidFill>
                <a:latin typeface="Arial" charset="0"/>
                <a:cs typeface="Arial" charset="0"/>
              </a:rPr>
              <a:t>? </a:t>
            </a:r>
            <a:r>
              <a:rPr lang="en-US" dirty="0">
                <a:solidFill>
                  <a:srgbClr val="0066FF"/>
                </a:solidFill>
                <a:latin typeface="Arial" charset="0"/>
                <a:cs typeface="Arial" charset="0"/>
              </a:rPr>
              <a:t>and salary &gt; </a:t>
            </a:r>
            <a:r>
              <a:rPr lang="en-US" dirty="0">
                <a:solidFill>
                  <a:srgbClr val="996633"/>
                </a:solidFill>
                <a:latin typeface="Arial" charset="0"/>
                <a:cs typeface="Arial" charset="0"/>
              </a:rPr>
              <a:t>?</a:t>
            </a:r>
            <a:r>
              <a:rPr lang="en-US" dirty="0">
                <a:solidFill>
                  <a:srgbClr val="0066FF"/>
                </a:solidFill>
                <a:latin typeface="Arial" charset="0"/>
                <a:cs typeface="Arial" charset="0"/>
              </a:rPr>
              <a:t>"</a:t>
            </a:r>
            <a:r>
              <a:rPr lang="en-US" dirty="0">
                <a:solidFill>
                  <a:srgbClr val="CC0000"/>
                </a:solidFill>
                <a:latin typeface="Arial"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PreparedStatement</a:t>
            </a:r>
            <a:r>
              <a:rPr lang="en-US" dirty="0">
                <a:solidFill>
                  <a:srgbClr val="CC0000"/>
                </a:solidFill>
                <a:latin typeface="Arial" charset="0"/>
                <a:cs typeface="Arial" charset="0"/>
              </a:rPr>
              <a:t> </a:t>
            </a:r>
            <a:r>
              <a:rPr lang="en-US" dirty="0" err="1">
                <a:solidFill>
                  <a:srgbClr val="CC0000"/>
                </a:solidFill>
                <a:latin typeface="Arial" charset="0"/>
                <a:cs typeface="Arial" charset="0"/>
              </a:rPr>
              <a:t>pstmt</a:t>
            </a:r>
            <a:r>
              <a:rPr lang="en-US" dirty="0">
                <a:solidFill>
                  <a:srgbClr val="CC0000"/>
                </a:solidFill>
                <a:latin typeface="Arial" charset="0"/>
                <a:cs typeface="Arial" charset="0"/>
              </a:rPr>
              <a:t> = 	</a:t>
            </a:r>
            <a:r>
              <a:rPr lang="en-US" dirty="0" err="1">
                <a:solidFill>
                  <a:srgbClr val="CC0000"/>
                </a:solidFill>
                <a:latin typeface="Arial" charset="0"/>
                <a:cs typeface="Arial" charset="0"/>
              </a:rPr>
              <a:t>con.prepareStatement</a:t>
            </a:r>
            <a:r>
              <a:rPr lang="en-US" dirty="0">
                <a:solidFill>
                  <a:srgbClr val="CC0000"/>
                </a:solidFill>
                <a:latin typeface="Arial" charset="0"/>
                <a:cs typeface="Arial" charset="0"/>
              </a:rPr>
              <a:t>(</a:t>
            </a:r>
            <a:r>
              <a:rPr lang="en-US" dirty="0" err="1">
                <a:solidFill>
                  <a:srgbClr val="9900CC"/>
                </a:solidFill>
                <a:latin typeface="Arial" charset="0"/>
                <a:cs typeface="Arial" charset="0"/>
              </a:rPr>
              <a:t>queryStr</a:t>
            </a:r>
            <a:r>
              <a:rPr lang="en-US" dirty="0">
                <a:solidFill>
                  <a:srgbClr val="CC0000"/>
                </a:solidFill>
                <a:latin typeface="Arial"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smtClean="0">
                <a:solidFill>
                  <a:srgbClr val="CC0000"/>
                </a:solidFill>
                <a:latin typeface="Arial" charset="0"/>
                <a:cs typeface="Arial" charset="0"/>
              </a:rPr>
              <a:t>pstmt.setInt</a:t>
            </a:r>
            <a:r>
              <a:rPr lang="en-US" dirty="0" smtClean="0">
                <a:solidFill>
                  <a:srgbClr val="CC0000"/>
                </a:solidFill>
                <a:latin typeface="Arial" charset="0"/>
                <a:cs typeface="Arial" charset="0"/>
              </a:rPr>
              <a:t>(</a:t>
            </a:r>
            <a:r>
              <a:rPr lang="en-US" dirty="0" smtClean="0">
                <a:solidFill>
                  <a:srgbClr val="009999"/>
                </a:solidFill>
                <a:latin typeface="Arial" charset="0"/>
                <a:cs typeface="Arial" charset="0"/>
              </a:rPr>
              <a:t>1</a:t>
            </a:r>
            <a:r>
              <a:rPr lang="en-US" dirty="0">
                <a:solidFill>
                  <a:srgbClr val="CC0000"/>
                </a:solidFill>
                <a:latin typeface="Arial" charset="0"/>
                <a:cs typeface="Arial" charset="0"/>
              </a:rPr>
              <a:t>,</a:t>
            </a:r>
            <a:r>
              <a:rPr lang="en-US" dirty="0">
                <a:solidFill>
                  <a:schemeClr val="tx2"/>
                </a:solidFill>
                <a:latin typeface="Arial" charset="0"/>
                <a:cs typeface="Arial" charset="0"/>
              </a:rPr>
              <a:t> </a:t>
            </a:r>
            <a:r>
              <a:rPr lang="en-US" dirty="0" smtClean="0">
                <a:solidFill>
                  <a:srgbClr val="0066FF"/>
                </a:solidFill>
                <a:latin typeface="Arial" charset="0"/>
                <a:cs typeface="Arial" charset="0"/>
              </a:rPr>
              <a:t>784</a:t>
            </a:r>
            <a:r>
              <a:rPr lang="en-US" dirty="0" smtClean="0">
                <a:solidFill>
                  <a:srgbClr val="CC0000"/>
                </a:solidFill>
                <a:latin typeface="Arial" charset="0"/>
                <a:cs typeface="Arial" charset="0"/>
              </a:rPr>
              <a:t>);</a:t>
            </a: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pstmt.setInt</a:t>
            </a:r>
            <a:r>
              <a:rPr lang="en-US" dirty="0">
                <a:solidFill>
                  <a:srgbClr val="CC0000"/>
                </a:solidFill>
                <a:latin typeface="Arial" charset="0"/>
                <a:cs typeface="Arial" charset="0"/>
              </a:rPr>
              <a:t>(</a:t>
            </a:r>
            <a:r>
              <a:rPr lang="en-US" dirty="0">
                <a:solidFill>
                  <a:srgbClr val="996633"/>
                </a:solidFill>
                <a:latin typeface="Arial" charset="0"/>
                <a:cs typeface="Arial" charset="0"/>
              </a:rPr>
              <a:t>2</a:t>
            </a:r>
            <a:r>
              <a:rPr lang="en-US" dirty="0">
                <a:solidFill>
                  <a:srgbClr val="CC0000"/>
                </a:solidFill>
                <a:latin typeface="Arial" charset="0"/>
                <a:cs typeface="Arial" charset="0"/>
              </a:rPr>
              <a:t>, 26000</a:t>
            </a:r>
            <a:r>
              <a:rPr lang="en-US" dirty="0" smtClean="0">
                <a:solidFill>
                  <a:srgbClr val="CC0000"/>
                </a:solidFill>
                <a:latin typeface="Arial" charset="0"/>
                <a:cs typeface="Arial" charset="0"/>
              </a:rPr>
              <a:t>);</a:t>
            </a:r>
            <a:endParaRPr lang="en-US" dirty="0">
              <a:solidFill>
                <a:srgbClr val="CC0000"/>
              </a:solidFill>
              <a:latin typeface="Arial" charset="0"/>
              <a:cs typeface="Arial" charset="0"/>
            </a:endParaRP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ResultSet</a:t>
            </a:r>
            <a:r>
              <a:rPr lang="en-US" dirty="0">
                <a:solidFill>
                  <a:srgbClr val="CC0000"/>
                </a:solidFill>
                <a:latin typeface="Arial" charset="0"/>
                <a:cs typeface="Arial" charset="0"/>
              </a:rPr>
              <a:t> </a:t>
            </a:r>
            <a:r>
              <a:rPr lang="en-US" dirty="0" err="1">
                <a:solidFill>
                  <a:srgbClr val="CC0000"/>
                </a:solidFill>
                <a:latin typeface="Arial" charset="0"/>
                <a:cs typeface="Arial" charset="0"/>
              </a:rPr>
              <a:t>rs</a:t>
            </a:r>
            <a:r>
              <a:rPr lang="en-US" dirty="0">
                <a:solidFill>
                  <a:srgbClr val="CC0000"/>
                </a:solidFill>
                <a:latin typeface="Arial" charset="0"/>
                <a:cs typeface="Arial" charset="0"/>
              </a:rPr>
              <a:t> = </a:t>
            </a:r>
            <a:r>
              <a:rPr lang="en-US" dirty="0" err="1">
                <a:solidFill>
                  <a:srgbClr val="CC0000"/>
                </a:solidFill>
                <a:latin typeface="Arial" charset="0"/>
                <a:cs typeface="Arial" charset="0"/>
              </a:rPr>
              <a:t>pstmt.executeQuery</a:t>
            </a:r>
            <a:r>
              <a:rPr lang="en-US" dirty="0">
                <a:solidFill>
                  <a:srgbClr val="CC0000"/>
                </a:solidFill>
                <a:latin typeface="Arial" charset="0"/>
                <a:cs typeface="Arial" charset="0"/>
              </a:rPr>
              <a:t>();	</a:t>
            </a:r>
          </a:p>
        </p:txBody>
      </p:sp>
      <p:sp>
        <p:nvSpPr>
          <p:cNvPr id="121860" name="Rectangle 4"/>
          <p:cNvSpPr>
            <a:spLocks noChangeArrowheads="1"/>
          </p:cNvSpPr>
          <p:nvPr/>
        </p:nvSpPr>
        <p:spPr bwMode="auto">
          <a:xfrm>
            <a:off x="1249363" y="1600200"/>
            <a:ext cx="6675437"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21861" name="Rectangle 5"/>
          <p:cNvSpPr>
            <a:spLocks noChangeArrowheads="1"/>
          </p:cNvSpPr>
          <p:nvPr/>
        </p:nvSpPr>
        <p:spPr bwMode="auto">
          <a:xfrm>
            <a:off x="1249363" y="3295650"/>
            <a:ext cx="6675437"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21862" name="Rectangle 6"/>
          <p:cNvSpPr>
            <a:spLocks noChangeArrowheads="1"/>
          </p:cNvSpPr>
          <p:nvPr/>
        </p:nvSpPr>
        <p:spPr bwMode="auto">
          <a:xfrm>
            <a:off x="1249363" y="4538663"/>
            <a:ext cx="6675437"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21863" name="Rectangle 7"/>
          <p:cNvSpPr>
            <a:spLocks noChangeArrowheads="1"/>
          </p:cNvSpPr>
          <p:nvPr/>
        </p:nvSpPr>
        <p:spPr bwMode="auto">
          <a:xfrm>
            <a:off x="1249363" y="5791200"/>
            <a:ext cx="6675437" cy="519113"/>
          </a:xfrm>
          <a:prstGeom prst="rect">
            <a:avLst/>
          </a:prstGeom>
          <a:noFill/>
          <a:ln w="28575">
            <a:solidFill>
              <a:srgbClr val="0000FF"/>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0"/>
                                        </p:tgtEl>
                                        <p:attrNameLst>
                                          <p:attrName>style.visibility</p:attrName>
                                        </p:attrNameLst>
                                      </p:cBhvr>
                                      <p:to>
                                        <p:strVal val="visible"/>
                                      </p:to>
                                    </p:set>
                                  </p:childTnLst>
                                  <p:subTnLst>
                                    <p:set>
                                      <p:cBhvr override="childStyle">
                                        <p:cTn dur="1" fill="hold" display="0" masterRel="nextClick" afterEffect="1"/>
                                        <p:tgtEl>
                                          <p:spTgt spid="12186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1"/>
                                        </p:tgtEl>
                                        <p:attrNameLst>
                                          <p:attrName>style.visibility</p:attrName>
                                        </p:attrNameLst>
                                      </p:cBhvr>
                                      <p:to>
                                        <p:strVal val="visible"/>
                                      </p:to>
                                    </p:set>
                                  </p:childTnLst>
                                  <p:subTnLst>
                                    <p:set>
                                      <p:cBhvr override="childStyle">
                                        <p:cTn dur="1" fill="hold" display="0" masterRel="nextClick" afterEffect="1"/>
                                        <p:tgtEl>
                                          <p:spTgt spid="1218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62"/>
                                        </p:tgtEl>
                                        <p:attrNameLst>
                                          <p:attrName>style.visibility</p:attrName>
                                        </p:attrNameLst>
                                      </p:cBhvr>
                                      <p:to>
                                        <p:strVal val="visible"/>
                                      </p:to>
                                    </p:set>
                                  </p:childTnLst>
                                  <p:subTnLst>
                                    <p:set>
                                      <p:cBhvr override="childStyle">
                                        <p:cTn dur="1" fill="hold" display="0" masterRel="nextClick" afterEffect="1"/>
                                        <p:tgtEl>
                                          <p:spTgt spid="12186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63"/>
                                        </p:tgtEl>
                                        <p:attrNameLst>
                                          <p:attrName>style.visibility</p:attrName>
                                        </p:attrNameLst>
                                      </p:cBhvr>
                                      <p:to>
                                        <p:strVal val="visible"/>
                                      </p:to>
                                    </p:set>
                                  </p:childTnLst>
                                  <p:subTnLst>
                                    <p:set>
                                      <p:cBhvr override="childStyle">
                                        <p:cTn dur="1" fill="hold" display="0" masterRel="nextClick" afterEffect="1"/>
                                        <p:tgtEl>
                                          <p:spTgt spid="1218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P spid="121861" grpId="0" animBg="1"/>
      <p:bldP spid="121862" grpId="0" animBg="1"/>
      <p:bldP spid="12186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37CEF6E5-AC84-49CE-807C-22D698CE81E3}" type="slidenum">
              <a:rPr lang="ar-SA"/>
              <a:pPr/>
              <a:t>29</a:t>
            </a:fld>
            <a:endParaRPr lang="en-US"/>
          </a:p>
        </p:txBody>
      </p:sp>
      <p:sp>
        <p:nvSpPr>
          <p:cNvPr id="112642" name="Rectangle 2"/>
          <p:cNvSpPr>
            <a:spLocks noGrp="1" noChangeArrowheads="1"/>
          </p:cNvSpPr>
          <p:nvPr>
            <p:ph type="title"/>
          </p:nvPr>
        </p:nvSpPr>
        <p:spPr/>
        <p:txBody>
          <a:bodyPr/>
          <a:lstStyle/>
          <a:p>
            <a:pPr eaLnBrk="1" hangingPunct="1">
              <a:defRPr/>
            </a:pPr>
            <a:r>
              <a:rPr lang="en-US" b="1" dirty="0" smtClean="0"/>
              <a:t>Updating with </a:t>
            </a:r>
            <a:r>
              <a:rPr lang="en-US" sz="3200" b="1" dirty="0" err="1" smtClean="0"/>
              <a:t>PreparedStatement</a:t>
            </a:r>
            <a:endParaRPr lang="en-US" sz="3200" b="1" dirty="0" smtClean="0"/>
          </a:p>
        </p:txBody>
      </p:sp>
      <p:sp>
        <p:nvSpPr>
          <p:cNvPr id="18436" name="Text Box 3"/>
          <p:cNvSpPr txBox="1">
            <a:spLocks noChangeArrowheads="1"/>
          </p:cNvSpPr>
          <p:nvPr/>
        </p:nvSpPr>
        <p:spPr bwMode="auto">
          <a:xfrm>
            <a:off x="1143000" y="1600200"/>
            <a:ext cx="7010400" cy="3305520"/>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a:solidFill>
                  <a:srgbClr val="CC0000"/>
                </a:solidFill>
                <a:latin typeface="Arial" charset="0"/>
                <a:cs typeface="Arial" charset="0"/>
              </a:rPr>
              <a:t>String </a:t>
            </a:r>
            <a:r>
              <a:rPr lang="en-US" dirty="0" err="1">
                <a:solidFill>
                  <a:srgbClr val="CC0000"/>
                </a:solidFill>
                <a:latin typeface="Arial" charset="0"/>
                <a:cs typeface="Arial" charset="0"/>
              </a:rPr>
              <a:t>deleteStr</a:t>
            </a:r>
            <a:r>
              <a:rPr lang="en-US" dirty="0">
                <a:solidFill>
                  <a:srgbClr val="CC0000"/>
                </a:solidFill>
                <a:latin typeface="Arial" charset="0"/>
                <a:cs typeface="Arial" charset="0"/>
              </a:rPr>
              <a:t> = </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“DELETE FROM employee "</a:t>
            </a:r>
            <a:r>
              <a:rPr lang="en-US" dirty="0">
                <a:solidFill>
                  <a:schemeClr val="tx2"/>
                </a:solidFill>
                <a:latin typeface="Arial" charset="0"/>
                <a:cs typeface="Arial" charset="0"/>
              </a:rPr>
              <a:t> </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"WHERE </a:t>
            </a:r>
            <a:r>
              <a:rPr lang="en-US" dirty="0" err="1" smtClean="0">
                <a:solidFill>
                  <a:srgbClr val="0066FF"/>
                </a:solidFill>
                <a:latin typeface="Arial" charset="0"/>
                <a:cs typeface="Arial" charset="0"/>
              </a:rPr>
              <a:t>empno</a:t>
            </a:r>
            <a:r>
              <a:rPr lang="en-US" dirty="0" smtClean="0">
                <a:solidFill>
                  <a:srgbClr val="0066FF"/>
                </a:solidFill>
                <a:latin typeface="Arial" charset="0"/>
                <a:cs typeface="Arial" charset="0"/>
              </a:rPr>
              <a:t> </a:t>
            </a:r>
            <a:r>
              <a:rPr lang="en-US" dirty="0">
                <a:solidFill>
                  <a:srgbClr val="0066FF"/>
                </a:solidFill>
                <a:latin typeface="Arial" charset="0"/>
                <a:cs typeface="Arial" charset="0"/>
              </a:rPr>
              <a:t>= </a:t>
            </a:r>
            <a:r>
              <a:rPr lang="en-US" dirty="0" smtClean="0">
                <a:solidFill>
                  <a:srgbClr val="0066FF"/>
                </a:solidFill>
                <a:latin typeface="Arial" charset="0"/>
                <a:cs typeface="Arial" charset="0"/>
              </a:rPr>
              <a:t>?”</a:t>
            </a:r>
            <a:r>
              <a:rPr lang="en-US" dirty="0" smtClean="0">
                <a:solidFill>
                  <a:srgbClr val="CC0000"/>
                </a:solidFill>
                <a:latin typeface="Arial" charset="0"/>
                <a:cs typeface="Arial" charset="0"/>
              </a:rPr>
              <a:t>;</a:t>
            </a:r>
            <a:r>
              <a:rPr lang="en-US" dirty="0" smtClean="0">
                <a:solidFill>
                  <a:schemeClr val="tx2"/>
                </a:solidFill>
                <a:latin typeface="Arial" charset="0"/>
                <a:cs typeface="Arial" charset="0"/>
              </a:rPr>
              <a:t> </a:t>
            </a:r>
            <a:r>
              <a:rPr lang="en-US" dirty="0">
                <a:solidFill>
                  <a:schemeClr val="tx2"/>
                </a:solidFill>
                <a:latin typeface="Arial" charset="0"/>
                <a:cs typeface="Arial" charset="0"/>
              </a:rPr>
              <a:t>	</a:t>
            </a:r>
          </a:p>
          <a:p>
            <a:pPr algn="l" eaLnBrk="1" hangingPunct="1">
              <a:lnSpc>
                <a:spcPct val="100000"/>
              </a:lnSpc>
              <a:spcBef>
                <a:spcPct val="20000"/>
              </a:spcBef>
              <a:buSzTx/>
            </a:pPr>
            <a:endParaRPr lang="en-US" dirty="0">
              <a:solidFill>
                <a:schemeClr val="tx2"/>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PreparedStatement</a:t>
            </a:r>
            <a:r>
              <a:rPr lang="en-US" dirty="0">
                <a:solidFill>
                  <a:srgbClr val="CC0000"/>
                </a:solidFill>
                <a:latin typeface="Arial" charset="0"/>
                <a:cs typeface="Arial" charset="0"/>
              </a:rPr>
              <a:t> </a:t>
            </a:r>
            <a:r>
              <a:rPr lang="en-US" dirty="0" err="1">
                <a:solidFill>
                  <a:srgbClr val="CC0000"/>
                </a:solidFill>
                <a:latin typeface="Arial" charset="0"/>
                <a:cs typeface="Arial" charset="0"/>
              </a:rPr>
              <a:t>pstmt</a:t>
            </a:r>
            <a:r>
              <a:rPr lang="en-US" dirty="0">
                <a:solidFill>
                  <a:srgbClr val="CC0000"/>
                </a:solidFill>
                <a:latin typeface="Arial" charset="0"/>
                <a:cs typeface="Arial" charset="0"/>
              </a:rPr>
              <a:t> = 	</a:t>
            </a:r>
            <a:r>
              <a:rPr lang="en-US" dirty="0" err="1">
                <a:solidFill>
                  <a:srgbClr val="CC0000"/>
                </a:solidFill>
                <a:latin typeface="Arial" charset="0"/>
                <a:cs typeface="Arial" charset="0"/>
              </a:rPr>
              <a:t>con.prepareStatement</a:t>
            </a:r>
            <a:r>
              <a:rPr lang="en-US" dirty="0">
                <a:solidFill>
                  <a:srgbClr val="CC0000"/>
                </a:solidFill>
                <a:latin typeface="Arial" charset="0"/>
                <a:cs typeface="Arial" charset="0"/>
              </a:rPr>
              <a:t>(</a:t>
            </a:r>
            <a:r>
              <a:rPr lang="en-US" dirty="0" err="1">
                <a:solidFill>
                  <a:srgbClr val="CC0000"/>
                </a:solidFill>
                <a:latin typeface="Arial" charset="0"/>
                <a:cs typeface="Arial" charset="0"/>
              </a:rPr>
              <a:t>deleteStr</a:t>
            </a:r>
            <a:r>
              <a:rPr lang="en-US" dirty="0">
                <a:solidFill>
                  <a:srgbClr val="CC0000"/>
                </a:solidFill>
                <a:latin typeface="Arial"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smtClean="0">
                <a:solidFill>
                  <a:srgbClr val="CC0000"/>
                </a:solidFill>
                <a:latin typeface="Arial" charset="0"/>
                <a:cs typeface="Arial" charset="0"/>
              </a:rPr>
              <a:t>pstmt.setInt</a:t>
            </a:r>
            <a:r>
              <a:rPr lang="en-US" dirty="0" smtClean="0">
                <a:solidFill>
                  <a:srgbClr val="CC0000"/>
                </a:solidFill>
                <a:latin typeface="Arial" charset="0"/>
                <a:cs typeface="Arial" charset="0"/>
              </a:rPr>
              <a:t>(1, 26000.0);</a:t>
            </a:r>
            <a:endParaRPr lang="en-US" dirty="0">
              <a:solidFill>
                <a:srgbClr val="CC0000"/>
              </a:solidFill>
              <a:latin typeface="Arial" charset="0"/>
              <a:cs typeface="Arial" charset="0"/>
            </a:endParaRP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int</a:t>
            </a:r>
            <a:r>
              <a:rPr lang="en-US" dirty="0">
                <a:solidFill>
                  <a:srgbClr val="CC0000"/>
                </a:solidFill>
                <a:latin typeface="Arial" charset="0"/>
                <a:cs typeface="Arial" charset="0"/>
              </a:rPr>
              <a:t> </a:t>
            </a:r>
            <a:r>
              <a:rPr lang="en-US" dirty="0" err="1">
                <a:solidFill>
                  <a:srgbClr val="CC0000"/>
                </a:solidFill>
                <a:latin typeface="Arial" charset="0"/>
                <a:cs typeface="Arial" charset="0"/>
              </a:rPr>
              <a:t>delnum</a:t>
            </a:r>
            <a:r>
              <a:rPr lang="en-US" dirty="0">
                <a:solidFill>
                  <a:srgbClr val="CC0000"/>
                </a:solidFill>
                <a:latin typeface="Arial" charset="0"/>
                <a:cs typeface="Arial" charset="0"/>
              </a:rPr>
              <a:t> = </a:t>
            </a:r>
            <a:r>
              <a:rPr lang="en-US" dirty="0" err="1">
                <a:solidFill>
                  <a:srgbClr val="CC0000"/>
                </a:solidFill>
                <a:latin typeface="Arial" charset="0"/>
                <a:cs typeface="Arial" charset="0"/>
              </a:rPr>
              <a:t>pstmt.executeUpdate</a:t>
            </a:r>
            <a:r>
              <a:rPr lang="en-US" dirty="0">
                <a:solidFill>
                  <a:srgbClr val="CC0000"/>
                </a:solidFill>
                <a:latin typeface="Arial" charset="0"/>
                <a:cs typeface="Arial" charset="0"/>
              </a:rPr>
              <a:t>();	</a:t>
            </a:r>
          </a:p>
        </p:txBody>
      </p:sp>
      <p:sp>
        <p:nvSpPr>
          <p:cNvPr id="112645" name="Rectangle 5"/>
          <p:cNvSpPr>
            <a:spLocks noChangeArrowheads="1"/>
          </p:cNvSpPr>
          <p:nvPr/>
        </p:nvSpPr>
        <p:spPr bwMode="auto">
          <a:xfrm>
            <a:off x="1219200" y="1689100"/>
            <a:ext cx="6858000"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6" name="Rectangle 6"/>
          <p:cNvSpPr>
            <a:spLocks noChangeArrowheads="1"/>
          </p:cNvSpPr>
          <p:nvPr/>
        </p:nvSpPr>
        <p:spPr bwMode="auto">
          <a:xfrm>
            <a:off x="1219200" y="3365500"/>
            <a:ext cx="6858000"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7" name="Rectangle 7"/>
          <p:cNvSpPr>
            <a:spLocks noChangeArrowheads="1"/>
          </p:cNvSpPr>
          <p:nvPr/>
        </p:nvSpPr>
        <p:spPr bwMode="auto">
          <a:xfrm>
            <a:off x="1219200" y="4589463"/>
            <a:ext cx="6858000"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8" name="Rectangle 8"/>
          <p:cNvSpPr>
            <a:spLocks noChangeArrowheads="1"/>
          </p:cNvSpPr>
          <p:nvPr/>
        </p:nvSpPr>
        <p:spPr bwMode="auto">
          <a:xfrm>
            <a:off x="1219200" y="5908675"/>
            <a:ext cx="68580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5"/>
                                        </p:tgtEl>
                                        <p:attrNameLst>
                                          <p:attrName>style.visibility</p:attrName>
                                        </p:attrNameLst>
                                      </p:cBhvr>
                                      <p:to>
                                        <p:strVal val="visible"/>
                                      </p:to>
                                    </p:set>
                                  </p:childTnLst>
                                  <p:subTnLst>
                                    <p:set>
                                      <p:cBhvr override="childStyle">
                                        <p:cTn dur="1" fill="hold" display="0" masterRel="nextClick" afterEffect="1"/>
                                        <p:tgtEl>
                                          <p:spTgt spid="11264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46"/>
                                        </p:tgtEl>
                                        <p:attrNameLst>
                                          <p:attrName>style.visibility</p:attrName>
                                        </p:attrNameLst>
                                      </p:cBhvr>
                                      <p:to>
                                        <p:strVal val="visible"/>
                                      </p:to>
                                    </p:set>
                                  </p:childTnLst>
                                  <p:subTnLst>
                                    <p:set>
                                      <p:cBhvr override="childStyle">
                                        <p:cTn dur="1" fill="hold" display="0" masterRel="nextClick" afterEffect="1"/>
                                        <p:tgtEl>
                                          <p:spTgt spid="11264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47"/>
                                        </p:tgtEl>
                                        <p:attrNameLst>
                                          <p:attrName>style.visibility</p:attrName>
                                        </p:attrNameLst>
                                      </p:cBhvr>
                                      <p:to>
                                        <p:strVal val="visible"/>
                                      </p:to>
                                    </p:set>
                                  </p:childTnLst>
                                  <p:subTnLst>
                                    <p:set>
                                      <p:cBhvr override="childStyle">
                                        <p:cTn dur="1" fill="hold" display="0" masterRel="nextClick" afterEffect="1"/>
                                        <p:tgtEl>
                                          <p:spTgt spid="11264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48"/>
                                        </p:tgtEl>
                                        <p:attrNameLst>
                                          <p:attrName>style.visibility</p:attrName>
                                        </p:attrNameLst>
                                      </p:cBhvr>
                                      <p:to>
                                        <p:strVal val="visible"/>
                                      </p:to>
                                    </p:set>
                                  </p:childTnLst>
                                  <p:subTnLst>
                                    <p:set>
                                      <p:cBhvr override="childStyle">
                                        <p:cTn dur="1" fill="hold" display="0" masterRel="nextClick" afterEffect="1"/>
                                        <p:tgtEl>
                                          <p:spTgt spid="1126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p:bldP spid="112646" grpId="0" animBg="1"/>
      <p:bldP spid="112647" grpId="0" animBg="1"/>
      <p:bldP spid="1126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US" b="1" dirty="0" smtClean="0"/>
              <a:t>Q1. Which of the following is an Interface ?</a:t>
            </a:r>
          </a:p>
          <a:p>
            <a:pPr>
              <a:buNone/>
            </a:pPr>
            <a:endParaRPr lang="en-IN" b="1" dirty="0" smtClean="0"/>
          </a:p>
          <a:p>
            <a:pPr>
              <a:buNone/>
            </a:pPr>
            <a:r>
              <a:rPr lang="en-IN" b="1" dirty="0" smtClean="0"/>
              <a:t>A</a:t>
            </a:r>
            <a:r>
              <a:rPr lang="en-IN" dirty="0" smtClean="0"/>
              <a:t> - </a:t>
            </a:r>
            <a:r>
              <a:rPr lang="en-IN" dirty="0" err="1" smtClean="0"/>
              <a:t>DriverManager</a:t>
            </a:r>
            <a:endParaRPr lang="en-IN" b="1" dirty="0" smtClean="0"/>
          </a:p>
          <a:p>
            <a:pPr>
              <a:buNone/>
            </a:pPr>
            <a:r>
              <a:rPr lang="en-IN" b="1" dirty="0" smtClean="0"/>
              <a:t>B</a:t>
            </a:r>
            <a:r>
              <a:rPr lang="en-IN" dirty="0" smtClean="0"/>
              <a:t> - </a:t>
            </a:r>
            <a:r>
              <a:rPr lang="en-IN" dirty="0" err="1" smtClean="0"/>
              <a:t>OracleDriver</a:t>
            </a:r>
            <a:endParaRPr lang="en-IN" b="1" dirty="0" smtClean="0"/>
          </a:p>
          <a:p>
            <a:pPr>
              <a:buNone/>
            </a:pPr>
            <a:r>
              <a:rPr lang="en-IN" b="1" dirty="0" smtClean="0"/>
              <a:t>C</a:t>
            </a:r>
            <a:r>
              <a:rPr lang="en-IN" dirty="0" smtClean="0"/>
              <a:t> - Connection</a:t>
            </a:r>
            <a:endParaRPr lang="en-IN" b="1" dirty="0" smtClean="0"/>
          </a:p>
          <a:p>
            <a:pPr>
              <a:buNone/>
            </a:pPr>
            <a:r>
              <a:rPr lang="en-IN" b="1" dirty="0" smtClean="0"/>
              <a:t>D</a:t>
            </a:r>
            <a:r>
              <a:rPr lang="en-IN" dirty="0" smtClean="0"/>
              <a:t> - Class</a:t>
            </a:r>
            <a:endParaRPr lang="en-IN" b="1" dirty="0" smtClean="0"/>
          </a:p>
          <a:p>
            <a:endParaRPr lang="en-US" dirty="0" smtClean="0"/>
          </a:p>
          <a:p>
            <a:pPr>
              <a:buNone/>
            </a:pPr>
            <a:r>
              <a:rPr lang="en-US" b="1" dirty="0" smtClean="0"/>
              <a:t>Answer:</a:t>
            </a:r>
            <a:r>
              <a:rPr lang="en-US" dirty="0" smtClean="0"/>
              <a:t> </a:t>
            </a:r>
            <a:r>
              <a:rPr lang="en-US" b="1" dirty="0" smtClean="0">
                <a:solidFill>
                  <a:srgbClr val="00B050"/>
                </a:solidFill>
              </a:rPr>
              <a:t>C</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5F6F9AB6-FEA3-4469-A612-27F446374115}" type="slidenum">
              <a:rPr lang="ar-SA"/>
              <a:pPr/>
              <a:t>30</a:t>
            </a:fld>
            <a:endParaRPr lang="en-US"/>
          </a:p>
        </p:txBody>
      </p:sp>
      <p:sp>
        <p:nvSpPr>
          <p:cNvPr id="122882" name="Rectangle 2"/>
          <p:cNvSpPr>
            <a:spLocks noGrp="1" noChangeArrowheads="1"/>
          </p:cNvSpPr>
          <p:nvPr>
            <p:ph type="title"/>
          </p:nvPr>
        </p:nvSpPr>
        <p:spPr>
          <a:xfrm>
            <a:off x="533400" y="381000"/>
            <a:ext cx="7924800" cy="838200"/>
          </a:xfrm>
        </p:spPr>
        <p:txBody>
          <a:bodyPr>
            <a:normAutofit fontScale="90000"/>
          </a:bodyPr>
          <a:lstStyle/>
          <a:p>
            <a:pPr eaLnBrk="1" hangingPunct="1">
              <a:defRPr/>
            </a:pPr>
            <a:r>
              <a:rPr lang="en-US" smtClean="0"/>
              <a:t>Statements vs. PreparedStatements: Be Careful!</a:t>
            </a:r>
          </a:p>
        </p:txBody>
      </p:sp>
      <p:sp>
        <p:nvSpPr>
          <p:cNvPr id="19460" name="Rectangle 3"/>
          <p:cNvSpPr>
            <a:spLocks noGrp="1" noChangeArrowheads="1"/>
          </p:cNvSpPr>
          <p:nvPr>
            <p:ph type="body" idx="1"/>
          </p:nvPr>
        </p:nvSpPr>
        <p:spPr/>
        <p:txBody>
          <a:bodyPr/>
          <a:lstStyle/>
          <a:p>
            <a:pPr eaLnBrk="1" hangingPunct="1"/>
            <a:r>
              <a:rPr lang="en-US" smtClean="0"/>
              <a:t>Are these the same? What do they do? </a:t>
            </a:r>
          </a:p>
        </p:txBody>
      </p:sp>
      <p:sp>
        <p:nvSpPr>
          <p:cNvPr id="19461" name="Text Box 4"/>
          <p:cNvSpPr txBox="1">
            <a:spLocks noChangeArrowheads="1"/>
          </p:cNvSpPr>
          <p:nvPr/>
        </p:nvSpPr>
        <p:spPr bwMode="auto">
          <a:xfrm>
            <a:off x="381000" y="2286000"/>
            <a:ext cx="8458200" cy="2165350"/>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a:solidFill>
                  <a:srgbClr val="CC0000"/>
                </a:solidFill>
                <a:latin typeface="Arial" charset="0"/>
                <a:cs typeface="Arial" charset="0"/>
              </a:rPr>
              <a:t>String</a:t>
            </a:r>
            <a:r>
              <a:rPr lang="en-US">
                <a:solidFill>
                  <a:srgbClr val="9900CC"/>
                </a:solidFill>
                <a:latin typeface="Arial" charset="0"/>
                <a:cs typeface="Arial" charset="0"/>
              </a:rPr>
              <a:t> val</a:t>
            </a:r>
            <a:r>
              <a:rPr lang="en-US">
                <a:solidFill>
                  <a:srgbClr val="CC0000"/>
                </a:solidFill>
                <a:latin typeface="Arial" charset="0"/>
                <a:cs typeface="Arial" charset="0"/>
              </a:rPr>
              <a:t> =</a:t>
            </a:r>
            <a:r>
              <a:rPr lang="en-US">
                <a:solidFill>
                  <a:schemeClr val="tx2"/>
                </a:solidFill>
                <a:latin typeface="Arial" charset="0"/>
                <a:cs typeface="Arial" charset="0"/>
              </a:rPr>
              <a:t> </a:t>
            </a:r>
            <a:r>
              <a:rPr lang="en-US">
                <a:solidFill>
                  <a:srgbClr val="0066FF"/>
                </a:solidFill>
                <a:latin typeface="Arial" charset="0"/>
                <a:cs typeface="Arial" charset="0"/>
              </a:rPr>
              <a:t>"abc"</a:t>
            </a:r>
            <a:r>
              <a:rPr lang="en-US">
                <a:solidFill>
                  <a:srgbClr val="CC0000"/>
                </a:solidFill>
                <a:latin typeface="Arial" charset="0"/>
                <a:cs typeface="Arial" charset="0"/>
              </a:rPr>
              <a:t>;</a:t>
            </a:r>
          </a:p>
          <a:p>
            <a:pPr algn="l" eaLnBrk="1" hangingPunct="1">
              <a:lnSpc>
                <a:spcPct val="100000"/>
              </a:lnSpc>
              <a:spcBef>
                <a:spcPct val="20000"/>
              </a:spcBef>
              <a:buSzTx/>
            </a:pPr>
            <a:r>
              <a:rPr lang="en-US">
                <a:solidFill>
                  <a:srgbClr val="CC0000"/>
                </a:solidFill>
                <a:latin typeface="Arial" charset="0"/>
                <a:cs typeface="Arial" charset="0"/>
              </a:rPr>
              <a:t>PreparedStatement pstmt =     	con.prepareStatement(</a:t>
            </a:r>
            <a:r>
              <a:rPr lang="en-US">
                <a:solidFill>
                  <a:srgbClr val="0066FF"/>
                </a:solidFill>
                <a:latin typeface="Arial" charset="0"/>
                <a:cs typeface="Arial" charset="0"/>
              </a:rPr>
              <a:t>"select * from R where A=?"</a:t>
            </a:r>
            <a:r>
              <a:rPr lang="en-US">
                <a:solidFill>
                  <a:srgbClr val="CC0000"/>
                </a:solidFill>
                <a:latin typeface="Arial" charset="0"/>
                <a:cs typeface="Arial" charset="0"/>
              </a:rPr>
              <a:t>);</a:t>
            </a:r>
          </a:p>
          <a:p>
            <a:pPr algn="l" eaLnBrk="1" hangingPunct="1">
              <a:lnSpc>
                <a:spcPct val="100000"/>
              </a:lnSpc>
              <a:spcBef>
                <a:spcPct val="20000"/>
              </a:spcBef>
              <a:buSzTx/>
            </a:pPr>
            <a:r>
              <a:rPr lang="en-US">
                <a:solidFill>
                  <a:srgbClr val="CC0000"/>
                </a:solidFill>
                <a:latin typeface="Arial" charset="0"/>
                <a:cs typeface="Arial" charset="0"/>
              </a:rPr>
              <a:t>pstmt.setString(1, </a:t>
            </a:r>
            <a:r>
              <a:rPr lang="en-US">
                <a:solidFill>
                  <a:srgbClr val="9900CC"/>
                </a:solidFill>
                <a:latin typeface="Arial" charset="0"/>
                <a:cs typeface="Arial" charset="0"/>
              </a:rPr>
              <a:t>val</a:t>
            </a:r>
            <a:r>
              <a:rPr lang="en-US">
                <a:solidFill>
                  <a:srgbClr val="CC0000"/>
                </a:solidFill>
                <a:latin typeface="Arial" charset="0"/>
                <a:cs typeface="Arial" charset="0"/>
              </a:rPr>
              <a:t>);</a:t>
            </a:r>
          </a:p>
          <a:p>
            <a:pPr algn="l" eaLnBrk="1" hangingPunct="1">
              <a:lnSpc>
                <a:spcPct val="100000"/>
              </a:lnSpc>
              <a:spcBef>
                <a:spcPct val="20000"/>
              </a:spcBef>
              <a:buSzTx/>
            </a:pPr>
            <a:r>
              <a:rPr lang="en-US">
                <a:solidFill>
                  <a:srgbClr val="CC0000"/>
                </a:solidFill>
                <a:latin typeface="Arial" charset="0"/>
                <a:cs typeface="Arial" charset="0"/>
              </a:rPr>
              <a:t>ResultSet rs =  pstmt.executeQuery();	</a:t>
            </a:r>
          </a:p>
        </p:txBody>
      </p:sp>
      <p:sp>
        <p:nvSpPr>
          <p:cNvPr id="19462" name="Text Box 5"/>
          <p:cNvSpPr txBox="1">
            <a:spLocks noChangeArrowheads="1"/>
          </p:cNvSpPr>
          <p:nvPr/>
        </p:nvSpPr>
        <p:spPr bwMode="auto">
          <a:xfrm>
            <a:off x="381000" y="4648200"/>
            <a:ext cx="8458200" cy="1800225"/>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a:solidFill>
                  <a:srgbClr val="CC0000"/>
                </a:solidFill>
                <a:latin typeface="Arial" charset="0"/>
                <a:cs typeface="Arial" charset="0"/>
              </a:rPr>
              <a:t>String val =</a:t>
            </a:r>
            <a:r>
              <a:rPr lang="en-US">
                <a:solidFill>
                  <a:schemeClr val="tx2"/>
                </a:solidFill>
                <a:latin typeface="Arial" charset="0"/>
                <a:cs typeface="Arial" charset="0"/>
              </a:rPr>
              <a:t> </a:t>
            </a:r>
            <a:r>
              <a:rPr lang="en-US">
                <a:solidFill>
                  <a:srgbClr val="0066FF"/>
                </a:solidFill>
                <a:latin typeface="Arial" charset="0"/>
                <a:cs typeface="Arial" charset="0"/>
              </a:rPr>
              <a:t>"abc"</a:t>
            </a:r>
            <a:r>
              <a:rPr lang="en-US">
                <a:solidFill>
                  <a:srgbClr val="CC0000"/>
                </a:solidFill>
                <a:latin typeface="Arial" charset="0"/>
                <a:cs typeface="Arial" charset="0"/>
              </a:rPr>
              <a:t>;</a:t>
            </a:r>
          </a:p>
          <a:p>
            <a:pPr algn="l" eaLnBrk="1" hangingPunct="1">
              <a:lnSpc>
                <a:spcPct val="100000"/>
              </a:lnSpc>
              <a:spcBef>
                <a:spcPct val="20000"/>
              </a:spcBef>
              <a:buSzTx/>
            </a:pPr>
            <a:r>
              <a:rPr lang="en-US">
                <a:solidFill>
                  <a:srgbClr val="CC0000"/>
                </a:solidFill>
                <a:latin typeface="Arial" charset="0"/>
                <a:cs typeface="Arial" charset="0"/>
              </a:rPr>
              <a:t>Statement stmt =  con.createStatement( );</a:t>
            </a:r>
          </a:p>
          <a:p>
            <a:pPr algn="l" eaLnBrk="1" hangingPunct="1">
              <a:lnSpc>
                <a:spcPct val="100000"/>
              </a:lnSpc>
              <a:spcBef>
                <a:spcPct val="20000"/>
              </a:spcBef>
              <a:buSzTx/>
            </a:pPr>
            <a:r>
              <a:rPr lang="en-US">
                <a:solidFill>
                  <a:srgbClr val="CC0000"/>
                </a:solidFill>
                <a:latin typeface="Arial" charset="0"/>
                <a:cs typeface="Arial" charset="0"/>
              </a:rPr>
              <a:t>ResultSet rs =  </a:t>
            </a:r>
          </a:p>
          <a:p>
            <a:pPr algn="l" eaLnBrk="1" hangingPunct="1">
              <a:lnSpc>
                <a:spcPct val="100000"/>
              </a:lnSpc>
              <a:spcBef>
                <a:spcPct val="20000"/>
              </a:spcBef>
              <a:buSzTx/>
            </a:pPr>
            <a:r>
              <a:rPr lang="en-US">
                <a:solidFill>
                  <a:srgbClr val="CC0000"/>
                </a:solidFill>
                <a:latin typeface="Arial" charset="0"/>
                <a:cs typeface="Arial" charset="0"/>
              </a:rPr>
              <a:t>	stmt.executeQuery(</a:t>
            </a:r>
            <a:r>
              <a:rPr lang="en-US">
                <a:solidFill>
                  <a:srgbClr val="0066FF"/>
                </a:solidFill>
                <a:latin typeface="Arial" charset="0"/>
                <a:cs typeface="Arial" charset="0"/>
              </a:rPr>
              <a:t>"select * from R where A=" </a:t>
            </a:r>
            <a:r>
              <a:rPr lang="en-US">
                <a:solidFill>
                  <a:srgbClr val="CC0000"/>
                </a:solidFill>
                <a:latin typeface="Arial" charset="0"/>
                <a:cs typeface="Arial" charset="0"/>
              </a:rPr>
              <a:t>+ val);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929618" cy="334962"/>
          </a:xfrm>
        </p:spPr>
        <p:txBody>
          <a:bodyPr>
            <a:normAutofit fontScale="90000"/>
          </a:bodyPr>
          <a:lstStyle/>
          <a:p>
            <a:r>
              <a:rPr lang="en-US" b="1" dirty="0" smtClean="0"/>
              <a:t>Statement V/s </a:t>
            </a:r>
            <a:r>
              <a:rPr lang="en-US" b="1" dirty="0" err="1" smtClean="0"/>
              <a:t>PreparedStatement</a:t>
            </a:r>
            <a:endParaRPr lang="en-US" dirty="0"/>
          </a:p>
        </p:txBody>
      </p:sp>
      <p:graphicFrame>
        <p:nvGraphicFramePr>
          <p:cNvPr id="5" name="Content Placeholder 4"/>
          <p:cNvGraphicFramePr>
            <a:graphicFrameLocks noGrp="1"/>
          </p:cNvGraphicFramePr>
          <p:nvPr>
            <p:ph idx="1"/>
          </p:nvPr>
        </p:nvGraphicFramePr>
        <p:xfrm>
          <a:off x="142844" y="1428736"/>
          <a:ext cx="8786814" cy="5214975"/>
        </p:xfrm>
        <a:graphic>
          <a:graphicData uri="http://schemas.openxmlformats.org/drawingml/2006/table">
            <a:tbl>
              <a:tblPr firstRow="1" bandRow="1">
                <a:tableStyleId>{5C22544A-7EE6-4342-B048-85BDC9FD1C3A}</a:tableStyleId>
              </a:tblPr>
              <a:tblGrid>
                <a:gridCol w="4393407"/>
                <a:gridCol w="4393407"/>
              </a:tblGrid>
              <a:tr h="440108">
                <a:tc>
                  <a:txBody>
                    <a:bodyPr/>
                    <a:lstStyle/>
                    <a:p>
                      <a:r>
                        <a:rPr lang="en-IN" sz="2200" dirty="0" smtClean="0"/>
                        <a:t>Statement</a:t>
                      </a:r>
                      <a:endParaRPr lang="en-IN" sz="2200" dirty="0"/>
                    </a:p>
                  </a:txBody>
                  <a:tcPr/>
                </a:tc>
                <a:tc>
                  <a:txBody>
                    <a:bodyPr/>
                    <a:lstStyle/>
                    <a:p>
                      <a:r>
                        <a:rPr lang="en-IN" sz="2200" dirty="0" err="1" smtClean="0"/>
                        <a:t>PreparedStatement</a:t>
                      </a:r>
                      <a:endParaRPr lang="en-IN" sz="2200" dirty="0"/>
                    </a:p>
                  </a:txBody>
                  <a:tcPr/>
                </a:tc>
              </a:tr>
              <a:tr h="759638">
                <a:tc>
                  <a:txBody>
                    <a:bodyPr/>
                    <a:lstStyle/>
                    <a:p>
                      <a:pPr algn="l" fontAlgn="base"/>
                      <a:r>
                        <a:rPr lang="en-IN" u="none" strike="noStrike" dirty="0"/>
                        <a:t>It is used to execute normal SQL queries.</a:t>
                      </a:r>
                    </a:p>
                  </a:txBody>
                  <a:tcPr anchor="ctr"/>
                </a:tc>
                <a:tc>
                  <a:txBody>
                    <a:bodyPr/>
                    <a:lstStyle/>
                    <a:p>
                      <a:pPr algn="l" fontAlgn="base"/>
                      <a:r>
                        <a:rPr lang="en-IN" u="none" strike="noStrike" dirty="0"/>
                        <a:t>It is used to execute parameterized or dynamic SQL queries.</a:t>
                      </a:r>
                    </a:p>
                  </a:txBody>
                  <a:tcPr anchor="ctr"/>
                </a:tc>
              </a:tr>
              <a:tr h="759638">
                <a:tc>
                  <a:txBody>
                    <a:bodyPr/>
                    <a:lstStyle/>
                    <a:p>
                      <a:pPr algn="l" fontAlgn="base"/>
                      <a:r>
                        <a:rPr lang="en-IN" u="none" strike="noStrike" dirty="0"/>
                        <a:t>It is preferred when a particular SQL query is to be executed only once.</a:t>
                      </a:r>
                    </a:p>
                  </a:txBody>
                  <a:tcPr anchor="ctr"/>
                </a:tc>
                <a:tc>
                  <a:txBody>
                    <a:bodyPr/>
                    <a:lstStyle/>
                    <a:p>
                      <a:pPr algn="l" fontAlgn="base"/>
                      <a:r>
                        <a:rPr lang="en-IN" u="none" strike="noStrike" dirty="0"/>
                        <a:t>It is preferred when a particular query is to be executed multiple times.</a:t>
                      </a:r>
                    </a:p>
                  </a:txBody>
                  <a:tcPr anchor="ctr"/>
                </a:tc>
              </a:tr>
              <a:tr h="759638">
                <a:tc>
                  <a:txBody>
                    <a:bodyPr/>
                    <a:lstStyle/>
                    <a:p>
                      <a:pPr algn="l" fontAlgn="base"/>
                      <a:r>
                        <a:rPr lang="en-IN" u="none" strike="noStrike" dirty="0"/>
                        <a:t>You cannot pass the parameters to SQL query using this interface.</a:t>
                      </a:r>
                    </a:p>
                  </a:txBody>
                  <a:tcPr anchor="ctr"/>
                </a:tc>
                <a:tc>
                  <a:txBody>
                    <a:bodyPr/>
                    <a:lstStyle/>
                    <a:p>
                      <a:pPr algn="l" fontAlgn="base"/>
                      <a:r>
                        <a:rPr lang="en-IN" u="none" strike="noStrike" dirty="0"/>
                        <a:t>You can pass the parameters to SQL query at run time using this interface.</a:t>
                      </a:r>
                    </a:p>
                  </a:txBody>
                  <a:tcPr anchor="ctr"/>
                </a:tc>
              </a:tr>
              <a:tr h="1085197">
                <a:tc>
                  <a:txBody>
                    <a:bodyPr/>
                    <a:lstStyle/>
                    <a:p>
                      <a:pPr algn="l" fontAlgn="base"/>
                      <a:r>
                        <a:rPr lang="en-IN" u="none" strike="noStrike" dirty="0"/>
                        <a:t>This interface is mainly used for DDL statements like CREATE, ALTER, DROP etc.</a:t>
                      </a:r>
                    </a:p>
                  </a:txBody>
                  <a:tcPr anchor="ctr"/>
                </a:tc>
                <a:tc>
                  <a:txBody>
                    <a:bodyPr/>
                    <a:lstStyle/>
                    <a:p>
                      <a:pPr algn="l" fontAlgn="base"/>
                      <a:r>
                        <a:rPr lang="en-IN" u="none" strike="noStrike" dirty="0"/>
                        <a:t>It is used for any kind of SQL queries which are to be executed multiple times.</a:t>
                      </a:r>
                    </a:p>
                  </a:txBody>
                  <a:tcPr anchor="ctr"/>
                </a:tc>
              </a:tr>
              <a:tr h="1410756">
                <a:tc>
                  <a:txBody>
                    <a:bodyPr/>
                    <a:lstStyle/>
                    <a:p>
                      <a:pPr algn="l" fontAlgn="base"/>
                      <a:r>
                        <a:rPr lang="en-IN" u="none" strike="noStrike" dirty="0"/>
                        <a:t>The performance of this interface is very low.</a:t>
                      </a:r>
                    </a:p>
                  </a:txBody>
                  <a:tcPr anchor="ctr"/>
                </a:tc>
                <a:tc>
                  <a:txBody>
                    <a:bodyPr/>
                    <a:lstStyle/>
                    <a:p>
                      <a:pPr algn="l" fontAlgn="base"/>
                      <a:r>
                        <a:rPr lang="en-IN" u="none" strike="noStrike" dirty="0"/>
                        <a:t>The performance of this interface is better than the Statement interface (when used for multiple execution of same query).</a:t>
                      </a:r>
                    </a:p>
                  </a:txBody>
                  <a:tcPr anchor="ct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929618" cy="334962"/>
          </a:xfrm>
        </p:spPr>
        <p:txBody>
          <a:bodyPr>
            <a:normAutofit fontScale="90000"/>
          </a:bodyPr>
          <a:lstStyle/>
          <a:p>
            <a:r>
              <a:rPr lang="en-US" b="1" dirty="0" smtClean="0"/>
              <a:t>Statement V/s </a:t>
            </a:r>
            <a:r>
              <a:rPr lang="en-US" b="1" dirty="0" err="1" smtClean="0"/>
              <a:t>PreparedStatement</a:t>
            </a:r>
            <a:endParaRPr lang="en-US" dirty="0"/>
          </a:p>
        </p:txBody>
      </p:sp>
      <p:pic>
        <p:nvPicPr>
          <p:cNvPr id="7" name="Content Placeholder 6" descr="JDBC - Statement vs PreparedStatement.jpg"/>
          <p:cNvPicPr>
            <a:picLocks noGrp="1" noChangeAspect="1"/>
          </p:cNvPicPr>
          <p:nvPr>
            <p:ph sz="quarter" idx="1"/>
          </p:nvPr>
        </p:nvPicPr>
        <p:blipFill>
          <a:blip r:embed="rId2"/>
          <a:stretch>
            <a:fillRect/>
          </a:stretch>
        </p:blipFill>
        <p:spPr>
          <a:xfrm>
            <a:off x="214282" y="1527174"/>
            <a:ext cx="8929718" cy="5187974"/>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DBE086D-6A49-4068-8522-559E3B350F89}" type="slidenum">
              <a:rPr lang="ar-SA"/>
              <a:pPr/>
              <a:t>33</a:t>
            </a:fld>
            <a:endParaRPr lang="en-US"/>
          </a:p>
        </p:txBody>
      </p:sp>
      <p:sp>
        <p:nvSpPr>
          <p:cNvPr id="139266" name="Rectangle 2"/>
          <p:cNvSpPr>
            <a:spLocks noGrp="1" noChangeArrowheads="1"/>
          </p:cNvSpPr>
          <p:nvPr>
            <p:ph type="title"/>
          </p:nvPr>
        </p:nvSpPr>
        <p:spPr>
          <a:xfrm>
            <a:off x="533400" y="381000"/>
            <a:ext cx="7924800" cy="838200"/>
          </a:xfrm>
        </p:spPr>
        <p:txBody>
          <a:bodyPr>
            <a:normAutofit/>
          </a:bodyPr>
          <a:lstStyle/>
          <a:p>
            <a:pPr eaLnBrk="1" hangingPunct="1">
              <a:defRPr/>
            </a:pPr>
            <a:r>
              <a:rPr lang="en-US" b="1" dirty="0" smtClean="0"/>
              <a:t>QUESTION!!!</a:t>
            </a:r>
          </a:p>
        </p:txBody>
      </p:sp>
      <p:sp>
        <p:nvSpPr>
          <p:cNvPr id="20484" name="Rectangle 3"/>
          <p:cNvSpPr>
            <a:spLocks noGrp="1" noChangeArrowheads="1"/>
          </p:cNvSpPr>
          <p:nvPr>
            <p:ph type="body" idx="1"/>
          </p:nvPr>
        </p:nvSpPr>
        <p:spPr>
          <a:xfrm>
            <a:off x="304800" y="1447800"/>
            <a:ext cx="8610600" cy="4724400"/>
          </a:xfrm>
        </p:spPr>
        <p:txBody>
          <a:bodyPr/>
          <a:lstStyle/>
          <a:p>
            <a:pPr eaLnBrk="1" hangingPunct="1">
              <a:lnSpc>
                <a:spcPct val="120000"/>
              </a:lnSpc>
            </a:pPr>
            <a:r>
              <a:rPr lang="en-US" dirty="0" smtClean="0"/>
              <a:t>Will this work?</a:t>
            </a:r>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r>
              <a:rPr lang="en-US" b="1" dirty="0" smtClean="0"/>
              <a:t>No!!!  A </a:t>
            </a:r>
            <a:r>
              <a:rPr lang="en-US" b="1" dirty="0" smtClean="0">
                <a:solidFill>
                  <a:srgbClr val="0000FF"/>
                </a:solidFill>
                <a:latin typeface="Arial" charset="0"/>
              </a:rPr>
              <a:t>‘?’</a:t>
            </a:r>
            <a:r>
              <a:rPr lang="en-US" b="1" dirty="0" smtClean="0"/>
              <a:t> can only be used to represent a column value</a:t>
            </a:r>
          </a:p>
        </p:txBody>
      </p:sp>
      <p:sp>
        <p:nvSpPr>
          <p:cNvPr id="20485" name="Text Box 6"/>
          <p:cNvSpPr txBox="1">
            <a:spLocks noChangeArrowheads="1"/>
          </p:cNvSpPr>
          <p:nvPr/>
        </p:nvSpPr>
        <p:spPr bwMode="auto">
          <a:xfrm>
            <a:off x="357158" y="2428868"/>
            <a:ext cx="8610600" cy="1034129"/>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err="1">
                <a:solidFill>
                  <a:srgbClr val="CC0000"/>
                </a:solidFill>
                <a:latin typeface="Arial" charset="0"/>
                <a:cs typeface="Arial" charset="0"/>
              </a:rPr>
              <a:t>PreparedStatement</a:t>
            </a:r>
            <a:r>
              <a:rPr lang="en-US" dirty="0">
                <a:solidFill>
                  <a:srgbClr val="CC0000"/>
                </a:solidFill>
                <a:latin typeface="Arial" charset="0"/>
                <a:cs typeface="Arial" charset="0"/>
              </a:rPr>
              <a:t> </a:t>
            </a:r>
            <a:r>
              <a:rPr lang="en-US" dirty="0" err="1">
                <a:solidFill>
                  <a:srgbClr val="CC0000"/>
                </a:solidFill>
                <a:latin typeface="Arial" charset="0"/>
                <a:cs typeface="Arial" charset="0"/>
              </a:rPr>
              <a:t>pstmt</a:t>
            </a:r>
            <a:r>
              <a:rPr lang="en-US" dirty="0">
                <a:solidFill>
                  <a:srgbClr val="CC0000"/>
                </a:solidFill>
                <a:latin typeface="Arial" charset="0"/>
                <a:cs typeface="Arial" charset="0"/>
              </a:rPr>
              <a:t> =  </a:t>
            </a:r>
            <a:r>
              <a:rPr lang="en-US" dirty="0" err="1" smtClean="0">
                <a:solidFill>
                  <a:srgbClr val="CC0000"/>
                </a:solidFill>
                <a:latin typeface="Arial" charset="0"/>
                <a:cs typeface="Arial" charset="0"/>
              </a:rPr>
              <a:t>conn.prepareStatement</a:t>
            </a:r>
            <a:r>
              <a:rPr lang="en-US" dirty="0">
                <a:solidFill>
                  <a:srgbClr val="CC0000"/>
                </a:solidFill>
                <a:latin typeface="Arial" charset="0"/>
                <a:cs typeface="Arial" charset="0"/>
              </a:rPr>
              <a:t>(</a:t>
            </a:r>
            <a:r>
              <a:rPr lang="en-US" dirty="0">
                <a:solidFill>
                  <a:srgbClr val="0066FF"/>
                </a:solidFill>
                <a:latin typeface="Arial" charset="0"/>
                <a:cs typeface="Arial" charset="0"/>
              </a:rPr>
              <a:t>"select * from ?"</a:t>
            </a:r>
            <a:r>
              <a:rPr lang="en-US" dirty="0">
                <a:solidFill>
                  <a:srgbClr val="CC0000"/>
                </a:solidFill>
                <a:latin typeface="Arial"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pstmt.setString</a:t>
            </a:r>
            <a:r>
              <a:rPr lang="en-US" dirty="0">
                <a:solidFill>
                  <a:srgbClr val="CC0000"/>
                </a:solidFill>
                <a:latin typeface="Arial" charset="0"/>
                <a:cs typeface="Arial" charset="0"/>
              </a:rPr>
              <a:t>(1, </a:t>
            </a:r>
            <a:r>
              <a:rPr lang="en-US" dirty="0" err="1" smtClean="0">
                <a:solidFill>
                  <a:srgbClr val="CC0000"/>
                </a:solidFill>
                <a:latin typeface="Arial" charset="0"/>
                <a:cs typeface="Arial" charset="0"/>
              </a:rPr>
              <a:t>str</a:t>
            </a:r>
            <a:r>
              <a:rPr lang="en-US" dirty="0" smtClean="0">
                <a:solidFill>
                  <a:srgbClr val="CC0000"/>
                </a:solidFill>
                <a:latin typeface="Arial" charset="0"/>
                <a:cs typeface="Arial" charset="0"/>
              </a:rPr>
              <a:t>);  </a:t>
            </a:r>
            <a:r>
              <a:rPr lang="en-US" dirty="0" smtClean="0">
                <a:solidFill>
                  <a:srgbClr val="00B050"/>
                </a:solidFill>
                <a:latin typeface="Arial" charset="0"/>
                <a:cs typeface="Arial" charset="0"/>
              </a:rPr>
              <a:t>// assume </a:t>
            </a:r>
            <a:r>
              <a:rPr lang="en-US" dirty="0" err="1" smtClean="0">
                <a:solidFill>
                  <a:srgbClr val="00B050"/>
                </a:solidFill>
                <a:latin typeface="Arial" charset="0"/>
                <a:cs typeface="Arial" charset="0"/>
              </a:rPr>
              <a:t>str</a:t>
            </a:r>
            <a:r>
              <a:rPr lang="en-US" dirty="0" smtClean="0">
                <a:solidFill>
                  <a:srgbClr val="00B050"/>
                </a:solidFill>
                <a:latin typeface="Arial" charset="0"/>
                <a:cs typeface="Arial" charset="0"/>
              </a:rPr>
              <a:t> is a string holding table name</a:t>
            </a:r>
            <a:endParaRPr lang="en-US" dirty="0">
              <a:solidFill>
                <a:srgbClr val="00B050"/>
              </a:solidFill>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4">
                                            <p:txEl>
                                              <p:pRg st="6" end="6"/>
                                            </p:txEl>
                                          </p:spTgt>
                                        </p:tgtEl>
                                        <p:attrNameLst>
                                          <p:attrName>style.visibility</p:attrName>
                                        </p:attrNameLst>
                                      </p:cBhvr>
                                      <p:to>
                                        <p:strVal val="visible"/>
                                      </p:to>
                                    </p:set>
                                    <p:animEffect transition="in" filter="blinds(horizontal)">
                                      <p:cBhvr>
                                        <p:cTn id="12"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fontScale="92500" lnSpcReduction="20000"/>
          </a:bodyPr>
          <a:lstStyle/>
          <a:p>
            <a:pPr>
              <a:buNone/>
            </a:pPr>
            <a:r>
              <a:rPr lang="en-IN" sz="2400" b="1" dirty="0" smtClean="0"/>
              <a:t>Q2. How can you retrieve information from a </a:t>
            </a:r>
            <a:r>
              <a:rPr lang="en-IN" sz="2400" b="1" dirty="0" err="1" smtClean="0"/>
              <a:t>ResultSet</a:t>
            </a:r>
            <a:r>
              <a:rPr lang="en-IN" sz="2400" b="1" dirty="0" smtClean="0"/>
              <a:t> ? </a:t>
            </a:r>
          </a:p>
          <a:p>
            <a:pPr>
              <a:buNone/>
            </a:pPr>
            <a:endParaRPr lang="en-IN" b="1" dirty="0" smtClean="0"/>
          </a:p>
          <a:p>
            <a:pPr>
              <a:buNone/>
            </a:pPr>
            <a:r>
              <a:rPr lang="en-IN" b="1" dirty="0" smtClean="0"/>
              <a:t>A-</a:t>
            </a:r>
            <a:r>
              <a:rPr lang="en-IN" dirty="0" smtClean="0"/>
              <a:t> By invoking the method </a:t>
            </a:r>
            <a:r>
              <a:rPr lang="en-IN" dirty="0" smtClean="0">
                <a:solidFill>
                  <a:srgbClr val="0070C0"/>
                </a:solidFill>
              </a:rPr>
              <a:t>get(String type) </a:t>
            </a:r>
            <a:r>
              <a:rPr lang="en-IN" dirty="0" smtClean="0"/>
              <a:t>on the </a:t>
            </a:r>
            <a:r>
              <a:rPr lang="en-IN" dirty="0" err="1" smtClean="0"/>
              <a:t>ResultSet</a:t>
            </a:r>
            <a:r>
              <a:rPr lang="en-IN" dirty="0" smtClean="0"/>
              <a:t>, where type is the database type.</a:t>
            </a:r>
          </a:p>
          <a:p>
            <a:pPr>
              <a:buNone/>
            </a:pPr>
            <a:endParaRPr lang="en-IN" dirty="0" smtClean="0"/>
          </a:p>
          <a:p>
            <a:pPr>
              <a:buNone/>
            </a:pPr>
            <a:r>
              <a:rPr lang="en-IN" b="1" dirty="0" smtClean="0"/>
              <a:t>B-</a:t>
            </a:r>
            <a:r>
              <a:rPr lang="en-IN" dirty="0" smtClean="0"/>
              <a:t> By invoking the special getter methods on the </a:t>
            </a:r>
            <a:r>
              <a:rPr lang="en-IN" dirty="0" err="1" smtClean="0"/>
              <a:t>ResultSet</a:t>
            </a:r>
            <a:r>
              <a:rPr lang="en-IN" dirty="0" smtClean="0"/>
              <a:t> called </a:t>
            </a:r>
            <a:r>
              <a:rPr lang="en-IN" dirty="0" err="1" smtClean="0">
                <a:solidFill>
                  <a:srgbClr val="0070C0"/>
                </a:solidFill>
              </a:rPr>
              <a:t>getString</a:t>
            </a:r>
            <a:r>
              <a:rPr lang="en-IN" dirty="0" smtClean="0">
                <a:solidFill>
                  <a:srgbClr val="0070C0"/>
                </a:solidFill>
              </a:rPr>
              <a:t>(...)</a:t>
            </a:r>
            <a:r>
              <a:rPr lang="en-IN" dirty="0" smtClean="0"/>
              <a:t>, </a:t>
            </a:r>
            <a:r>
              <a:rPr lang="en-IN" dirty="0" err="1" smtClean="0">
                <a:solidFill>
                  <a:srgbClr val="0070C0"/>
                </a:solidFill>
              </a:rPr>
              <a:t>getBoolean</a:t>
            </a:r>
            <a:r>
              <a:rPr lang="en-IN" dirty="0" smtClean="0">
                <a:solidFill>
                  <a:srgbClr val="0070C0"/>
                </a:solidFill>
              </a:rPr>
              <a:t> (...)</a:t>
            </a:r>
            <a:r>
              <a:rPr lang="en-IN" dirty="0" smtClean="0"/>
              <a:t>, </a:t>
            </a:r>
            <a:r>
              <a:rPr lang="en-IN" dirty="0" err="1" smtClean="0">
                <a:solidFill>
                  <a:srgbClr val="0070C0"/>
                </a:solidFill>
              </a:rPr>
              <a:t>getClob</a:t>
            </a:r>
            <a:r>
              <a:rPr lang="en-IN" dirty="0" smtClean="0">
                <a:solidFill>
                  <a:srgbClr val="0070C0"/>
                </a:solidFill>
              </a:rPr>
              <a:t>(...)</a:t>
            </a:r>
          </a:p>
          <a:p>
            <a:pPr>
              <a:buNone/>
            </a:pPr>
            <a:endParaRPr lang="en-IN" dirty="0" smtClean="0"/>
          </a:p>
          <a:p>
            <a:pPr>
              <a:buNone/>
            </a:pPr>
            <a:r>
              <a:rPr lang="en-IN" b="1" dirty="0" smtClean="0"/>
              <a:t>C-</a:t>
            </a:r>
            <a:r>
              <a:rPr lang="en-IN" dirty="0" smtClean="0"/>
              <a:t> By invoking the method </a:t>
            </a:r>
            <a:r>
              <a:rPr lang="en-IN" dirty="0" err="1" smtClean="0">
                <a:solidFill>
                  <a:srgbClr val="0070C0"/>
                </a:solidFill>
              </a:rPr>
              <a:t>getValue</a:t>
            </a:r>
            <a:r>
              <a:rPr lang="en-IN" dirty="0" smtClean="0">
                <a:solidFill>
                  <a:srgbClr val="0070C0"/>
                </a:solidFill>
              </a:rPr>
              <a:t>(...)</a:t>
            </a:r>
            <a:r>
              <a:rPr lang="en-IN" dirty="0" smtClean="0"/>
              <a:t>, and cast the result   to the desired Java type.</a:t>
            </a:r>
          </a:p>
          <a:p>
            <a:pPr>
              <a:buNone/>
            </a:pPr>
            <a:endParaRPr lang="en-IN" dirty="0" smtClean="0"/>
          </a:p>
          <a:p>
            <a:pPr>
              <a:buNone/>
            </a:pPr>
            <a:r>
              <a:rPr lang="en-IN" b="1" dirty="0" smtClean="0"/>
              <a:t>D-</a:t>
            </a:r>
            <a:r>
              <a:rPr lang="en-IN" dirty="0" smtClean="0"/>
              <a:t>None of the above</a:t>
            </a:r>
          </a:p>
          <a:p>
            <a:endParaRPr lang="en-US" dirty="0" smtClean="0"/>
          </a:p>
          <a:p>
            <a:pPr>
              <a:buNone/>
            </a:pPr>
            <a:r>
              <a:rPr lang="en-US" b="1" dirty="0" smtClean="0"/>
              <a:t>Answer:</a:t>
            </a:r>
            <a:r>
              <a:rPr lang="en-US" dirty="0" smtClean="0"/>
              <a:t> </a:t>
            </a:r>
            <a:r>
              <a:rPr lang="en-US" b="1" dirty="0" smtClean="0">
                <a:solidFill>
                  <a:srgbClr val="00B050"/>
                </a:solidFill>
              </a:rPr>
              <a:t>B</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smtClean="0"/>
              <a:t>Q3. Which of the following executes the any kind of SQL statement?</a:t>
            </a:r>
          </a:p>
          <a:p>
            <a:pPr>
              <a:buNone/>
            </a:pPr>
            <a:endParaRPr lang="en-IN" sz="2400" b="1" dirty="0" smtClean="0"/>
          </a:p>
          <a:p>
            <a:pPr>
              <a:buNone/>
            </a:pPr>
            <a:r>
              <a:rPr lang="en-IN" sz="2400" b="1" dirty="0" smtClean="0"/>
              <a:t>A</a:t>
            </a:r>
            <a:r>
              <a:rPr lang="en-IN" sz="2400" dirty="0" smtClean="0"/>
              <a:t> - </a:t>
            </a:r>
            <a:r>
              <a:rPr lang="en-IN" sz="2400" dirty="0" err="1" smtClean="0"/>
              <a:t>boolean</a:t>
            </a:r>
            <a:r>
              <a:rPr lang="en-IN" sz="2400" dirty="0" smtClean="0"/>
              <a:t> run()</a:t>
            </a:r>
            <a:endParaRPr lang="en-IN" sz="2400" b="1" dirty="0" smtClean="0"/>
          </a:p>
          <a:p>
            <a:pPr>
              <a:buNone/>
            </a:pPr>
            <a:r>
              <a:rPr lang="en-IN" sz="2400" b="1" dirty="0" smtClean="0"/>
              <a:t>B</a:t>
            </a:r>
            <a:r>
              <a:rPr lang="en-IN" sz="2400" dirty="0" smtClean="0"/>
              <a:t> - </a:t>
            </a:r>
            <a:r>
              <a:rPr lang="en-IN" sz="2400" dirty="0" err="1" smtClean="0"/>
              <a:t>ResultSet</a:t>
            </a:r>
            <a:r>
              <a:rPr lang="en-IN" sz="2400" dirty="0" smtClean="0"/>
              <a:t> </a:t>
            </a:r>
            <a:r>
              <a:rPr lang="en-IN" sz="2400" dirty="0" err="1" smtClean="0"/>
              <a:t>executeQuery</a:t>
            </a:r>
            <a:r>
              <a:rPr lang="en-IN" sz="2400" dirty="0" smtClean="0"/>
              <a:t>()</a:t>
            </a:r>
            <a:endParaRPr lang="en-IN" sz="2400" b="1" dirty="0" smtClean="0"/>
          </a:p>
          <a:p>
            <a:pPr>
              <a:buNone/>
            </a:pPr>
            <a:r>
              <a:rPr lang="en-IN" sz="2400" b="1" dirty="0" smtClean="0"/>
              <a:t>C</a:t>
            </a:r>
            <a:r>
              <a:rPr lang="en-IN" sz="2400" dirty="0" smtClean="0"/>
              <a:t> - </a:t>
            </a:r>
            <a:r>
              <a:rPr lang="en-IN" sz="2400" dirty="0" err="1" smtClean="0"/>
              <a:t>int</a:t>
            </a:r>
            <a:r>
              <a:rPr lang="en-IN" sz="2400" dirty="0" smtClean="0"/>
              <a:t> </a:t>
            </a:r>
            <a:r>
              <a:rPr lang="en-IN" sz="2400" dirty="0" err="1" smtClean="0"/>
              <a:t>executeUpdate</a:t>
            </a:r>
            <a:r>
              <a:rPr lang="en-IN" sz="2400" dirty="0" smtClean="0"/>
              <a:t>()</a:t>
            </a:r>
            <a:endParaRPr lang="en-IN" sz="2400" b="1" dirty="0" smtClean="0"/>
          </a:p>
          <a:p>
            <a:pPr>
              <a:buNone/>
            </a:pPr>
            <a:r>
              <a:rPr lang="en-IN" sz="2400" b="1" dirty="0" smtClean="0"/>
              <a:t>D</a:t>
            </a:r>
            <a:r>
              <a:rPr lang="en-IN" sz="2400" dirty="0" smtClean="0"/>
              <a:t> - None of the above.</a:t>
            </a:r>
            <a:endParaRPr lang="en-IN" sz="2400" b="1" dirty="0" smtClean="0"/>
          </a:p>
          <a:p>
            <a:endParaRPr lang="en-US" dirty="0" smtClean="0"/>
          </a:p>
          <a:p>
            <a:pPr>
              <a:buNone/>
            </a:pPr>
            <a:r>
              <a:rPr lang="en-US" b="1" dirty="0" smtClean="0"/>
              <a:t>Answer:</a:t>
            </a:r>
            <a:r>
              <a:rPr lang="en-US" dirty="0" smtClean="0"/>
              <a:t> </a:t>
            </a:r>
            <a:r>
              <a:rPr lang="en-US" b="1" dirty="0" smtClean="0">
                <a:solidFill>
                  <a:srgbClr val="00B050"/>
                </a:solidFill>
              </a:rPr>
              <a:t>D</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smtClean="0"/>
              <a:t>Q4. What is the use of blob, </a:t>
            </a:r>
            <a:r>
              <a:rPr lang="en-IN" sz="2400" b="1" dirty="0" err="1" smtClean="0"/>
              <a:t>clob</a:t>
            </a:r>
            <a:r>
              <a:rPr lang="en-IN" sz="2400" b="1" dirty="0" smtClean="0"/>
              <a:t> </a:t>
            </a:r>
            <a:r>
              <a:rPr lang="en-IN" sz="2400" b="1" dirty="0" err="1" smtClean="0"/>
              <a:t>datatypes</a:t>
            </a:r>
            <a:r>
              <a:rPr lang="en-IN" sz="2400" b="1" dirty="0" smtClean="0"/>
              <a:t> in JDBC?</a:t>
            </a:r>
          </a:p>
          <a:p>
            <a:pPr>
              <a:buNone/>
            </a:pPr>
            <a:endParaRPr lang="en-IN" sz="2400" b="1" dirty="0" smtClean="0"/>
          </a:p>
          <a:p>
            <a:pPr>
              <a:buNone/>
            </a:pPr>
            <a:r>
              <a:rPr lang="en-IN" sz="2400" b="1" dirty="0" smtClean="0"/>
              <a:t>A</a:t>
            </a:r>
            <a:r>
              <a:rPr lang="en-IN" sz="2400" dirty="0" smtClean="0"/>
              <a:t> - These are used to store large amount of data into database like images, movie etc which are extremely large in size.</a:t>
            </a:r>
            <a:endParaRPr lang="en-IN" sz="2400" b="1" dirty="0" smtClean="0"/>
          </a:p>
          <a:p>
            <a:pPr>
              <a:buNone/>
            </a:pPr>
            <a:r>
              <a:rPr lang="en-IN" sz="2400" b="1" dirty="0" smtClean="0"/>
              <a:t>B</a:t>
            </a:r>
            <a:r>
              <a:rPr lang="en-IN" sz="2400" dirty="0" smtClean="0"/>
              <a:t> - These are used to store XML data.</a:t>
            </a:r>
            <a:endParaRPr lang="en-IN" sz="2400" b="1" dirty="0" smtClean="0"/>
          </a:p>
          <a:p>
            <a:pPr>
              <a:buNone/>
            </a:pPr>
            <a:r>
              <a:rPr lang="en-IN" sz="2400" b="1" dirty="0" smtClean="0"/>
              <a:t>C</a:t>
            </a:r>
            <a:r>
              <a:rPr lang="en-IN" sz="2400" dirty="0" smtClean="0"/>
              <a:t> - Both of the above.</a:t>
            </a:r>
            <a:endParaRPr lang="en-IN" sz="2400" b="1" dirty="0" smtClean="0"/>
          </a:p>
          <a:p>
            <a:pPr>
              <a:buNone/>
            </a:pPr>
            <a:r>
              <a:rPr lang="en-IN" sz="2400" b="1" dirty="0" smtClean="0"/>
              <a:t>D</a:t>
            </a:r>
            <a:r>
              <a:rPr lang="en-IN" sz="2400" dirty="0" smtClean="0"/>
              <a:t> - None of the above.</a:t>
            </a:r>
            <a:endParaRPr lang="en-IN" sz="2400" b="1" dirty="0" smtClean="0"/>
          </a:p>
          <a:p>
            <a:endParaRPr lang="en-US" dirty="0" smtClean="0"/>
          </a:p>
          <a:p>
            <a:pPr>
              <a:buNone/>
            </a:pPr>
            <a:r>
              <a:rPr lang="en-US" b="1" dirty="0" smtClean="0"/>
              <a:t>Answer:</a:t>
            </a:r>
            <a:r>
              <a:rPr lang="en-US" dirty="0" smtClean="0"/>
              <a:t> </a:t>
            </a:r>
            <a:r>
              <a:rPr lang="en-US" b="1" dirty="0" smtClean="0">
                <a:solidFill>
                  <a:srgbClr val="00B050"/>
                </a:solidFill>
              </a:rPr>
              <a:t>A</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fontScale="92500"/>
          </a:bodyPr>
          <a:lstStyle/>
          <a:p>
            <a:pPr>
              <a:buNone/>
            </a:pPr>
            <a:r>
              <a:rPr lang="en-IN" sz="2400" b="1" dirty="0" smtClean="0"/>
              <a:t>Q5. </a:t>
            </a:r>
            <a:r>
              <a:rPr lang="en-IN" sz="2400" b="1" dirty="0" err="1" smtClean="0"/>
              <a:t>Resultset</a:t>
            </a:r>
            <a:r>
              <a:rPr lang="en-IN" sz="2400" b="1" dirty="0" smtClean="0"/>
              <a:t> is an interface, how does it support </a:t>
            </a:r>
            <a:r>
              <a:rPr lang="en-IN" sz="2400" b="1" dirty="0" err="1" smtClean="0">
                <a:solidFill>
                  <a:srgbClr val="FF0000"/>
                </a:solidFill>
              </a:rPr>
              <a:t>rs.next</a:t>
            </a:r>
            <a:r>
              <a:rPr lang="en-IN" sz="2400" b="1" dirty="0" smtClean="0">
                <a:solidFill>
                  <a:srgbClr val="FF0000"/>
                </a:solidFill>
              </a:rPr>
              <a:t>()</a:t>
            </a:r>
            <a:r>
              <a:rPr lang="en-IN" sz="2400" b="1" dirty="0" smtClean="0"/>
              <a:t>?</a:t>
            </a:r>
          </a:p>
          <a:p>
            <a:pPr>
              <a:buNone/>
            </a:pPr>
            <a:endParaRPr lang="en-IN" sz="2400" b="1" dirty="0" smtClean="0"/>
          </a:p>
          <a:p>
            <a:pPr>
              <a:buNone/>
            </a:pPr>
            <a:r>
              <a:rPr lang="en-IN" sz="2400" b="1" dirty="0" smtClean="0"/>
              <a:t>A</a:t>
            </a:r>
            <a:r>
              <a:rPr lang="en-IN" sz="2400" dirty="0" smtClean="0"/>
              <a:t> - JDBC provides implementation of </a:t>
            </a:r>
            <a:r>
              <a:rPr lang="en-IN" sz="2400" dirty="0" err="1" smtClean="0"/>
              <a:t>ResultSet</a:t>
            </a:r>
            <a:r>
              <a:rPr lang="en-IN" sz="2400" dirty="0" smtClean="0"/>
              <a:t> &amp; other interfaces</a:t>
            </a:r>
          </a:p>
          <a:p>
            <a:pPr>
              <a:buNone/>
            </a:pPr>
            <a:endParaRPr lang="en-IN" sz="2400" b="1" dirty="0" smtClean="0"/>
          </a:p>
          <a:p>
            <a:pPr>
              <a:buNone/>
            </a:pPr>
            <a:r>
              <a:rPr lang="en-IN" sz="2400" b="1" dirty="0" smtClean="0"/>
              <a:t>B</a:t>
            </a:r>
            <a:r>
              <a:rPr lang="en-IN" sz="2400" dirty="0" smtClean="0"/>
              <a:t> - Every vendor of Database provides implementation of </a:t>
            </a:r>
            <a:r>
              <a:rPr lang="en-IN" sz="2400" dirty="0" err="1" smtClean="0"/>
              <a:t>ResultSet</a:t>
            </a:r>
            <a:r>
              <a:rPr lang="en-IN" sz="2400" dirty="0" smtClean="0"/>
              <a:t> &amp; other interfaces, through the Driver.</a:t>
            </a:r>
            <a:endParaRPr lang="en-IN" sz="2400" b="1" dirty="0" smtClean="0"/>
          </a:p>
          <a:p>
            <a:pPr>
              <a:buNone/>
            </a:pPr>
            <a:endParaRPr lang="en-IN" sz="2400" b="1" dirty="0" smtClean="0"/>
          </a:p>
          <a:p>
            <a:pPr>
              <a:buNone/>
            </a:pPr>
            <a:r>
              <a:rPr lang="en-IN" sz="2400" b="1" dirty="0" smtClean="0"/>
              <a:t>C</a:t>
            </a:r>
            <a:r>
              <a:rPr lang="en-IN" sz="2400" dirty="0" smtClean="0"/>
              <a:t> - No, </a:t>
            </a:r>
            <a:r>
              <a:rPr lang="en-IN" sz="2400" dirty="0" err="1" smtClean="0"/>
              <a:t>ResultSet</a:t>
            </a:r>
            <a:r>
              <a:rPr lang="en-IN" sz="2400" dirty="0" smtClean="0"/>
              <a:t> is a class so it has method body</a:t>
            </a:r>
            <a:endParaRPr lang="en-IN" sz="2400" b="1" dirty="0" smtClean="0"/>
          </a:p>
          <a:p>
            <a:pPr>
              <a:buNone/>
            </a:pPr>
            <a:endParaRPr lang="en-IN" sz="2400" b="1" dirty="0" smtClean="0"/>
          </a:p>
          <a:p>
            <a:pPr>
              <a:buNone/>
            </a:pPr>
            <a:r>
              <a:rPr lang="en-IN" sz="2400" b="1" dirty="0" smtClean="0"/>
              <a:t>D</a:t>
            </a:r>
            <a:r>
              <a:rPr lang="en-IN" sz="2400" dirty="0" smtClean="0"/>
              <a:t> - None of the above.</a:t>
            </a:r>
            <a:endParaRPr lang="en-IN" sz="2400" b="1" dirty="0" smtClean="0"/>
          </a:p>
          <a:p>
            <a:endParaRPr lang="en-US" dirty="0" smtClean="0"/>
          </a:p>
          <a:p>
            <a:pPr>
              <a:buNone/>
            </a:pPr>
            <a:r>
              <a:rPr lang="en-US" b="1" dirty="0" smtClean="0"/>
              <a:t>Answer:</a:t>
            </a:r>
            <a:r>
              <a:rPr lang="en-US" dirty="0" smtClean="0"/>
              <a:t> </a:t>
            </a:r>
            <a:r>
              <a:rPr lang="en-US" b="1" dirty="0" smtClean="0">
                <a:solidFill>
                  <a:srgbClr val="00B050"/>
                </a:solidFill>
              </a:rPr>
              <a:t>B</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fontScale="92500" lnSpcReduction="10000"/>
          </a:bodyPr>
          <a:lstStyle/>
          <a:p>
            <a:pPr>
              <a:buNone/>
            </a:pPr>
            <a:r>
              <a:rPr lang="en-IN" sz="2400" b="1" dirty="0" smtClean="0"/>
              <a:t>Q6.  Which of the following method can be used to create a Connection to the database?</a:t>
            </a:r>
          </a:p>
          <a:p>
            <a:pPr>
              <a:buNone/>
            </a:pPr>
            <a:endParaRPr lang="en-IN" sz="2400" b="1" dirty="0" smtClean="0"/>
          </a:p>
          <a:p>
            <a:pPr>
              <a:buNone/>
            </a:pPr>
            <a:r>
              <a:rPr lang="en-IN" sz="2400" b="1" dirty="0" smtClean="0"/>
              <a:t>A</a:t>
            </a:r>
            <a:r>
              <a:rPr lang="en-IN" sz="2400" dirty="0" smtClean="0"/>
              <a:t> - </a:t>
            </a:r>
            <a:r>
              <a:rPr lang="en-IN" sz="2400" dirty="0" err="1" smtClean="0"/>
              <a:t>getDBConnection</a:t>
            </a:r>
            <a:r>
              <a:rPr lang="en-IN" sz="2400" dirty="0" smtClean="0"/>
              <a:t>(String </a:t>
            </a:r>
            <a:r>
              <a:rPr lang="en-IN" sz="2400" dirty="0" err="1" smtClean="0"/>
              <a:t>url</a:t>
            </a:r>
            <a:r>
              <a:rPr lang="en-IN" sz="2400" dirty="0" smtClean="0"/>
              <a:t>, String user, String password)</a:t>
            </a:r>
            <a:endParaRPr lang="en-IN" sz="2400" b="1" dirty="0" smtClean="0"/>
          </a:p>
          <a:p>
            <a:pPr>
              <a:buNone/>
            </a:pPr>
            <a:endParaRPr lang="en-IN" sz="2400" b="1" dirty="0" smtClean="0"/>
          </a:p>
          <a:p>
            <a:pPr>
              <a:buNone/>
            </a:pPr>
            <a:r>
              <a:rPr lang="en-IN" sz="2400" b="1" dirty="0" smtClean="0"/>
              <a:t>B</a:t>
            </a:r>
            <a:r>
              <a:rPr lang="en-IN" sz="2400" dirty="0" smtClean="0"/>
              <a:t> - </a:t>
            </a:r>
            <a:r>
              <a:rPr lang="en-IN" sz="2400" dirty="0" err="1" smtClean="0"/>
              <a:t>getConnection</a:t>
            </a:r>
            <a:r>
              <a:rPr lang="en-IN" sz="2400" dirty="0" smtClean="0"/>
              <a:t>(String </a:t>
            </a:r>
            <a:r>
              <a:rPr lang="en-IN" sz="2400" dirty="0" err="1" smtClean="0"/>
              <a:t>url</a:t>
            </a:r>
            <a:r>
              <a:rPr lang="en-IN" sz="2400" dirty="0" smtClean="0"/>
              <a:t>)</a:t>
            </a:r>
            <a:endParaRPr lang="en-IN" sz="2400" b="1" dirty="0" smtClean="0"/>
          </a:p>
          <a:p>
            <a:pPr>
              <a:buNone/>
            </a:pPr>
            <a:endParaRPr lang="en-IN" sz="2400" b="1" dirty="0" smtClean="0"/>
          </a:p>
          <a:p>
            <a:pPr>
              <a:buNone/>
            </a:pPr>
            <a:r>
              <a:rPr lang="en-IN" sz="2400" b="1" dirty="0" smtClean="0"/>
              <a:t>C</a:t>
            </a:r>
            <a:r>
              <a:rPr lang="en-IN" sz="2400" dirty="0" smtClean="0"/>
              <a:t> - </a:t>
            </a:r>
            <a:r>
              <a:rPr lang="en-IN" sz="2400" dirty="0" err="1" smtClean="0"/>
              <a:t>getConnect</a:t>
            </a:r>
            <a:r>
              <a:rPr lang="en-IN" sz="2400" dirty="0" smtClean="0"/>
              <a:t>(String </a:t>
            </a:r>
            <a:r>
              <a:rPr lang="en-IN" sz="2400" dirty="0" err="1" smtClean="0"/>
              <a:t>url</a:t>
            </a:r>
            <a:r>
              <a:rPr lang="en-IN" sz="2400" dirty="0" smtClean="0"/>
              <a:t>, String </a:t>
            </a:r>
            <a:r>
              <a:rPr lang="en-IN" sz="2400" dirty="0" err="1" smtClean="0"/>
              <a:t>username,String</a:t>
            </a:r>
            <a:r>
              <a:rPr lang="en-IN" sz="2400" dirty="0" smtClean="0"/>
              <a:t> password)</a:t>
            </a:r>
            <a:endParaRPr lang="en-IN" sz="2400" b="1" dirty="0" smtClean="0"/>
          </a:p>
          <a:p>
            <a:pPr>
              <a:buNone/>
            </a:pPr>
            <a:endParaRPr lang="en-IN" sz="2400" b="1" dirty="0" smtClean="0"/>
          </a:p>
          <a:p>
            <a:pPr>
              <a:buNone/>
            </a:pPr>
            <a:r>
              <a:rPr lang="en-IN" sz="2400" b="1" dirty="0" smtClean="0"/>
              <a:t>D</a:t>
            </a:r>
            <a:r>
              <a:rPr lang="en-IN" sz="2400" dirty="0" smtClean="0"/>
              <a:t> - All of the above.</a:t>
            </a:r>
            <a:endParaRPr lang="en-IN" sz="2400" b="1" dirty="0" smtClean="0"/>
          </a:p>
          <a:p>
            <a:pPr>
              <a:buNone/>
            </a:pPr>
            <a:r>
              <a:rPr lang="en-IN" sz="2400" dirty="0" smtClean="0"/>
              <a:t/>
            </a:r>
            <a:br>
              <a:rPr lang="en-IN" sz="2400" dirty="0" smtClean="0"/>
            </a:br>
            <a:endParaRPr lang="en-US" dirty="0" smtClean="0"/>
          </a:p>
          <a:p>
            <a:pPr>
              <a:buNone/>
            </a:pPr>
            <a:r>
              <a:rPr lang="en-US" b="1" dirty="0" smtClean="0"/>
              <a:t>Answer:</a:t>
            </a:r>
            <a:r>
              <a:rPr lang="en-US" dirty="0" smtClean="0"/>
              <a:t> </a:t>
            </a:r>
            <a:r>
              <a:rPr lang="en-US" b="1" dirty="0" smtClean="0">
                <a:solidFill>
                  <a:srgbClr val="00B050"/>
                </a:solidFill>
              </a:rPr>
              <a:t>B</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smtClean="0"/>
              <a:t>Q7. Which of the following class is used for executing SQL queries? </a:t>
            </a:r>
          </a:p>
          <a:p>
            <a:pPr>
              <a:buNone/>
            </a:pPr>
            <a:endParaRPr lang="en-IN" sz="2400" b="1" dirty="0" smtClean="0"/>
          </a:p>
          <a:p>
            <a:pPr>
              <a:buNone/>
            </a:pPr>
            <a:r>
              <a:rPr lang="en-IN" sz="2400" b="1" dirty="0" smtClean="0"/>
              <a:t>A- </a:t>
            </a:r>
            <a:r>
              <a:rPr lang="en-IN" sz="2400" dirty="0" smtClean="0"/>
              <a:t>Statement </a:t>
            </a:r>
          </a:p>
          <a:p>
            <a:pPr>
              <a:buNone/>
            </a:pPr>
            <a:r>
              <a:rPr lang="en-IN" sz="2400" b="1" dirty="0" smtClean="0"/>
              <a:t>B- </a:t>
            </a:r>
            <a:r>
              <a:rPr lang="en-IN" sz="2400" dirty="0" err="1" smtClean="0"/>
              <a:t>SQLStatement</a:t>
            </a:r>
            <a:endParaRPr lang="en-IN" sz="2400" dirty="0" smtClean="0"/>
          </a:p>
          <a:p>
            <a:pPr>
              <a:buNone/>
            </a:pPr>
            <a:r>
              <a:rPr lang="en-IN" sz="2400" b="1" dirty="0" smtClean="0"/>
              <a:t>C- </a:t>
            </a:r>
            <a:r>
              <a:rPr lang="en-IN" sz="2400" dirty="0" err="1" smtClean="0"/>
              <a:t>DBStatement</a:t>
            </a:r>
            <a:endParaRPr lang="en-IN" sz="2400" dirty="0" smtClean="0"/>
          </a:p>
          <a:p>
            <a:pPr>
              <a:buNone/>
            </a:pPr>
            <a:r>
              <a:rPr lang="en-IN" sz="2400" b="1" dirty="0" smtClean="0"/>
              <a:t>D- </a:t>
            </a:r>
            <a:r>
              <a:rPr lang="en-IN" sz="2400" dirty="0" smtClean="0"/>
              <a:t>None of the above</a:t>
            </a:r>
          </a:p>
          <a:p>
            <a:pPr>
              <a:buNone/>
            </a:pPr>
            <a:endParaRPr lang="en-US" b="1" dirty="0" smtClean="0"/>
          </a:p>
          <a:p>
            <a:pPr>
              <a:buNone/>
            </a:pPr>
            <a:r>
              <a:rPr lang="en-US" b="1" dirty="0" smtClean="0"/>
              <a:t>Answer:</a:t>
            </a:r>
            <a:r>
              <a:rPr lang="en-US" dirty="0" smtClean="0"/>
              <a:t> </a:t>
            </a:r>
            <a:r>
              <a:rPr lang="en-US" b="1" dirty="0" smtClean="0">
                <a:solidFill>
                  <a:srgbClr val="00B050"/>
                </a:solidFill>
              </a:rPr>
              <a:t>D</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1238</TotalTime>
  <Words>1231</Words>
  <Application>Microsoft Office PowerPoint</Application>
  <PresentationFormat>On-screen Show (4:3)</PresentationFormat>
  <Paragraphs>306</Paragraphs>
  <Slides>33</Slides>
  <Notes>15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Civic</vt:lpstr>
      <vt:lpstr>Slide 1</vt:lpstr>
      <vt:lpstr>Today’s Agenda</vt:lpstr>
      <vt:lpstr>QUIZ</vt:lpstr>
      <vt:lpstr>QUIZ</vt:lpstr>
      <vt:lpstr>QUIZ</vt:lpstr>
      <vt:lpstr>QUIZ</vt:lpstr>
      <vt:lpstr>QUIZ</vt:lpstr>
      <vt:lpstr>QUIZ</vt:lpstr>
      <vt:lpstr>QUIZ</vt:lpstr>
      <vt:lpstr>QUIZ</vt:lpstr>
      <vt:lpstr>QUIZ</vt:lpstr>
      <vt:lpstr>QUIZ</vt:lpstr>
      <vt:lpstr>Introduction To SQL</vt:lpstr>
      <vt:lpstr>Types Of SQL Commands</vt:lpstr>
      <vt:lpstr>BASIC QUERIES</vt:lpstr>
      <vt:lpstr>UPDATE</vt:lpstr>
      <vt:lpstr>DELETE</vt:lpstr>
      <vt:lpstr>Executing Non Select Queries</vt:lpstr>
      <vt:lpstr>Executing Non Select Queries</vt:lpstr>
      <vt:lpstr>Executing DELETE Query</vt:lpstr>
      <vt:lpstr>Dynamic SQL</vt:lpstr>
      <vt:lpstr>Dynamic SQL</vt:lpstr>
      <vt:lpstr>Using String Concatenation</vt:lpstr>
      <vt:lpstr>Drawbacks Of String Concatenation</vt:lpstr>
      <vt:lpstr>PreparedStatement</vt:lpstr>
      <vt:lpstr>PreparedStatement</vt:lpstr>
      <vt:lpstr>setXXX( ) methods</vt:lpstr>
      <vt:lpstr>Querying with PreparedStatement</vt:lpstr>
      <vt:lpstr>Updating with PreparedStatement</vt:lpstr>
      <vt:lpstr>Statements vs. PreparedStatements: Be Careful!</vt:lpstr>
      <vt:lpstr>Statement V/s PreparedStatement</vt:lpstr>
      <vt:lpstr>Statement V/s PreparedStatement</vt:lpstr>
      <vt:lpstr>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Sachin</cp:lastModifiedBy>
  <cp:revision>91</cp:revision>
  <dcterms:created xsi:type="dcterms:W3CDTF">2016-02-04T12:02:26Z</dcterms:created>
  <dcterms:modified xsi:type="dcterms:W3CDTF">2019-03-01T08:55:20Z</dcterms:modified>
</cp:coreProperties>
</file>