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7" r:id="rId2"/>
    <p:sldId id="258" r:id="rId3"/>
    <p:sldId id="345" r:id="rId4"/>
    <p:sldId id="368" r:id="rId5"/>
    <p:sldId id="369" r:id="rId6"/>
    <p:sldId id="370" r:id="rId7"/>
    <p:sldId id="371" r:id="rId8"/>
    <p:sldId id="372" r:id="rId9"/>
    <p:sldId id="347" r:id="rId10"/>
    <p:sldId id="361" r:id="rId11"/>
    <p:sldId id="360" r:id="rId12"/>
    <p:sldId id="367" r:id="rId13"/>
    <p:sldId id="373" r:id="rId14"/>
    <p:sldId id="374" r:id="rId15"/>
    <p:sldId id="375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81" d="100"/>
          <a:sy n="81" d="100"/>
        </p:scale>
        <p:origin x="-57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12-09-2019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9/12/2019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Lecture-41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SERVLET  CONTAINER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Servlets</a:t>
            </a:r>
            <a:r>
              <a:rPr lang="en-US" dirty="0" smtClean="0"/>
              <a:t> don’t have a </a:t>
            </a:r>
            <a:r>
              <a:rPr lang="en-US" b="1" dirty="0" smtClean="0"/>
              <a:t>main() </a:t>
            </a:r>
            <a:r>
              <a:rPr lang="en-US" dirty="0" smtClean="0"/>
              <a:t>method like a regular java program and they are totally under the control of another  special java code called as “</a:t>
            </a:r>
            <a:r>
              <a:rPr lang="en-US" dirty="0" err="1" smtClean="0">
                <a:solidFill>
                  <a:srgbClr val="0070C0"/>
                </a:solidFill>
              </a:rPr>
              <a:t>Servlet</a:t>
            </a:r>
            <a:r>
              <a:rPr lang="en-US" dirty="0" smtClean="0">
                <a:solidFill>
                  <a:srgbClr val="0070C0"/>
                </a:solidFill>
              </a:rPr>
              <a:t> Container</a:t>
            </a:r>
            <a:r>
              <a:rPr lang="en-US" dirty="0" smtClean="0"/>
              <a:t>”.</a:t>
            </a:r>
          </a:p>
          <a:p>
            <a:endParaRPr lang="en-US" dirty="0" smtClean="0"/>
          </a:p>
          <a:p>
            <a:r>
              <a:rPr lang="en-US" dirty="0" smtClean="0"/>
              <a:t>When the web server like ( apache, </a:t>
            </a:r>
            <a:r>
              <a:rPr lang="en-US" dirty="0" err="1" smtClean="0"/>
              <a:t>iis</a:t>
            </a:r>
            <a:r>
              <a:rPr lang="en-US" dirty="0" smtClean="0"/>
              <a:t>) gets request for </a:t>
            </a:r>
            <a:r>
              <a:rPr lang="en-US" dirty="0" err="1" smtClean="0"/>
              <a:t>servlets</a:t>
            </a:r>
            <a:r>
              <a:rPr lang="en-US" dirty="0" smtClean="0"/>
              <a:t> it doesn’t directly handover it to </a:t>
            </a:r>
            <a:r>
              <a:rPr lang="en-US" dirty="0" err="1" smtClean="0"/>
              <a:t>Servlet</a:t>
            </a:r>
            <a:r>
              <a:rPr lang="en-US" dirty="0" smtClean="0"/>
              <a:t>, rather  this request is transferred to the </a:t>
            </a:r>
            <a:r>
              <a:rPr lang="en-US" dirty="0" err="1" smtClean="0"/>
              <a:t>Servlet</a:t>
            </a:r>
            <a:r>
              <a:rPr lang="en-US" dirty="0" smtClean="0"/>
              <a:t> Container first. 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the “</a:t>
            </a:r>
            <a:r>
              <a:rPr lang="en-US" dirty="0" smtClean="0">
                <a:solidFill>
                  <a:srgbClr val="0070C0"/>
                </a:solidFill>
              </a:rPr>
              <a:t>Server Container</a:t>
            </a:r>
            <a:r>
              <a:rPr lang="en-US" dirty="0" smtClean="0"/>
              <a:t>” which gives request to the </a:t>
            </a:r>
            <a:r>
              <a:rPr lang="en-US" dirty="0" err="1" smtClean="0"/>
              <a:t>Servlet</a:t>
            </a:r>
            <a:r>
              <a:rPr lang="en-US" dirty="0" smtClean="0"/>
              <a:t>  takes back response from it and send to the client.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IN" dirty="0" smtClean="0"/>
              <a:t> A </a:t>
            </a:r>
            <a:r>
              <a:rPr lang="en-IN" dirty="0" err="1" smtClean="0"/>
              <a:t>Servlet</a:t>
            </a:r>
            <a:r>
              <a:rPr lang="en-IN" dirty="0" smtClean="0"/>
              <a:t> container is responsible for managing the lifecycle of </a:t>
            </a:r>
            <a:r>
              <a:rPr lang="en-IN" dirty="0" err="1" smtClean="0"/>
              <a:t>servlets</a:t>
            </a:r>
            <a:r>
              <a:rPr lang="en-IN" dirty="0" smtClean="0"/>
              <a:t>, mapping a URL to a particular </a:t>
            </a:r>
            <a:r>
              <a:rPr lang="en-IN" dirty="0" err="1" smtClean="0"/>
              <a:t>servlet</a:t>
            </a:r>
            <a:r>
              <a:rPr lang="en-IN" dirty="0" smtClean="0"/>
              <a:t> and ensuring that the URL requester has the correct access rights.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8447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REQUEST-RESPONSE</a:t>
            </a:r>
            <a:br>
              <a:rPr lang="en-US" b="1" dirty="0" smtClean="0"/>
            </a:br>
            <a:r>
              <a:rPr lang="en-US" b="1" dirty="0" smtClean="0"/>
              <a:t>MODEL</a:t>
            </a:r>
            <a:endParaRPr lang="en-IN" b="1" dirty="0"/>
          </a:p>
        </p:txBody>
      </p:sp>
      <p:pic>
        <p:nvPicPr>
          <p:cNvPr id="6" name="Content Placeholder 5" descr="java-web-programming-29-servlet-basic-7-638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15269" y="1531937"/>
            <a:ext cx="6076950" cy="4562475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STEPS REQUIRED FOR </a:t>
            </a:r>
            <a:br>
              <a:rPr lang="en-US" sz="2800" b="1" dirty="0" smtClean="0"/>
            </a:br>
            <a:r>
              <a:rPr lang="en-US" sz="2800" b="1" dirty="0" smtClean="0"/>
              <a:t>DEVELOPING A SERVLET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Inherit the required interface/classes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Override the necessary methods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Compile the code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Create </a:t>
            </a:r>
            <a:r>
              <a:rPr lang="en-US" dirty="0" smtClean="0">
                <a:solidFill>
                  <a:srgbClr val="7030A0"/>
                </a:solidFill>
              </a:rPr>
              <a:t>the appropriate directory structure under the web-server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Place the .class file </a:t>
            </a:r>
            <a:endParaRPr lang="en-US" dirty="0" smtClean="0">
              <a:solidFill>
                <a:srgbClr val="00B050"/>
              </a:solidFill>
            </a:endParaRPr>
          </a:p>
          <a:p>
            <a:pPr marL="514350" indent="-514350">
              <a:buAutoNum type="arabicPeriod"/>
            </a:pPr>
            <a:r>
              <a:rPr lang="en-US" smtClean="0">
                <a:solidFill>
                  <a:srgbClr val="C00000"/>
                </a:solidFill>
              </a:rPr>
              <a:t>Create the deployment descriptor</a:t>
            </a:r>
            <a:endParaRPr lang="en-US" dirty="0" smtClean="0">
              <a:solidFill>
                <a:srgbClr val="00B050"/>
              </a:solidFill>
            </a:endParaRP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Start the web server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Open the browser and request the </a:t>
            </a:r>
            <a:r>
              <a:rPr lang="en-US" dirty="0" err="1" smtClean="0">
                <a:solidFill>
                  <a:srgbClr val="0070C0"/>
                </a:solidFill>
              </a:rPr>
              <a:t>servlet</a:t>
            </a:r>
            <a:endParaRPr lang="en-US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INHERITNG THE REQUIRED  INTERFACE/CLASS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order to design </a:t>
            </a:r>
            <a:r>
              <a:rPr lang="en-US" dirty="0" err="1" smtClean="0"/>
              <a:t>servlets</a:t>
            </a:r>
            <a:r>
              <a:rPr lang="en-US" dirty="0" smtClean="0"/>
              <a:t> we have to create a public class which must inherit an interface called </a:t>
            </a:r>
            <a:r>
              <a:rPr lang="en-US" b="1" dirty="0" err="1" smtClean="0">
                <a:solidFill>
                  <a:srgbClr val="FF0000"/>
                </a:solidFill>
              </a:rPr>
              <a:t>S</a:t>
            </a:r>
            <a:r>
              <a:rPr lang="en-US" b="1" smtClean="0">
                <a:solidFill>
                  <a:srgbClr val="FF0000"/>
                </a:solidFill>
              </a:rPr>
              <a:t>ervlet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available in the package </a:t>
            </a:r>
            <a:r>
              <a:rPr lang="en-US" b="1" dirty="0" err="1" smtClean="0">
                <a:solidFill>
                  <a:srgbClr val="FF0000"/>
                </a:solidFill>
              </a:rPr>
              <a:t>javax.servlet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This interface has 5 methods which are:</a:t>
            </a:r>
          </a:p>
          <a:p>
            <a:pPr lvl="1"/>
            <a:r>
              <a:rPr lang="en-US" dirty="0" err="1" smtClean="0">
                <a:solidFill>
                  <a:srgbClr val="7030A0"/>
                </a:solidFill>
              </a:rPr>
              <a:t>getServletInfo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7030A0"/>
                </a:solidFill>
              </a:rPr>
              <a:t>getServletConfig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init()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service()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destroy()</a:t>
            </a:r>
            <a:endParaRPr lang="en-IN" dirty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METHODS OF SERVLET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slide_14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9001156" cy="528641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857496"/>
            <a:ext cx="8858312" cy="41242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Writing the first </a:t>
            </a:r>
            <a:r>
              <a:rPr lang="en-US" sz="2400" b="1" dirty="0" err="1" smtClean="0">
                <a:solidFill>
                  <a:srgbClr val="FF0000"/>
                </a:solidFill>
              </a:rPr>
              <a:t>servlet</a:t>
            </a:r>
            <a:r>
              <a:rPr lang="en-US" sz="2400" b="1" dirty="0" smtClean="0">
                <a:solidFill>
                  <a:srgbClr val="FF0000"/>
                </a:solidFill>
              </a:rPr>
              <a:t> program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Deploying it in the server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Common Errors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Introduction to </a:t>
            </a:r>
            <a:r>
              <a:rPr lang="en-US" sz="2400" b="1" dirty="0" err="1" smtClean="0">
                <a:solidFill>
                  <a:srgbClr val="FF0000"/>
                </a:solidFill>
              </a:rPr>
              <a:t>HTTPServlet</a:t>
            </a:r>
            <a:r>
              <a:rPr lang="en-US" sz="2400" b="1" dirty="0" smtClean="0">
                <a:solidFill>
                  <a:srgbClr val="FF0000"/>
                </a:solidFill>
              </a:rPr>
              <a:t> class</a:t>
            </a:r>
          </a:p>
          <a:p>
            <a:pPr marL="514350" indent="-514350">
              <a:buAutoNum type="arabicPeriod"/>
            </a:pPr>
            <a:endParaRPr lang="en-US" sz="2800" b="1" u="sng" dirty="0" smtClean="0">
              <a:solidFill>
                <a:srgbClr val="0070C0"/>
              </a:solidFill>
            </a:endParaRP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pPr marL="342900" indent="-342900"/>
            <a:endParaRPr lang="en-US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err="1" smtClean="0"/>
              <a:t>Servlets</a:t>
            </a:r>
            <a:r>
              <a:rPr lang="en-US" sz="2400" b="1" dirty="0" smtClean="0"/>
              <a:t> Introduction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err="1" smtClean="0"/>
              <a:t>Servlet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vs</a:t>
            </a:r>
            <a:r>
              <a:rPr lang="en-US" sz="2400" b="1" dirty="0" smtClean="0"/>
              <a:t> Applet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What Is The Need Of A </a:t>
            </a:r>
            <a:r>
              <a:rPr lang="en-US" sz="2400" b="1" dirty="0" err="1" smtClean="0"/>
              <a:t>Servlet</a:t>
            </a:r>
            <a:r>
              <a:rPr lang="en-US" sz="2400" b="1" dirty="0" smtClean="0"/>
              <a:t> ?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err="1" smtClean="0"/>
              <a:t>Servlet</a:t>
            </a:r>
            <a:r>
              <a:rPr lang="en-US" sz="2400" b="1" smtClean="0"/>
              <a:t> Container</a:t>
            </a:r>
            <a:endParaRPr lang="en-US" sz="2400" b="1" dirty="0" smtClean="0"/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Request and response of  </a:t>
            </a:r>
            <a:r>
              <a:rPr lang="en-US" sz="2400" b="1" dirty="0" err="1" smtClean="0"/>
              <a:t>Servlet</a:t>
            </a:r>
            <a:endParaRPr lang="en-US" sz="2400" b="1" dirty="0" smtClean="0"/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34400" cy="844700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“</a:t>
            </a:r>
            <a:r>
              <a:rPr lang="en-US" b="1" dirty="0" err="1" smtClean="0">
                <a:solidFill>
                  <a:srgbClr val="0070C0"/>
                </a:solidFill>
              </a:rPr>
              <a:t>Servlet</a:t>
            </a:r>
            <a:r>
              <a:rPr lang="en-US" dirty="0" smtClean="0"/>
              <a:t>” is a server – side application which runs on the server side of a web- connection.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Just as applets  dynamically extends capability functionality of a browser similarly , </a:t>
            </a:r>
            <a:r>
              <a:rPr lang="en-US" dirty="0" err="1" smtClean="0"/>
              <a:t>Servlets</a:t>
            </a:r>
            <a:r>
              <a:rPr lang="en-US" dirty="0" smtClean="0"/>
              <a:t> dynamically extends the functionality of a server.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SERVLET </a:t>
            </a:r>
            <a:r>
              <a:rPr lang="en-IN" b="1" dirty="0" err="1" smtClean="0"/>
              <a:t>vs</a:t>
            </a:r>
            <a:r>
              <a:rPr lang="en-IN" b="1" dirty="0" smtClean="0"/>
              <a:t> APPLET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APPLET</a:t>
            </a:r>
            <a:r>
              <a:rPr lang="en-US" dirty="0" smtClean="0"/>
              <a:t> with their full byte code are transmitted to the browser and </a:t>
            </a:r>
            <a:r>
              <a:rPr lang="en-US" smtClean="0"/>
              <a:t>are executed </a:t>
            </a:r>
            <a:r>
              <a:rPr lang="en-US" dirty="0" smtClean="0"/>
              <a:t>within the browsers domain </a:t>
            </a:r>
            <a:r>
              <a:rPr lang="en-US" dirty="0" err="1" smtClean="0"/>
              <a:t>i.e</a:t>
            </a:r>
            <a:r>
              <a:rPr lang="en-US" dirty="0" smtClean="0"/>
              <a:t> the JVM </a:t>
            </a:r>
            <a:r>
              <a:rPr lang="en-US" dirty="0" err="1" smtClean="0"/>
              <a:t>buils</a:t>
            </a:r>
            <a:r>
              <a:rPr lang="en-US" dirty="0" smtClean="0"/>
              <a:t> into the  browser handles the execution of byte code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SERVLET </a:t>
            </a:r>
            <a:r>
              <a:rPr lang="en-US" dirty="0" smtClean="0"/>
              <a:t>with their full byte code are stored inside a web server and when the Http Request arrives at the server , the server execute and response is returned back to the browser as </a:t>
            </a:r>
            <a:r>
              <a:rPr lang="en-US" dirty="0" smtClean="0">
                <a:solidFill>
                  <a:srgbClr val="FF0000"/>
                </a:solidFill>
              </a:rPr>
              <a:t>HTML page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Conti.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APPLET</a:t>
            </a:r>
            <a:r>
              <a:rPr lang="en-US" dirty="0" smtClean="0"/>
              <a:t> has a well defined user interface </a:t>
            </a:r>
            <a:r>
              <a:rPr lang="en-US" dirty="0" err="1" smtClean="0"/>
              <a:t>i.e</a:t>
            </a:r>
            <a:r>
              <a:rPr lang="en-US" dirty="0" smtClean="0"/>
              <a:t> they can use java GUI technologies like </a:t>
            </a:r>
            <a:r>
              <a:rPr lang="en-US" dirty="0" err="1" smtClean="0"/>
              <a:t>awt,swings</a:t>
            </a:r>
            <a:r>
              <a:rPr lang="en-US" dirty="0" smtClean="0"/>
              <a:t> etc to generate user interface components 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SERVLETS</a:t>
            </a:r>
            <a:r>
              <a:rPr lang="en-US" dirty="0" smtClean="0"/>
              <a:t> are executes invisibly behind the screen at the server end and hence there is no issue of user interface for them.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Conti.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APPLET </a:t>
            </a:r>
            <a:r>
              <a:rPr lang="en-US" dirty="0" smtClean="0"/>
              <a:t> have some restrictions for security reasons for ex: applet cant connect to the database cannot access the file system it cannot generate any network connection other than server from which it has been downloaded.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SERVLET</a:t>
            </a:r>
            <a:r>
              <a:rPr lang="en-US" dirty="0" smtClean="0"/>
              <a:t> don’t have any restriction.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WHY SERVLET IS REQUIRED </a:t>
            </a:r>
            <a:r>
              <a:rPr lang="en-US" b="1" dirty="0" smtClean="0"/>
              <a:t>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endParaRPr lang="en-IN" dirty="0" smtClean="0"/>
          </a:p>
          <a:p>
            <a:r>
              <a:rPr lang="en-IN" dirty="0" smtClean="0">
                <a:solidFill>
                  <a:srgbClr val="7030A0"/>
                </a:solidFill>
              </a:rPr>
              <a:t>To provide Dynamic Behaviour to our website</a:t>
            </a:r>
          </a:p>
          <a:p>
            <a:endParaRPr lang="en-US" dirty="0" smtClean="0"/>
          </a:p>
          <a:p>
            <a:r>
              <a:rPr lang="en-IN" dirty="0" smtClean="0"/>
              <a:t>As we know , HTML can only be used to design the UI of the page i.e. it can be used to generate </a:t>
            </a:r>
            <a:r>
              <a:rPr lang="en-IN" dirty="0" smtClean="0">
                <a:solidFill>
                  <a:srgbClr val="7030A0"/>
                </a:solidFill>
              </a:rPr>
              <a:t>user interface elements </a:t>
            </a:r>
            <a:r>
              <a:rPr lang="en-IN" dirty="0" smtClean="0"/>
              <a:t>of our application and accept </a:t>
            </a:r>
            <a:r>
              <a:rPr lang="en-IN" dirty="0" smtClean="0">
                <a:solidFill>
                  <a:srgbClr val="7030A0"/>
                </a:solidFill>
              </a:rPr>
              <a:t>input data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But HTML has no way to process the data i.e. it does not know what it has to do with this data and how to generate the next </a:t>
            </a:r>
            <a:r>
              <a:rPr lang="en-IN" dirty="0" err="1" smtClean="0"/>
              <a:t>repsonse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WHY SERVLET IS REQUIRED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This is where </a:t>
            </a:r>
            <a:r>
              <a:rPr lang="en-IN" dirty="0" err="1" smtClean="0"/>
              <a:t>servlets</a:t>
            </a:r>
            <a:r>
              <a:rPr lang="en-IN" dirty="0" smtClean="0"/>
              <a:t> come into the picture. </a:t>
            </a:r>
          </a:p>
          <a:p>
            <a:endParaRPr lang="en-IN" dirty="0" smtClean="0"/>
          </a:p>
          <a:p>
            <a:r>
              <a:rPr lang="en-IN" dirty="0" smtClean="0"/>
              <a:t>Thus a </a:t>
            </a:r>
            <a:r>
              <a:rPr lang="en-IN" dirty="0" err="1" smtClean="0"/>
              <a:t>servlet</a:t>
            </a:r>
            <a:r>
              <a:rPr lang="en-IN" dirty="0" smtClean="0"/>
              <a:t> is a piece of java code that:</a:t>
            </a:r>
          </a:p>
          <a:p>
            <a:pPr lvl="1"/>
            <a:endParaRPr lang="en-IN" dirty="0" smtClean="0">
              <a:solidFill>
                <a:srgbClr val="0070C0"/>
              </a:solidFill>
            </a:endParaRPr>
          </a:p>
          <a:p>
            <a:pPr lvl="1"/>
            <a:r>
              <a:rPr lang="en-IN" dirty="0" smtClean="0">
                <a:solidFill>
                  <a:srgbClr val="0070C0"/>
                </a:solidFill>
              </a:rPr>
              <a:t>Lives on the server</a:t>
            </a:r>
          </a:p>
          <a:p>
            <a:pPr lvl="1"/>
            <a:r>
              <a:rPr lang="en-IN" dirty="0" smtClean="0">
                <a:solidFill>
                  <a:srgbClr val="0070C0"/>
                </a:solidFill>
              </a:rPr>
              <a:t>Gets called by the HTML page</a:t>
            </a:r>
          </a:p>
          <a:p>
            <a:pPr lvl="1"/>
            <a:r>
              <a:rPr lang="en-IN" dirty="0" smtClean="0">
                <a:solidFill>
                  <a:srgbClr val="0070C0"/>
                </a:solidFill>
              </a:rPr>
              <a:t>Fetches the data sent by the HTML page</a:t>
            </a:r>
          </a:p>
          <a:p>
            <a:pPr lvl="1"/>
            <a:r>
              <a:rPr lang="en-IN" dirty="0" smtClean="0">
                <a:solidFill>
                  <a:srgbClr val="0070C0"/>
                </a:solidFill>
              </a:rPr>
              <a:t>Processes it ( i.e. communicates with the DB or any other resource)</a:t>
            </a:r>
          </a:p>
          <a:p>
            <a:pPr lvl="1"/>
            <a:r>
              <a:rPr lang="en-IN" dirty="0" smtClean="0">
                <a:solidFill>
                  <a:srgbClr val="0070C0"/>
                </a:solidFill>
              </a:rPr>
              <a:t>Generates the response as an HTML file</a:t>
            </a:r>
          </a:p>
          <a:p>
            <a:pPr lvl="1"/>
            <a:r>
              <a:rPr lang="en-IN" dirty="0" smtClean="0">
                <a:solidFill>
                  <a:srgbClr val="0070C0"/>
                </a:solidFill>
              </a:rPr>
              <a:t>Returns it </a:t>
            </a:r>
          </a:p>
          <a:p>
            <a:pPr marL="514350" indent="-514350">
              <a:buSzPct val="130000"/>
              <a:buFont typeface="Arial" pitchFamily="34" charset="0"/>
              <a:buChar char="•"/>
            </a:pPr>
            <a:endParaRPr lang="en-US" dirty="0" smtClean="0"/>
          </a:p>
          <a:p>
            <a:pPr marL="514350" indent="-514350">
              <a:buSzPct val="130000"/>
              <a:buFont typeface="Arial" pitchFamily="34" charset="0"/>
              <a:buChar char="•"/>
            </a:pPr>
            <a:r>
              <a:rPr lang="en-US" dirty="0" smtClean="0"/>
              <a:t>This is called dynamic page generation which is the </a:t>
            </a:r>
          </a:p>
          <a:p>
            <a:pPr marL="514350" indent="-514350">
              <a:buNone/>
            </a:pPr>
            <a:r>
              <a:rPr lang="en-US" dirty="0" smtClean="0"/>
              <a:t>       main responsibility of the </a:t>
            </a:r>
            <a:r>
              <a:rPr lang="en-US" dirty="0" err="1" smtClean="0"/>
              <a:t>servlet</a:t>
            </a:r>
            <a:r>
              <a:rPr lang="en-US" dirty="0" smtClean="0"/>
              <a:t>.</a:t>
            </a:r>
            <a:endParaRPr lang="en-IN" dirty="0" smtClean="0"/>
          </a:p>
          <a:p>
            <a:endParaRPr lang="en-IN" dirty="0" smtClean="0"/>
          </a:p>
          <a:p>
            <a:pPr lvl="1">
              <a:buNone/>
            </a:pP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PICTORIAL </a:t>
            </a:r>
            <a:br>
              <a:rPr lang="en-US" dirty="0" smtClean="0"/>
            </a:br>
            <a:r>
              <a:rPr lang="en-US" dirty="0" smtClean="0"/>
              <a:t>REPRESENTATION</a:t>
            </a:r>
            <a:endParaRPr lang="en-IN" dirty="0"/>
          </a:p>
        </p:txBody>
      </p:sp>
      <p:pic>
        <p:nvPicPr>
          <p:cNvPr id="6" name="Content Placeholder 5" descr="Picture-5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625" y="1532121"/>
            <a:ext cx="8504238" cy="4562108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3704</TotalTime>
  <Words>620</Words>
  <Application>Microsoft Office PowerPoint</Application>
  <PresentationFormat>On-screen Show (4:3)</PresentationFormat>
  <Paragraphs>95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Civic</vt:lpstr>
      <vt:lpstr>Slide 1</vt:lpstr>
      <vt:lpstr>Today’s Agenda</vt:lpstr>
      <vt:lpstr>INTRODUCTION</vt:lpstr>
      <vt:lpstr>SERVLET vs APPLET</vt:lpstr>
      <vt:lpstr>Conti.</vt:lpstr>
      <vt:lpstr>Conti.</vt:lpstr>
      <vt:lpstr>WHY SERVLET IS REQUIRED ?</vt:lpstr>
      <vt:lpstr>WHY SERVLET IS REQUIRED ?</vt:lpstr>
      <vt:lpstr>PICTORIAL  REPRESENTATION</vt:lpstr>
      <vt:lpstr>SERVLET  CONTAINER</vt:lpstr>
      <vt:lpstr>Conti.</vt:lpstr>
      <vt:lpstr>REQUEST-RESPONSE MODEL</vt:lpstr>
      <vt:lpstr>STEPS REQUIRED FOR  DEVELOPING A SERVLET</vt:lpstr>
      <vt:lpstr>INHERITNG THE REQUIRED  INTERFACE/CLASS</vt:lpstr>
      <vt:lpstr>METHODS OF SERVLET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Microsoft</cp:lastModifiedBy>
  <cp:revision>307</cp:revision>
  <dcterms:created xsi:type="dcterms:W3CDTF">2016-02-04T12:02:26Z</dcterms:created>
  <dcterms:modified xsi:type="dcterms:W3CDTF">2019-09-12T14:45:50Z</dcterms:modified>
</cp:coreProperties>
</file>