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362" r:id="rId4"/>
    <p:sldId id="363" r:id="rId5"/>
    <p:sldId id="352" r:id="rId6"/>
    <p:sldId id="367" r:id="rId7"/>
    <p:sldId id="360" r:id="rId8"/>
    <p:sldId id="368" r:id="rId9"/>
    <p:sldId id="380" r:id="rId10"/>
    <p:sldId id="365" r:id="rId11"/>
    <p:sldId id="366" r:id="rId12"/>
    <p:sldId id="369" r:id="rId13"/>
    <p:sldId id="370" r:id="rId14"/>
    <p:sldId id="371" r:id="rId15"/>
    <p:sldId id="372" r:id="rId16"/>
    <p:sldId id="373" r:id="rId17"/>
    <p:sldId id="359" r:id="rId18"/>
    <p:sldId id="375" r:id="rId19"/>
    <p:sldId id="376" r:id="rId20"/>
    <p:sldId id="377" r:id="rId21"/>
    <p:sldId id="378" r:id="rId22"/>
    <p:sldId id="379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3/11/2018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import java.io.*;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javax.servlet</a:t>
            </a:r>
            <a:r>
              <a:rPr lang="en-US" sz="2400" dirty="0" smtClean="0"/>
              <a:t>.*;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class  </a:t>
            </a:r>
            <a:r>
              <a:rPr lang="en-US" sz="2400" dirty="0" err="1" smtClean="0"/>
              <a:t>MyFirstServlet</a:t>
            </a:r>
            <a:r>
              <a:rPr lang="en-US" sz="2400" dirty="0" smtClean="0"/>
              <a:t>  extends  </a:t>
            </a:r>
            <a:r>
              <a:rPr lang="en-US" sz="2400" dirty="0" err="1" smtClean="0"/>
              <a:t>GenericServlet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void service (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</a:t>
            </a:r>
            <a:r>
              <a:rPr lang="en-US" sz="2400" dirty="0" err="1" smtClean="0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S</a:t>
            </a:r>
            <a:r>
              <a:rPr lang="en-US" sz="2400" dirty="0" err="1" smtClean="0"/>
              <a:t>ervletResponse</a:t>
            </a:r>
            <a:r>
              <a:rPr lang="en-US" sz="2400" dirty="0" smtClean="0"/>
              <a:t> </a:t>
            </a:r>
            <a:r>
              <a:rPr lang="en-US" sz="2400" dirty="0" err="1" smtClean="0"/>
              <a:t>resp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ServletException,IOException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Conti.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err="1" smtClean="0"/>
              <a:t>resp.setContentType</a:t>
            </a:r>
            <a:r>
              <a:rPr lang="en-US" sz="2400" dirty="0" smtClean="0"/>
              <a:t>(“text/html”);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err="1" smtClean="0"/>
              <a:t>PrintWriter</a:t>
            </a:r>
            <a:r>
              <a:rPr lang="en-US" sz="2400" dirty="0" smtClean="0"/>
              <a:t> pw = </a:t>
            </a:r>
            <a:r>
              <a:rPr lang="en-US" sz="2400" dirty="0" err="1" smtClean="0"/>
              <a:t>resp.getWriter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("&lt;html&gt;");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("&lt;body&gt;");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("&lt;h2&gt;Welcome To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World!&lt;/h2&gt;");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("&lt;/body&gt;");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("&lt;/html&gt;");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pw.close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COMPILING THE PROGRAM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Before we can compile the program we need to set the </a:t>
            </a:r>
            <a:r>
              <a:rPr lang="en-IN" dirty="0" smtClean="0">
                <a:solidFill>
                  <a:srgbClr val="FF0000"/>
                </a:solidFill>
              </a:rPr>
              <a:t>servlet-api.jar</a:t>
            </a:r>
            <a:r>
              <a:rPr lang="en-IN" dirty="0" smtClean="0"/>
              <a:t> file in our </a:t>
            </a:r>
            <a:r>
              <a:rPr lang="en-IN" dirty="0" err="1" smtClean="0"/>
              <a:t>classpath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is because the package </a:t>
            </a:r>
            <a:r>
              <a:rPr lang="en-IN" dirty="0" err="1" smtClean="0">
                <a:solidFill>
                  <a:srgbClr val="7030A0"/>
                </a:solidFill>
              </a:rPr>
              <a:t>javax.servlet</a:t>
            </a:r>
            <a:r>
              <a:rPr lang="en-IN" dirty="0" smtClean="0"/>
              <a:t> is in this jar file.</a:t>
            </a:r>
          </a:p>
          <a:p>
            <a:endParaRPr lang="en-IN" dirty="0" smtClean="0"/>
          </a:p>
          <a:p>
            <a:r>
              <a:rPr lang="en-IN" dirty="0" smtClean="0"/>
              <a:t>The file </a:t>
            </a:r>
            <a:r>
              <a:rPr lang="en-IN" dirty="0" smtClean="0">
                <a:solidFill>
                  <a:srgbClr val="FF0000"/>
                </a:solidFill>
              </a:rPr>
              <a:t>servlet-api.jar</a:t>
            </a:r>
            <a:r>
              <a:rPr lang="en-IN" dirty="0" smtClean="0"/>
              <a:t> is available in the </a:t>
            </a:r>
            <a:r>
              <a:rPr lang="en-IN" dirty="0" smtClean="0">
                <a:solidFill>
                  <a:srgbClr val="0070C0"/>
                </a:solidFill>
              </a:rPr>
              <a:t>lib</a:t>
            </a:r>
            <a:r>
              <a:rPr lang="en-IN" dirty="0" smtClean="0"/>
              <a:t> folder of Tomcat.</a:t>
            </a:r>
          </a:p>
          <a:p>
            <a:endParaRPr lang="en-IN" dirty="0" smtClean="0"/>
          </a:p>
          <a:p>
            <a:r>
              <a:rPr lang="en-IN" dirty="0" smtClean="0"/>
              <a:t>So assuming Tomcat is in d:\ drive , our command to set </a:t>
            </a:r>
            <a:r>
              <a:rPr lang="en-IN" dirty="0" err="1" smtClean="0"/>
              <a:t>classpath</a:t>
            </a:r>
            <a:r>
              <a:rPr lang="en-IN" dirty="0" smtClean="0"/>
              <a:t> would be :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d:\Apache Software Foundation\Tomcat 8.0\lib\servlet-api.jar ;.;%</a:t>
            </a:r>
            <a:r>
              <a:rPr lang="en-IN" sz="1700" b="1" dirty="0" err="1" smtClean="0">
                <a:solidFill>
                  <a:srgbClr val="C00000"/>
                </a:solidFill>
              </a:rPr>
              <a:t>classpath</a:t>
            </a:r>
            <a:r>
              <a:rPr lang="en-IN" sz="1700" b="1" dirty="0" smtClean="0">
                <a:solidFill>
                  <a:srgbClr val="C00000"/>
                </a:solidFill>
              </a:rPr>
              <a:t>%</a:t>
            </a:r>
            <a:endParaRPr lang="en-IN" sz="17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COMPILING THE PROGRAM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we can compile the code using usual </a:t>
            </a:r>
            <a:r>
              <a:rPr lang="en-IN" dirty="0" err="1" smtClean="0">
                <a:solidFill>
                  <a:srgbClr val="FF0000"/>
                </a:solidFill>
              </a:rPr>
              <a:t>javac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command i.e.: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javac</a:t>
            </a:r>
            <a:r>
              <a:rPr lang="en-IN" sz="2000" b="1" dirty="0" smtClean="0">
                <a:solidFill>
                  <a:srgbClr val="7030A0"/>
                </a:solidFill>
              </a:rPr>
              <a:t> MyFirstServlet.java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Doing this will generate the </a:t>
            </a:r>
            <a:r>
              <a:rPr lang="en-IN" dirty="0" err="1" smtClean="0">
                <a:solidFill>
                  <a:srgbClr val="7030A0"/>
                </a:solidFill>
              </a:rPr>
              <a:t>MyFirstServlet.class</a:t>
            </a:r>
            <a:r>
              <a:rPr lang="en-IN" dirty="0" smtClean="0"/>
              <a:t> file which we will have to deploy in our web-server</a:t>
            </a:r>
          </a:p>
          <a:p>
            <a:endParaRPr lang="en-IN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DEPLOYING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deploy the </a:t>
            </a:r>
            <a:r>
              <a:rPr lang="en-IN" dirty="0" err="1" smtClean="0"/>
              <a:t>servlet</a:t>
            </a:r>
            <a:r>
              <a:rPr lang="en-IN" dirty="0" smtClean="0"/>
              <a:t> in our web-server we need to do the following:</a:t>
            </a:r>
          </a:p>
          <a:p>
            <a:pPr lvl="1"/>
            <a:r>
              <a:rPr lang="en-IN" dirty="0" smtClean="0"/>
              <a:t>Create an appropriate </a:t>
            </a:r>
            <a:r>
              <a:rPr lang="en-IN" dirty="0" smtClean="0">
                <a:solidFill>
                  <a:srgbClr val="FF0000"/>
                </a:solidFill>
              </a:rPr>
              <a:t>directory structure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Design the </a:t>
            </a:r>
            <a:r>
              <a:rPr lang="en-IN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 file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Place the </a:t>
            </a:r>
            <a:r>
              <a:rPr lang="en-IN" dirty="0" smtClean="0">
                <a:solidFill>
                  <a:srgbClr val="FF0000"/>
                </a:solidFill>
              </a:rPr>
              <a:t>.class </a:t>
            </a:r>
            <a:r>
              <a:rPr lang="en-IN" dirty="0" smtClean="0"/>
              <a:t>file in you </a:t>
            </a:r>
            <a:r>
              <a:rPr lang="en-IN" dirty="0" err="1" smtClean="0"/>
              <a:t>appication’s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classes</a:t>
            </a:r>
            <a:r>
              <a:rPr lang="en-IN" dirty="0" smtClean="0"/>
              <a:t> sub-directory</a:t>
            </a:r>
          </a:p>
          <a:p>
            <a:endParaRPr lang="en-IN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THE DIRECTORY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5100" dirty="0" smtClean="0"/>
              <a:t>For creating web application we should follow standard directory structure provided by Sun and is server independent.</a:t>
            </a:r>
          </a:p>
          <a:p>
            <a:endParaRPr lang="en-IN" sz="5100" dirty="0" smtClean="0"/>
          </a:p>
          <a:p>
            <a:r>
              <a:rPr lang="en-IN" sz="5100" dirty="0" smtClean="0"/>
              <a:t>According to this </a:t>
            </a:r>
          </a:p>
          <a:p>
            <a:pPr lvl="1"/>
            <a:endParaRPr lang="en-IN" sz="3100" dirty="0" smtClean="0"/>
          </a:p>
          <a:p>
            <a:pPr lvl="1"/>
            <a:r>
              <a:rPr lang="en-IN" sz="4000" dirty="0" smtClean="0"/>
              <a:t>An application contain </a:t>
            </a:r>
            <a:r>
              <a:rPr lang="en-IN" sz="4000" dirty="0" smtClean="0">
                <a:solidFill>
                  <a:srgbClr val="FF0000"/>
                </a:solidFill>
              </a:rPr>
              <a:t>application</a:t>
            </a:r>
            <a:r>
              <a:rPr lang="en-IN" sz="4000" dirty="0" smtClean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 with any name.</a:t>
            </a:r>
          </a:p>
          <a:p>
            <a:pPr lvl="1"/>
            <a:r>
              <a:rPr lang="en-IN" sz="4000" dirty="0" smtClean="0"/>
              <a:t>Under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 a sub folder is required with a name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.</a:t>
            </a:r>
          </a:p>
          <a:p>
            <a:pPr lvl="1"/>
            <a:r>
              <a:rPr lang="en-IN" sz="4000" dirty="0" smtClean="0"/>
              <a:t>Under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 two sub folder are required called </a:t>
            </a:r>
            <a:r>
              <a:rPr lang="en-IN" sz="4000" dirty="0" smtClean="0">
                <a:solidFill>
                  <a:srgbClr val="FF0000"/>
                </a:solidFill>
              </a:rPr>
              <a:t>classes</a:t>
            </a:r>
            <a:r>
              <a:rPr lang="en-IN" sz="4000" dirty="0" smtClean="0"/>
              <a:t> and </a:t>
            </a:r>
            <a:r>
              <a:rPr lang="en-IN" sz="4000" dirty="0" smtClean="0">
                <a:solidFill>
                  <a:srgbClr val="FF0000"/>
                </a:solidFill>
              </a:rPr>
              <a:t>lib</a:t>
            </a:r>
            <a:r>
              <a:rPr lang="en-IN" sz="4000" dirty="0" smtClean="0"/>
              <a:t>.</a:t>
            </a:r>
          </a:p>
          <a:p>
            <a:pPr lvl="1"/>
            <a:r>
              <a:rPr lang="en-IN" sz="4000" dirty="0" smtClean="0"/>
              <a:t>All jar files placed inside </a:t>
            </a:r>
            <a:r>
              <a:rPr lang="en-IN" sz="4000" dirty="0" smtClean="0">
                <a:solidFill>
                  <a:srgbClr val="FF0000"/>
                </a:solidFill>
              </a:rPr>
              <a:t>lib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All </a:t>
            </a:r>
            <a:r>
              <a:rPr lang="en-IN" sz="4000" dirty="0" smtClean="0">
                <a:solidFill>
                  <a:srgbClr val="00B050"/>
                </a:solidFill>
              </a:rPr>
              <a:t>.class </a:t>
            </a:r>
            <a:r>
              <a:rPr lang="en-IN" sz="4000" dirty="0" smtClean="0"/>
              <a:t>files including </a:t>
            </a:r>
            <a:r>
              <a:rPr lang="en-IN" sz="4000" dirty="0" err="1" smtClean="0">
                <a:solidFill>
                  <a:srgbClr val="00B050"/>
                </a:solidFill>
              </a:rPr>
              <a:t>servlet’s</a:t>
            </a:r>
            <a:r>
              <a:rPr lang="en-IN" sz="4000" dirty="0" smtClean="0">
                <a:solidFill>
                  <a:srgbClr val="00B050"/>
                </a:solidFill>
              </a:rPr>
              <a:t> .class </a:t>
            </a:r>
            <a:r>
              <a:rPr lang="en-IN" sz="4000" dirty="0" smtClean="0"/>
              <a:t>file are placed inside </a:t>
            </a:r>
            <a:r>
              <a:rPr lang="en-IN" sz="4000" dirty="0" smtClean="0">
                <a:solidFill>
                  <a:srgbClr val="FF0000"/>
                </a:solidFill>
              </a:rPr>
              <a:t>classes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All </a:t>
            </a:r>
            <a:r>
              <a:rPr lang="en-IN" sz="4000" dirty="0" smtClean="0">
                <a:solidFill>
                  <a:srgbClr val="00B050"/>
                </a:solidFill>
              </a:rPr>
              <a:t>image</a:t>
            </a:r>
            <a:r>
              <a:rPr lang="en-IN" sz="4000" dirty="0" smtClean="0"/>
              <a:t>, </a:t>
            </a:r>
            <a:r>
              <a:rPr lang="en-IN" sz="4000" dirty="0" smtClean="0">
                <a:solidFill>
                  <a:srgbClr val="00B050"/>
                </a:solidFill>
              </a:rPr>
              <a:t>html</a:t>
            </a:r>
            <a:r>
              <a:rPr lang="en-IN" sz="4000" dirty="0" smtClean="0"/>
              <a:t>, </a:t>
            </a:r>
            <a:r>
              <a:rPr lang="en-IN" sz="4000" dirty="0" smtClean="0">
                <a:solidFill>
                  <a:srgbClr val="00B050"/>
                </a:solidFill>
              </a:rPr>
              <a:t>.</a:t>
            </a:r>
            <a:r>
              <a:rPr lang="en-IN" sz="4000" dirty="0" err="1" smtClean="0">
                <a:solidFill>
                  <a:srgbClr val="00B050"/>
                </a:solidFill>
              </a:rPr>
              <a:t>js</a:t>
            </a:r>
            <a:r>
              <a:rPr lang="en-IN" sz="4000" dirty="0" smtClean="0"/>
              <a:t>, </a:t>
            </a:r>
            <a:r>
              <a:rPr lang="en-IN" sz="4000" dirty="0" err="1" smtClean="0">
                <a:solidFill>
                  <a:srgbClr val="00B050"/>
                </a:solidFill>
              </a:rPr>
              <a:t>jsp</a:t>
            </a:r>
            <a:r>
              <a:rPr lang="en-IN" sz="4000" dirty="0" smtClean="0">
                <a:solidFill>
                  <a:srgbClr val="00B050"/>
                </a:solidFill>
              </a:rPr>
              <a:t> </a:t>
            </a:r>
            <a:r>
              <a:rPr lang="en-IN" sz="4000" dirty="0" smtClean="0"/>
              <a:t>etc files are placed inside </a:t>
            </a:r>
            <a:r>
              <a:rPr lang="en-IN" sz="4000" dirty="0" smtClean="0">
                <a:solidFill>
                  <a:srgbClr val="FF0000"/>
                </a:solidFill>
              </a:rPr>
              <a:t>application</a:t>
            </a:r>
            <a:r>
              <a:rPr lang="en-IN" sz="4000" dirty="0" smtClean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Also under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 folder we need to place the </a:t>
            </a:r>
            <a:r>
              <a:rPr lang="en-IN" sz="4000" dirty="0" smtClean="0">
                <a:solidFill>
                  <a:srgbClr val="00B050"/>
                </a:solidFill>
              </a:rPr>
              <a:t>web.xml</a:t>
            </a:r>
            <a:r>
              <a:rPr lang="en-IN" sz="4000" dirty="0" smtClean="0"/>
              <a:t> file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THE DIRECTORY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357290" y="1527174"/>
            <a:ext cx="6643734" cy="47593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web.xml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Java web applications use a </a:t>
            </a:r>
            <a:r>
              <a:rPr lang="en-IN" dirty="0" smtClean="0">
                <a:solidFill>
                  <a:srgbClr val="FF0000"/>
                </a:solidFill>
              </a:rPr>
              <a:t>deployment descriptor </a:t>
            </a:r>
            <a:r>
              <a:rPr lang="en-IN" dirty="0" smtClean="0"/>
              <a:t>file to determine how URLs map to </a:t>
            </a:r>
            <a:r>
              <a:rPr lang="en-IN" dirty="0" err="1" smtClean="0"/>
              <a:t>servlets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file is named </a:t>
            </a:r>
            <a:r>
              <a:rPr lang="en-IN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, and resides in the app's  </a:t>
            </a:r>
            <a:r>
              <a:rPr lang="en-IN" dirty="0" smtClean="0">
                <a:solidFill>
                  <a:srgbClr val="FF0000"/>
                </a:solidFill>
              </a:rPr>
              <a:t>WEB-INF/</a:t>
            </a:r>
            <a:r>
              <a:rPr lang="en-IN" dirty="0" smtClean="0"/>
              <a:t> directory and is a part of the </a:t>
            </a:r>
            <a:r>
              <a:rPr lang="en-IN" dirty="0" err="1" smtClean="0"/>
              <a:t>servlet</a:t>
            </a:r>
            <a:r>
              <a:rPr lang="en-IN" dirty="0" smtClean="0"/>
              <a:t> standard for web applications.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DESIGNING THE web.xml FILE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&lt;web-app&gt;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&lt;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-class&gt;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-class&gt;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&lt;/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	&lt;</a:t>
            </a:r>
            <a:r>
              <a:rPr lang="en-IN" dirty="0" err="1" smtClean="0">
                <a:solidFill>
                  <a:srgbClr val="00B050"/>
                </a:solidFill>
              </a:rPr>
              <a:t>servlet</a:t>
            </a:r>
            <a:r>
              <a:rPr lang="en-IN" dirty="0" smtClean="0">
                <a:solidFill>
                  <a:srgbClr val="00B050"/>
                </a:solidFill>
              </a:rPr>
              <a:t>-mapping&gt;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-pattern&gt;/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-pattern&gt;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	&lt;/</a:t>
            </a:r>
            <a:r>
              <a:rPr lang="en-IN" dirty="0" err="1" smtClean="0">
                <a:solidFill>
                  <a:srgbClr val="00B050"/>
                </a:solidFill>
              </a:rPr>
              <a:t>servlet</a:t>
            </a:r>
            <a:r>
              <a:rPr lang="en-IN" dirty="0" smtClean="0">
                <a:solidFill>
                  <a:srgbClr val="00B050"/>
                </a:solidFill>
              </a:rPr>
              <a:t>-mapping&gt;</a:t>
            </a:r>
          </a:p>
          <a:p>
            <a:pPr>
              <a:buNone/>
            </a:pPr>
            <a:r>
              <a:rPr lang="en-IN" dirty="0" smtClean="0"/>
              <a:t>&lt;/web-app&gt;</a:t>
            </a:r>
            <a:endParaRPr lang="en-IN" sz="1700" b="1" dirty="0" smtClean="0"/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CONFIGURING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the directory structure is in place , then we can copy the </a:t>
            </a:r>
            <a:r>
              <a:rPr lang="en-US" dirty="0" err="1" smtClean="0">
                <a:solidFill>
                  <a:srgbClr val="FF0000"/>
                </a:solidFill>
              </a:rPr>
              <a:t>MyFirstServlet.class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 inside the </a:t>
            </a:r>
            <a:r>
              <a:rPr lang="en-US" dirty="0" smtClean="0">
                <a:solidFill>
                  <a:srgbClr val="FF0000"/>
                </a:solidFill>
              </a:rPr>
              <a:t>classes </a:t>
            </a:r>
            <a:r>
              <a:rPr lang="en-US" dirty="0" smtClean="0"/>
              <a:t>folder of our application.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Placing </a:t>
            </a:r>
            <a:r>
              <a:rPr lang="en-US" dirty="0" smtClean="0">
                <a:solidFill>
                  <a:srgbClr val="FF0000"/>
                </a:solidFill>
              </a:rPr>
              <a:t>.class </a:t>
            </a:r>
            <a:r>
              <a:rPr lang="en-US" dirty="0" smtClean="0"/>
              <a:t>file inside the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folder is a compulsory requirement for our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LifeCycle</a:t>
            </a:r>
            <a:r>
              <a:rPr lang="en-US" sz="2400" dirty="0" smtClean="0"/>
              <a:t> Of a </a:t>
            </a:r>
            <a:r>
              <a:rPr lang="en-US" sz="2400" dirty="0" err="1" smtClean="0"/>
              <a:t>Servlet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Introduction To </a:t>
            </a:r>
            <a:r>
              <a:rPr lang="en-US" sz="2400" dirty="0" err="1" smtClean="0"/>
              <a:t>GenericServlet</a:t>
            </a:r>
            <a:r>
              <a:rPr lang="en-US" sz="2400" dirty="0" smtClean="0"/>
              <a:t> class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Creating The </a:t>
            </a:r>
            <a:r>
              <a:rPr lang="en-US" sz="2400" dirty="0" err="1" smtClean="0"/>
              <a:t>Sevlet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CONFIGURING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RUN THE APPLICATION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all the deployment has been done we need to test our </a:t>
            </a:r>
            <a:r>
              <a:rPr lang="en-US" dirty="0" err="1" smtClean="0"/>
              <a:t>servlet</a:t>
            </a:r>
            <a:r>
              <a:rPr lang="en-US" dirty="0" smtClean="0"/>
              <a:t> and for this we need to do the following:</a:t>
            </a:r>
          </a:p>
          <a:p>
            <a:pPr lvl="1"/>
            <a:r>
              <a:rPr lang="en-US" dirty="0" smtClean="0"/>
              <a:t>Start the Tomcat server by clicking on the </a:t>
            </a:r>
            <a:r>
              <a:rPr lang="en-US" dirty="0" smtClean="0">
                <a:solidFill>
                  <a:srgbClr val="FF0000"/>
                </a:solidFill>
              </a:rPr>
              <a:t>Tomcat7.exe</a:t>
            </a:r>
            <a:r>
              <a:rPr lang="en-US" dirty="0" smtClean="0"/>
              <a:t> file found inside the </a:t>
            </a:r>
            <a:r>
              <a:rPr lang="en-US" dirty="0" smtClean="0">
                <a:solidFill>
                  <a:srgbClr val="FF0000"/>
                </a:solidFill>
              </a:rPr>
              <a:t>Tomcat’s bin </a:t>
            </a:r>
            <a:r>
              <a:rPr lang="en-US" dirty="0" smtClean="0"/>
              <a:t>folder.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Open the browser and type the following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7030A0"/>
                </a:solidFill>
              </a:rPr>
              <a:t>http://localhost:1978/sachin/MyFirstServlet</a:t>
            </a: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RUN THE APPLICATION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527048"/>
            <a:ext cx="9058071" cy="518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2733794"/>
            <a:ext cx="8786874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Differences with </a:t>
            </a:r>
            <a:r>
              <a:rPr lang="en-US" sz="2400" b="1" dirty="0" err="1" smtClean="0">
                <a:solidFill>
                  <a:srgbClr val="0070C0"/>
                </a:solidFill>
              </a:rPr>
              <a:t>GenericServlet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doGet</a:t>
            </a:r>
            <a:r>
              <a:rPr lang="en-US" sz="2400" b="1" dirty="0" smtClean="0">
                <a:solidFill>
                  <a:srgbClr val="0070C0"/>
                </a:solidFill>
              </a:rPr>
              <a:t>( ) and </a:t>
            </a:r>
            <a:r>
              <a:rPr lang="en-US" sz="2400" b="1" dirty="0" err="1" smtClean="0">
                <a:solidFill>
                  <a:srgbClr val="0070C0"/>
                </a:solidFill>
              </a:rPr>
              <a:t>doPost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Developing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by extending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LIFE-CYCLE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LIFE-CYCLE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lifecycle of a </a:t>
            </a:r>
            <a:r>
              <a:rPr lang="en-IN" dirty="0" err="1" smtClean="0"/>
              <a:t>servlet</a:t>
            </a:r>
            <a:r>
              <a:rPr lang="en-IN" dirty="0" smtClean="0"/>
              <a:t> is controlled by the container in which the </a:t>
            </a:r>
            <a:r>
              <a:rPr lang="en-IN" dirty="0" err="1" smtClean="0"/>
              <a:t>servlet</a:t>
            </a:r>
            <a:r>
              <a:rPr lang="en-IN" dirty="0" smtClean="0"/>
              <a:t> has been deployed. When a request is mapped to a </a:t>
            </a:r>
            <a:r>
              <a:rPr lang="en-IN" dirty="0" err="1" smtClean="0"/>
              <a:t>servlet</a:t>
            </a:r>
            <a:r>
              <a:rPr lang="en-IN" dirty="0" smtClean="0"/>
              <a:t>, the container performs the following steps.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1.	If an instance of the </a:t>
            </a:r>
            <a:r>
              <a:rPr lang="en-IN" dirty="0" err="1" smtClean="0"/>
              <a:t>servlet</a:t>
            </a:r>
            <a:r>
              <a:rPr lang="en-IN" dirty="0" smtClean="0"/>
              <a:t> does not exist, the web container does the following tasks: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Loads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class.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Creates an instance of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class.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Initializes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instance by calling the </a:t>
            </a:r>
            <a:r>
              <a:rPr lang="en-IN" dirty="0" smtClean="0">
                <a:solidFill>
                  <a:srgbClr val="7030A0"/>
                </a:solidFill>
              </a:rPr>
              <a:t>init( )</a:t>
            </a:r>
            <a:r>
              <a:rPr lang="en-IN" dirty="0" smtClean="0">
                <a:solidFill>
                  <a:srgbClr val="FF0000"/>
                </a:solidFill>
              </a:rPr>
              <a:t> method.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Invokes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the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7030A0"/>
                </a:solidFill>
              </a:rPr>
              <a:t>service( )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0000"/>
                </a:solidFill>
              </a:rPr>
              <a:t>method, passing request and response objects.</a:t>
            </a:r>
          </a:p>
          <a:p>
            <a:pPr>
              <a:buNone/>
            </a:pPr>
            <a:r>
              <a:rPr lang="en-IN" dirty="0" smtClean="0"/>
              <a:t>2. If the </a:t>
            </a:r>
            <a:r>
              <a:rPr lang="en-IN" dirty="0" err="1" smtClean="0"/>
              <a:t>servlet</a:t>
            </a:r>
            <a:r>
              <a:rPr lang="en-IN" dirty="0" smtClean="0"/>
              <a:t> instance is present then first 3 tasks are not repeated , rather only the fourth part is re-executed i.e. only </a:t>
            </a:r>
            <a:r>
              <a:rPr lang="en-IN" dirty="0" smtClean="0">
                <a:solidFill>
                  <a:srgbClr val="7030A0"/>
                </a:solidFill>
              </a:rPr>
              <a:t>service( ) </a:t>
            </a:r>
            <a:r>
              <a:rPr lang="en-IN" dirty="0" smtClean="0"/>
              <a:t>method is called for every next request.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3.	Finally if the container  needs to remove the </a:t>
            </a:r>
            <a:r>
              <a:rPr lang="en-IN" dirty="0" err="1" smtClean="0"/>
              <a:t>servlet</a:t>
            </a:r>
            <a:r>
              <a:rPr lang="en-IN" dirty="0" smtClean="0"/>
              <a:t> , it calls  the </a:t>
            </a:r>
            <a:r>
              <a:rPr lang="en-IN" dirty="0" err="1" smtClean="0"/>
              <a:t>servlet’s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030A0"/>
                </a:solidFill>
              </a:rPr>
              <a:t>destroy( )</a:t>
            </a:r>
            <a:r>
              <a:rPr lang="en-IN" dirty="0" smtClean="0"/>
              <a:t> 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Although we can implement the </a:t>
            </a:r>
            <a:r>
              <a:rPr lang="en-US" dirty="0" err="1" smtClean="0">
                <a:solidFill>
                  <a:srgbClr val="7030A0"/>
                </a:solidFill>
              </a:rPr>
              <a:t>javax.servlet.Servlet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while developing our own </a:t>
            </a:r>
            <a:r>
              <a:rPr lang="en-US" dirty="0" err="1" smtClean="0"/>
              <a:t>servlet</a:t>
            </a:r>
            <a:r>
              <a:rPr lang="en-US" dirty="0" smtClean="0"/>
              <a:t>, but this practice is rarely followed.</a:t>
            </a:r>
          </a:p>
          <a:p>
            <a:endParaRPr lang="en-US" dirty="0" smtClean="0"/>
          </a:p>
          <a:p>
            <a:r>
              <a:rPr lang="en-US" dirty="0" smtClean="0"/>
              <a:t>Rather Java has provided us two implementation classes of </a:t>
            </a:r>
            <a:r>
              <a:rPr lang="en-US" dirty="0" err="1" smtClean="0"/>
              <a:t>Servlet</a:t>
            </a:r>
            <a:r>
              <a:rPr lang="en-US" dirty="0" smtClean="0"/>
              <a:t> interface which we must extend . They are called: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GenericServlet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HttpServlet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class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implements </a:t>
            </a:r>
            <a:r>
              <a:rPr lang="en-US" dirty="0" err="1" smtClean="0">
                <a:solidFill>
                  <a:srgbClr val="7030A0"/>
                </a:solidFill>
              </a:rPr>
              <a:t>Servlet</a:t>
            </a:r>
            <a:r>
              <a:rPr lang="en-US" dirty="0" smtClean="0"/>
              <a:t> interface and 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extends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HIERARCHY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hirercay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857356" y="1928802"/>
            <a:ext cx="5786478" cy="3743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GENERICSERVLET CLASS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  <a:r>
              <a:rPr lang="en-IN" dirty="0" smtClean="0"/>
              <a:t>implements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 interface and provides implementation for all it’s method except </a:t>
            </a:r>
            <a:r>
              <a:rPr lang="en-IN" dirty="0" smtClean="0">
                <a:solidFill>
                  <a:srgbClr val="00B050"/>
                </a:solidFill>
              </a:rPr>
              <a:t>service() </a:t>
            </a:r>
            <a:r>
              <a:rPr lang="en-IN" dirty="0" smtClean="0"/>
              <a:t>method hence it is </a:t>
            </a:r>
            <a:r>
              <a:rPr lang="en-IN" dirty="0" smtClean="0">
                <a:solidFill>
                  <a:srgbClr val="FF0000"/>
                </a:solidFill>
              </a:rPr>
              <a:t>abstract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 class defines a protocol-independent(HTTP-less) </a:t>
            </a:r>
            <a:r>
              <a:rPr lang="en-IN" dirty="0" err="1" smtClean="0"/>
              <a:t>servlet</a:t>
            </a:r>
            <a:r>
              <a:rPr lang="en-IN" dirty="0" smtClean="0"/>
              <a:t>. However while building a website or an online application, we may want to have Http protocol, in that case we must extend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instead of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Developing </a:t>
            </a:r>
            <a:r>
              <a:rPr lang="en-IN" dirty="0" err="1" smtClean="0"/>
              <a:t>Servlet</a:t>
            </a:r>
            <a:r>
              <a:rPr lang="en-IN" dirty="0" smtClean="0"/>
              <a:t> by extending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 is very easy because we have to provide implementation only for</a:t>
            </a:r>
            <a:r>
              <a:rPr lang="en-IN" dirty="0" smtClean="0">
                <a:solidFill>
                  <a:srgbClr val="00B050"/>
                </a:solidFill>
              </a:rPr>
              <a:t> service()</a:t>
            </a:r>
            <a:r>
              <a:rPr lang="en-IN" dirty="0" smtClean="0"/>
              <a:t>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service( ) METHOD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prototype of </a:t>
            </a:r>
            <a:r>
              <a:rPr lang="en-US" b="1" dirty="0" smtClean="0">
                <a:solidFill>
                  <a:srgbClr val="C00000"/>
                </a:solidFill>
              </a:rPr>
              <a:t>service( ) </a:t>
            </a:r>
            <a:r>
              <a:rPr lang="en-US" dirty="0" smtClean="0"/>
              <a:t>method is 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public void service (</a:t>
            </a:r>
            <a:r>
              <a:rPr lang="en-US" sz="2000" b="1" dirty="0" err="1" smtClean="0"/>
              <a:t>ServletRequest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req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ServletResponse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resp</a:t>
            </a:r>
            <a:r>
              <a:rPr lang="en-US" sz="2000" b="1" dirty="0" smtClean="0"/>
              <a:t>) throws </a:t>
            </a:r>
            <a:r>
              <a:rPr lang="en-US" sz="2000" b="1" dirty="0" err="1" smtClean="0"/>
              <a:t>ServletException,IOException</a:t>
            </a:r>
            <a:endParaRPr lang="en-US" sz="2000" b="1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service( ) METHOD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method is automatically called by the server whenever request for a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arrives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service() </a:t>
            </a:r>
            <a:r>
              <a:rPr lang="en-US" dirty="0" smtClean="0"/>
              <a:t>method accepts two parameters: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7030A0"/>
                </a:solidFill>
              </a:rPr>
              <a:t>ServletRequest</a:t>
            </a:r>
            <a:r>
              <a:rPr lang="en-US" dirty="0" err="1" smtClean="0"/>
              <a:t>Object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7030A0"/>
                </a:solidFill>
              </a:rPr>
              <a:t>SerlvetResponse</a:t>
            </a:r>
            <a:r>
              <a:rPr lang="en-US" dirty="0" err="1" smtClean="0"/>
              <a:t>Object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ServletRequest</a:t>
            </a:r>
            <a:r>
              <a:rPr lang="en-IN" dirty="0" smtClean="0"/>
              <a:t> object allows to read data provided by</a:t>
            </a:r>
          </a:p>
          <a:p>
            <a:pPr marL="514350" indent="-514350">
              <a:buNone/>
            </a:pPr>
            <a:r>
              <a:rPr lang="en-IN" dirty="0" smtClean="0"/>
              <a:t>the client request and the </a:t>
            </a:r>
            <a:r>
              <a:rPr lang="en-IN" dirty="0" err="1" smtClean="0">
                <a:solidFill>
                  <a:srgbClr val="7030A0"/>
                </a:solidFill>
              </a:rPr>
              <a:t>ServletResponse</a:t>
            </a:r>
            <a:r>
              <a:rPr lang="en-IN" dirty="0" smtClean="0"/>
              <a:t> object is used to </a:t>
            </a:r>
          </a:p>
          <a:p>
            <a:pPr marL="514350" indent="-514350">
              <a:buNone/>
            </a:pPr>
            <a:r>
              <a:rPr lang="en-IN" dirty="0" smtClean="0"/>
              <a:t>send the response to the client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3965</TotalTime>
  <Words>685</Words>
  <Application>Microsoft Office PowerPoint</Application>
  <PresentationFormat>On-screen Show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SERVLET LIFE-CYCLE</vt:lpstr>
      <vt:lpstr>SERVLET LIFE-CYCLE</vt:lpstr>
      <vt:lpstr>CREATING  SERVLET</vt:lpstr>
      <vt:lpstr>SERVLET HIERARCHY</vt:lpstr>
      <vt:lpstr>THE GENERICSERVLET CLASS</vt:lpstr>
      <vt:lpstr>THE service( ) METHOD</vt:lpstr>
      <vt:lpstr>THE service( ) METHOD</vt:lpstr>
      <vt:lpstr>FIRST  SERVLET</vt:lpstr>
      <vt:lpstr>Conti.</vt:lpstr>
      <vt:lpstr>COMPILING THE PROGRAM</vt:lpstr>
      <vt:lpstr>COMPILING THE PROGRAM</vt:lpstr>
      <vt:lpstr>DEPLOYING THE SERVLET</vt:lpstr>
      <vt:lpstr>CREATING THE DIRECTORY</vt:lpstr>
      <vt:lpstr>CREATING THE DIRECTORY</vt:lpstr>
      <vt:lpstr>THE web.xml FILE</vt:lpstr>
      <vt:lpstr>DESIGNING THE web.xml FILE</vt:lpstr>
      <vt:lpstr>CONFIGURING THE SERVLET</vt:lpstr>
      <vt:lpstr>CONFIGURING THE SERVLET</vt:lpstr>
      <vt:lpstr>RUN THE APPLICATION</vt:lpstr>
      <vt:lpstr>RUN THE APPLICATION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320</cp:revision>
  <dcterms:created xsi:type="dcterms:W3CDTF">2016-02-04T12:02:26Z</dcterms:created>
  <dcterms:modified xsi:type="dcterms:W3CDTF">2018-03-11T12:49:09Z</dcterms:modified>
</cp:coreProperties>
</file>