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393" r:id="rId4"/>
    <p:sldId id="394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380" r:id="rId13"/>
    <p:sldId id="403" r:id="rId14"/>
    <p:sldId id="404" r:id="rId15"/>
    <p:sldId id="405" r:id="rId16"/>
    <p:sldId id="406" r:id="rId17"/>
    <p:sldId id="409" r:id="rId18"/>
    <p:sldId id="407" r:id="rId19"/>
    <p:sldId id="408" r:id="rId20"/>
    <p:sldId id="410" r:id="rId21"/>
    <p:sldId id="411" r:id="rId22"/>
    <p:sldId id="412" r:id="rId23"/>
    <p:sldId id="413" r:id="rId24"/>
    <p:sldId id="419" r:id="rId25"/>
    <p:sldId id="420" r:id="rId26"/>
    <p:sldId id="421" r:id="rId27"/>
    <p:sldId id="422" r:id="rId28"/>
    <p:sldId id="423" r:id="rId29"/>
    <p:sldId id="414" r:id="rId30"/>
    <p:sldId id="424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30-04-2017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4/30/2017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428736"/>
            <a:ext cx="90011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AFTER CLICKING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OBTAINING CLIENT INFO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Whenever the browser generates a request for a resource to the server, then along with that request it passes some important details about the client system like </a:t>
            </a:r>
            <a:r>
              <a:rPr lang="en-US" dirty="0" smtClean="0">
                <a:solidFill>
                  <a:srgbClr val="C00000"/>
                </a:solidFill>
              </a:rPr>
              <a:t>OS-Name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C00000"/>
                </a:solidFill>
              </a:rPr>
              <a:t>Browser Version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Client IP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 smtClean="0"/>
              <a:t>informations</a:t>
            </a:r>
            <a:r>
              <a:rPr lang="en-US" dirty="0" smtClean="0"/>
              <a:t> are passed to the server wrapped inside the objects of </a:t>
            </a:r>
            <a:r>
              <a:rPr lang="en-US" b="1" dirty="0" err="1" smtClean="0">
                <a:solidFill>
                  <a:srgbClr val="7030A0"/>
                </a:solidFill>
              </a:rPr>
              <a:t>ServletRequest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HttpServletRequest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Thus in order to access them we have to call the </a:t>
            </a:r>
            <a:r>
              <a:rPr lang="en-US" dirty="0" smtClean="0">
                <a:solidFill>
                  <a:srgbClr val="C00000"/>
                </a:solidFill>
              </a:rPr>
              <a:t>methods </a:t>
            </a:r>
            <a:r>
              <a:rPr lang="en-US" dirty="0" smtClean="0"/>
              <a:t>of these interfaces.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METHODS OF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ServletRequest</a:t>
            </a:r>
            <a:r>
              <a:rPr lang="en-US" b="1" dirty="0" smtClean="0"/>
              <a:t> INTERFACE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getRemoteHost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getRemoteAddr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getContentLength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getProtocol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getServerName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getServerPort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METHODS OF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HttpServletRequest</a:t>
            </a:r>
            <a:r>
              <a:rPr lang="en-US" b="1" dirty="0" smtClean="0"/>
              <a:t> INTERFACE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getServletPath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getMethod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getHeader</a:t>
            </a:r>
            <a:r>
              <a:rPr lang="en-US" b="1" dirty="0" smtClean="0">
                <a:solidFill>
                  <a:srgbClr val="0070C0"/>
                </a:solidFill>
              </a:rPr>
              <a:t>(String): </a:t>
            </a:r>
            <a:r>
              <a:rPr lang="en-US" dirty="0" smtClean="0">
                <a:solidFill>
                  <a:srgbClr val="FF0000"/>
                </a:solidFill>
              </a:rPr>
              <a:t>This method returns the header value associated with the Http Request Header name passed to it as argument.</a:t>
            </a:r>
          </a:p>
          <a:p>
            <a:pPr marL="514350" indent="-514350">
              <a:buNone/>
            </a:pPr>
            <a:r>
              <a:rPr lang="en-US" b="1" dirty="0" smtClean="0"/>
              <a:t>For Ex: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String </a:t>
            </a:r>
            <a:r>
              <a:rPr lang="en-US" dirty="0" err="1" smtClean="0">
                <a:solidFill>
                  <a:srgbClr val="00B050"/>
                </a:solidFill>
              </a:rPr>
              <a:t>str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err="1" smtClean="0">
                <a:solidFill>
                  <a:srgbClr val="00B050"/>
                </a:solidFill>
              </a:rPr>
              <a:t>req.getHeader</a:t>
            </a:r>
            <a:r>
              <a:rPr lang="en-US" dirty="0" smtClean="0">
                <a:solidFill>
                  <a:srgbClr val="00B050"/>
                </a:solidFill>
              </a:rPr>
              <a:t>(“user-agent”);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GETTING </a:t>
            </a:r>
            <a:br>
              <a:rPr lang="en-US" sz="2800" b="1" dirty="0" smtClean="0"/>
            </a:br>
            <a:r>
              <a:rPr lang="en-US" sz="2800" b="1" dirty="0" smtClean="0"/>
              <a:t>HTTP REQUEST HEADER </a:t>
            </a:r>
            <a:br>
              <a:rPr lang="en-US" sz="2800" b="1" dirty="0" smtClean="0"/>
            </a:br>
            <a:r>
              <a:rPr lang="en-US" sz="2800" b="1" dirty="0" smtClean="0"/>
              <a:t>NAMES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b="1" dirty="0" smtClean="0">
                <a:solidFill>
                  <a:srgbClr val="0070C0"/>
                </a:solidFill>
              </a:rPr>
              <a:t>public Enumeration </a:t>
            </a:r>
            <a:r>
              <a:rPr lang="en-US" b="1" dirty="0" err="1" smtClean="0">
                <a:solidFill>
                  <a:srgbClr val="0070C0"/>
                </a:solidFill>
              </a:rPr>
              <a:t>getHeaderNames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r>
              <a:rPr lang="en-US" dirty="0" smtClean="0">
                <a:solidFill>
                  <a:srgbClr val="FF0000"/>
                </a:solidFill>
              </a:rPr>
              <a:t> This method returns the names of all HTTP Request Headers as a </a:t>
            </a:r>
            <a:r>
              <a:rPr lang="en-US" dirty="0" err="1" smtClean="0">
                <a:solidFill>
                  <a:srgbClr val="7030A0"/>
                </a:solidFill>
              </a:rPr>
              <a:t>java.util.Enumeration</a:t>
            </a:r>
            <a:r>
              <a:rPr lang="en-US" dirty="0" smtClean="0">
                <a:solidFill>
                  <a:srgbClr val="FF0000"/>
                </a:solidFill>
              </a:rPr>
              <a:t> object.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r>
              <a:rPr lang="en-US" sz="2400" b="1" u="sng" dirty="0" smtClean="0"/>
              <a:t>METHODS OF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java.util.Enumeration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</a:rPr>
              <a:t>boolean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hasMoreElements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public Object </a:t>
            </a:r>
            <a:r>
              <a:rPr lang="en-US" b="1" dirty="0" err="1" smtClean="0">
                <a:solidFill>
                  <a:srgbClr val="0070C0"/>
                </a:solidFill>
              </a:rPr>
              <a:t>nextElement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Develop an Http based </a:t>
            </a:r>
            <a:r>
              <a:rPr lang="en-US" b="1" dirty="0" err="1" smtClean="0"/>
              <a:t>Servlet</a:t>
            </a:r>
            <a:r>
              <a:rPr lang="en-US" b="1" dirty="0" smtClean="0"/>
              <a:t> that displays all the client details sent by the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/>
              <a:t>import </a:t>
            </a:r>
            <a:r>
              <a:rPr lang="en-IN" sz="1400" b="1" dirty="0" err="1" smtClean="0"/>
              <a:t>javax.servlet</a:t>
            </a:r>
            <a:r>
              <a:rPr lang="en-IN" sz="1400" b="1" dirty="0" smtClean="0"/>
              <a:t>.*;</a:t>
            </a:r>
          </a:p>
          <a:p>
            <a:pPr>
              <a:buNone/>
            </a:pPr>
            <a:r>
              <a:rPr lang="en-IN" sz="1400" b="1" dirty="0" smtClean="0"/>
              <a:t>import </a:t>
            </a:r>
            <a:r>
              <a:rPr lang="en-IN" sz="1400" b="1" dirty="0" err="1" smtClean="0"/>
              <a:t>javax.servlet.http</a:t>
            </a:r>
            <a:r>
              <a:rPr lang="en-IN" sz="1400" b="1" dirty="0" smtClean="0"/>
              <a:t>.*;</a:t>
            </a:r>
          </a:p>
          <a:p>
            <a:pPr>
              <a:buNone/>
            </a:pPr>
            <a:r>
              <a:rPr lang="en-IN" sz="1400" b="1" dirty="0" smtClean="0"/>
              <a:t>import java.io.*;</a:t>
            </a:r>
          </a:p>
          <a:p>
            <a:pPr>
              <a:buNone/>
            </a:pPr>
            <a:r>
              <a:rPr lang="en-IN" sz="1400" b="1" dirty="0" smtClean="0"/>
              <a:t>import </a:t>
            </a:r>
            <a:r>
              <a:rPr lang="en-IN" sz="1400" b="1" dirty="0" err="1" smtClean="0"/>
              <a:t>java.util.Enumeration</a:t>
            </a:r>
            <a:r>
              <a:rPr lang="en-IN" sz="1400" b="1" dirty="0" smtClean="0"/>
              <a:t>;</a:t>
            </a:r>
          </a:p>
          <a:p>
            <a:pPr>
              <a:buNone/>
            </a:pPr>
            <a:r>
              <a:rPr lang="en-IN" sz="1400" b="1" dirty="0" smtClean="0"/>
              <a:t>public class </a:t>
            </a:r>
            <a:r>
              <a:rPr lang="en-IN" sz="1400" b="1" dirty="0" err="1" smtClean="0"/>
              <a:t>DisplayClientInfo</a:t>
            </a:r>
            <a:r>
              <a:rPr lang="en-IN" sz="1400" b="1" dirty="0" smtClean="0"/>
              <a:t> extends </a:t>
            </a:r>
            <a:r>
              <a:rPr lang="en-IN" sz="1400" b="1" dirty="0" err="1" smtClean="0"/>
              <a:t>HttpServlet</a:t>
            </a:r>
            <a:endParaRPr lang="en-IN" sz="1400" b="1" dirty="0" smtClean="0"/>
          </a:p>
          <a:p>
            <a:pPr>
              <a:buNone/>
            </a:pPr>
            <a:r>
              <a:rPr lang="en-IN" sz="1400" b="1" dirty="0" smtClean="0"/>
              <a:t>{</a:t>
            </a:r>
          </a:p>
          <a:p>
            <a:pPr>
              <a:buNone/>
            </a:pPr>
            <a:r>
              <a:rPr lang="en-IN" sz="1400" b="1" dirty="0" smtClean="0"/>
              <a:t>public void </a:t>
            </a:r>
            <a:r>
              <a:rPr lang="en-IN" sz="1400" b="1" dirty="0" err="1" smtClean="0"/>
              <a:t>doGet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HttpServletRequest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req,HttpServletResponse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resp</a:t>
            </a:r>
            <a:r>
              <a:rPr lang="en-IN" sz="1400" b="1" dirty="0" smtClean="0"/>
              <a:t>)throws </a:t>
            </a:r>
            <a:r>
              <a:rPr lang="en-IN" sz="1400" b="1" dirty="0" err="1" smtClean="0"/>
              <a:t>IOException,ServletException</a:t>
            </a:r>
            <a:endParaRPr lang="en-IN" sz="1400" b="1" dirty="0" smtClean="0"/>
          </a:p>
          <a:p>
            <a:pPr>
              <a:buNone/>
            </a:pPr>
            <a:r>
              <a:rPr lang="en-IN" sz="1400" b="1" dirty="0" smtClean="0"/>
              <a:t>{</a:t>
            </a:r>
          </a:p>
          <a:p>
            <a:pPr>
              <a:buNone/>
            </a:pPr>
            <a:r>
              <a:rPr lang="en-IN" sz="1400" b="1" dirty="0" err="1" smtClean="0"/>
              <a:t>resp.setContentType</a:t>
            </a:r>
            <a:r>
              <a:rPr lang="en-IN" sz="1400" b="1" dirty="0" smtClean="0"/>
              <a:t>("text/html");</a:t>
            </a:r>
          </a:p>
          <a:p>
            <a:pPr>
              <a:buNone/>
            </a:pPr>
            <a:r>
              <a:rPr lang="en-IN" sz="1400" b="1" dirty="0" err="1" smtClean="0"/>
              <a:t>PrintWriter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pw</a:t>
            </a:r>
            <a:r>
              <a:rPr lang="en-IN" sz="1400" b="1" dirty="0" smtClean="0"/>
              <a:t>=</a:t>
            </a:r>
            <a:r>
              <a:rPr lang="en-IN" sz="1400" b="1" dirty="0" err="1" smtClean="0"/>
              <a:t>resp.getWriter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("&lt;html&gt;&lt;head&gt;&lt;title&gt;");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("Client Information&lt;/title&gt;");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("&lt;style&gt; </a:t>
            </a:r>
            <a:r>
              <a:rPr lang="en-IN" sz="1400" b="1" dirty="0" err="1" smtClean="0"/>
              <a:t>table,tr,td,th</a:t>
            </a:r>
            <a:r>
              <a:rPr lang="en-IN" sz="1400" b="1" dirty="0" smtClean="0"/>
              <a:t>{ </a:t>
            </a:r>
            <a:r>
              <a:rPr lang="en-IN" sz="1400" b="1" dirty="0" err="1" smtClean="0"/>
              <a:t>color</a:t>
            </a:r>
            <a:r>
              <a:rPr lang="en-IN" sz="1400" b="1" dirty="0" smtClean="0"/>
              <a:t>: white;}&lt;/style&gt;&lt;/head&gt;");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("&lt;body&gt;");</a:t>
            </a:r>
          </a:p>
          <a:p>
            <a:pPr>
              <a:buNone/>
            </a:pPr>
            <a:r>
              <a:rPr lang="en-IN" sz="1400" b="1" dirty="0" smtClean="0"/>
              <a:t>String </a:t>
            </a:r>
            <a:r>
              <a:rPr lang="en-IN" sz="1400" b="1" dirty="0" err="1" smtClean="0"/>
              <a:t>clientName</a:t>
            </a:r>
            <a:r>
              <a:rPr lang="en-IN" sz="1400" b="1" dirty="0" smtClean="0"/>
              <a:t>=</a:t>
            </a:r>
            <a:r>
              <a:rPr lang="en-IN" sz="1400" b="1" dirty="0" err="1" smtClean="0"/>
              <a:t>req.getRemoteHost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smtClean="0"/>
              <a:t>String </a:t>
            </a:r>
            <a:r>
              <a:rPr lang="en-IN" sz="1400" b="1" dirty="0" err="1" smtClean="0"/>
              <a:t>clientIp</a:t>
            </a:r>
            <a:r>
              <a:rPr lang="en-IN" sz="1400" b="1" dirty="0" smtClean="0"/>
              <a:t>=</a:t>
            </a:r>
            <a:r>
              <a:rPr lang="en-IN" sz="1400" b="1" dirty="0" err="1" smtClean="0"/>
              <a:t>req.getRemoteAddr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("Your computer name:&lt;b&gt;"+</a:t>
            </a:r>
            <a:r>
              <a:rPr lang="en-IN" sz="1400" b="1" dirty="0" err="1" smtClean="0"/>
              <a:t>clientName</a:t>
            </a:r>
            <a:r>
              <a:rPr lang="en-IN" sz="1400" b="1" dirty="0" smtClean="0"/>
              <a:t>+"&lt;/b&gt;&lt;</a:t>
            </a:r>
            <a:r>
              <a:rPr lang="en-IN" sz="1400" b="1" dirty="0" err="1" smtClean="0"/>
              <a:t>br</a:t>
            </a:r>
            <a:r>
              <a:rPr lang="en-IN" sz="1400" b="1" dirty="0" smtClean="0"/>
              <a:t>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("Your computer </a:t>
            </a:r>
            <a:r>
              <a:rPr lang="en-IN" sz="1400" b="1" dirty="0" err="1" smtClean="0"/>
              <a:t>ip</a:t>
            </a:r>
            <a:r>
              <a:rPr lang="en-IN" sz="1400" b="1" dirty="0" smtClean="0"/>
              <a:t>:&lt;b&gt;"+</a:t>
            </a:r>
            <a:r>
              <a:rPr lang="en-IN" sz="1400" b="1" dirty="0" err="1" smtClean="0"/>
              <a:t>clientIp</a:t>
            </a:r>
            <a:r>
              <a:rPr lang="en-IN" sz="1400" b="1" dirty="0" smtClean="0"/>
              <a:t>+"&lt;/b&gt;&lt;</a:t>
            </a:r>
            <a:r>
              <a:rPr lang="en-IN" sz="1400" b="1" dirty="0" err="1" smtClean="0"/>
              <a:t>br</a:t>
            </a:r>
            <a:r>
              <a:rPr lang="en-IN" sz="1400" b="1" dirty="0" smtClean="0"/>
              <a:t>&gt;");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Enumeration en=</a:t>
            </a:r>
            <a:r>
              <a:rPr lang="en-IN" sz="1400" b="1" dirty="0" err="1" smtClean="0">
                <a:solidFill>
                  <a:srgbClr val="C00000"/>
                </a:solidFill>
              </a:rPr>
              <a:t>req.getHeaderNames</a:t>
            </a:r>
            <a:r>
              <a:rPr lang="en-IN" sz="14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("&lt;table border='2' </a:t>
            </a:r>
            <a:r>
              <a:rPr lang="en-IN" sz="1400" b="1" dirty="0" err="1" smtClean="0">
                <a:solidFill>
                  <a:srgbClr val="C00000"/>
                </a:solidFill>
              </a:rPr>
              <a:t>bgcolor</a:t>
            </a:r>
            <a:r>
              <a:rPr lang="en-IN" sz="1400" b="1" dirty="0" smtClean="0">
                <a:solidFill>
                  <a:srgbClr val="C00000"/>
                </a:solidFill>
              </a:rPr>
              <a:t>='black'&gt;");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&gt;&lt;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&gt;Header Name&lt;/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&gt;&lt;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&gt;Header Value&lt;/</a:t>
            </a:r>
            <a:r>
              <a:rPr lang="en-IN" sz="1400" b="1" dirty="0" err="1" smtClean="0">
                <a:solidFill>
                  <a:srgbClr val="C00000"/>
                </a:solidFill>
              </a:rPr>
              <a:t>th</a:t>
            </a:r>
            <a:r>
              <a:rPr lang="en-IN" sz="1400" b="1" dirty="0" smtClean="0">
                <a:solidFill>
                  <a:srgbClr val="C00000"/>
                </a:solidFill>
              </a:rPr>
              <a:t>&gt;&lt;/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while(</a:t>
            </a:r>
            <a:r>
              <a:rPr lang="en-IN" sz="1400" b="1" dirty="0" err="1" smtClean="0">
                <a:solidFill>
                  <a:srgbClr val="C00000"/>
                </a:solidFill>
              </a:rPr>
              <a:t>en.hasMoreElements</a:t>
            </a:r>
            <a:r>
              <a:rPr lang="en-IN" sz="1400" b="1" dirty="0" smtClean="0">
                <a:solidFill>
                  <a:srgbClr val="C00000"/>
                </a:solidFill>
              </a:rPr>
              <a:t>())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String </a:t>
            </a:r>
            <a:r>
              <a:rPr lang="en-IN" sz="1400" b="1" dirty="0" err="1" smtClean="0">
                <a:solidFill>
                  <a:srgbClr val="C00000"/>
                </a:solidFill>
              </a:rPr>
              <a:t>headerName</a:t>
            </a:r>
            <a:r>
              <a:rPr lang="en-IN" sz="1400" b="1" dirty="0" smtClean="0">
                <a:solidFill>
                  <a:srgbClr val="C00000"/>
                </a:solidFill>
              </a:rPr>
              <a:t>=(String)</a:t>
            </a:r>
            <a:r>
              <a:rPr lang="en-IN" sz="1400" b="1" dirty="0" err="1" smtClean="0">
                <a:solidFill>
                  <a:srgbClr val="C00000"/>
                </a:solidFill>
              </a:rPr>
              <a:t>en.nextElement</a:t>
            </a:r>
            <a:r>
              <a:rPr lang="en-IN" sz="14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String </a:t>
            </a:r>
            <a:r>
              <a:rPr lang="en-IN" sz="1400" b="1" dirty="0" err="1" smtClean="0">
                <a:solidFill>
                  <a:srgbClr val="C00000"/>
                </a:solidFill>
              </a:rPr>
              <a:t>headerValue</a:t>
            </a:r>
            <a:r>
              <a:rPr lang="en-IN" sz="1400" b="1" dirty="0" smtClean="0">
                <a:solidFill>
                  <a:srgbClr val="C00000"/>
                </a:solidFill>
              </a:rPr>
              <a:t>=</a:t>
            </a:r>
            <a:r>
              <a:rPr lang="en-IN" sz="1400" b="1" dirty="0" err="1" smtClean="0">
                <a:solidFill>
                  <a:srgbClr val="C00000"/>
                </a:solidFill>
              </a:rPr>
              <a:t>req.getHeader</a:t>
            </a:r>
            <a:r>
              <a:rPr lang="en-IN" sz="1400" b="1" dirty="0" smtClean="0">
                <a:solidFill>
                  <a:srgbClr val="C00000"/>
                </a:solidFill>
              </a:rPr>
              <a:t>(</a:t>
            </a:r>
            <a:r>
              <a:rPr lang="en-IN" sz="1400" b="1" dirty="0" err="1" smtClean="0">
                <a:solidFill>
                  <a:srgbClr val="C00000"/>
                </a:solidFill>
              </a:rPr>
              <a:t>headerName</a:t>
            </a:r>
            <a:r>
              <a:rPr lang="en-IN" sz="14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&gt;&lt;td&gt;"+</a:t>
            </a:r>
            <a:r>
              <a:rPr lang="en-IN" sz="1400" b="1" dirty="0" err="1" smtClean="0">
                <a:solidFill>
                  <a:srgbClr val="C00000"/>
                </a:solidFill>
              </a:rPr>
              <a:t>headerName</a:t>
            </a:r>
            <a:r>
              <a:rPr lang="en-IN" sz="1400" b="1" dirty="0" smtClean="0">
                <a:solidFill>
                  <a:srgbClr val="C00000"/>
                </a:solidFill>
              </a:rPr>
              <a:t>+"&lt;/td&gt;&lt;td&gt;"+</a:t>
            </a:r>
            <a:r>
              <a:rPr lang="en-IN" sz="1400" b="1" dirty="0" err="1" smtClean="0">
                <a:solidFill>
                  <a:srgbClr val="C00000"/>
                </a:solidFill>
              </a:rPr>
              <a:t>headerValue</a:t>
            </a:r>
            <a:r>
              <a:rPr lang="en-IN" sz="1400" b="1" dirty="0" smtClean="0">
                <a:solidFill>
                  <a:srgbClr val="C00000"/>
                </a:solidFill>
              </a:rPr>
              <a:t>+"&lt;/td&gt;&lt;/</a:t>
            </a:r>
            <a:r>
              <a:rPr lang="en-IN" sz="1400" b="1" dirty="0" err="1" smtClean="0">
                <a:solidFill>
                  <a:srgbClr val="C00000"/>
                </a:solidFill>
              </a:rPr>
              <a:t>tr</a:t>
            </a:r>
            <a:r>
              <a:rPr lang="en-IN" sz="1400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pw.println</a:t>
            </a:r>
            <a:r>
              <a:rPr lang="en-IN" sz="1400" b="1" dirty="0" smtClean="0">
                <a:solidFill>
                  <a:srgbClr val="C00000"/>
                </a:solidFill>
              </a:rPr>
              <a:t>("&lt;/table&gt;");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("&lt;/body&gt;");</a:t>
            </a:r>
          </a:p>
          <a:p>
            <a:pPr>
              <a:buNone/>
            </a:pPr>
            <a:r>
              <a:rPr lang="en-IN" sz="1400" b="1" dirty="0" err="1" smtClean="0"/>
              <a:t>pw.println</a:t>
            </a:r>
            <a:r>
              <a:rPr lang="en-IN" sz="1400" b="1" dirty="0" smtClean="0"/>
              <a:t>("&lt;/html&gt;");</a:t>
            </a:r>
          </a:p>
          <a:p>
            <a:pPr>
              <a:buNone/>
            </a:pPr>
            <a:r>
              <a:rPr lang="en-IN" sz="1400" b="1" dirty="0" err="1" smtClean="0"/>
              <a:t>pw.close</a:t>
            </a:r>
            <a:r>
              <a:rPr lang="en-IN" sz="1400" b="1" dirty="0" smtClean="0"/>
              <a:t>();</a:t>
            </a:r>
          </a:p>
          <a:p>
            <a:pPr>
              <a:buNone/>
            </a:pPr>
            <a:r>
              <a:rPr lang="en-IN" sz="1400" b="1" dirty="0" smtClean="0"/>
              <a:t>}</a:t>
            </a:r>
          </a:p>
          <a:p>
            <a:pPr>
              <a:buNone/>
            </a:pPr>
            <a:r>
              <a:rPr lang="en-IN" sz="1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Calling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Using HTML Page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Methods Of </a:t>
            </a:r>
            <a:r>
              <a:rPr lang="en-US" sz="2400" b="1" dirty="0" err="1" smtClean="0"/>
              <a:t>ServletRequest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HttpServletRequest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Obtaining Client Info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Reading Form Parameters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READING FORM DATA </a:t>
            </a:r>
            <a:br>
              <a:rPr lang="en-US" b="1" dirty="0" smtClean="0"/>
            </a:br>
            <a:r>
              <a:rPr lang="en-US" b="1" dirty="0" smtClean="0"/>
              <a:t>FROM SERVLET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Whenever the user submits a form to the server then the browser sends all the input data the user has filled inside input controls(textbox, </a:t>
            </a:r>
            <a:r>
              <a:rPr lang="en-US" dirty="0" err="1" smtClean="0"/>
              <a:t>password,select</a:t>
            </a:r>
            <a:r>
              <a:rPr lang="en-US" dirty="0" smtClean="0"/>
              <a:t>-control, checkbox) to the server.</a:t>
            </a:r>
          </a:p>
          <a:p>
            <a:endParaRPr lang="en-US" dirty="0" smtClean="0"/>
          </a:p>
          <a:p>
            <a:r>
              <a:rPr lang="en-US" dirty="0" smtClean="0"/>
              <a:t>At the server end this data is also wrapped inside the </a:t>
            </a:r>
            <a:r>
              <a:rPr lang="en-US" dirty="0" err="1" smtClean="0">
                <a:solidFill>
                  <a:srgbClr val="7030A0"/>
                </a:solidFill>
              </a:rPr>
              <a:t>HttpServletRequest</a:t>
            </a:r>
            <a:r>
              <a:rPr lang="en-US" dirty="0" smtClean="0"/>
              <a:t> object and to access this data in our </a:t>
            </a:r>
            <a:r>
              <a:rPr lang="en-US" dirty="0" err="1" smtClean="0"/>
              <a:t>servlet</a:t>
            </a:r>
            <a:r>
              <a:rPr lang="en-US" dirty="0" smtClean="0"/>
              <a:t> we must call the method </a:t>
            </a:r>
            <a:r>
              <a:rPr lang="en-US" dirty="0" err="1" smtClean="0">
                <a:solidFill>
                  <a:srgbClr val="7030A0"/>
                </a:solidFill>
              </a:rPr>
              <a:t>getParameter</a:t>
            </a:r>
            <a:r>
              <a:rPr lang="en-US" dirty="0" smtClean="0">
                <a:solidFill>
                  <a:srgbClr val="7030A0"/>
                </a:solidFill>
              </a:rPr>
              <a:t>( ) </a:t>
            </a:r>
            <a:r>
              <a:rPr lang="en-US" dirty="0" smtClean="0"/>
              <a:t>given by </a:t>
            </a:r>
            <a:r>
              <a:rPr lang="en-US" dirty="0" err="1" smtClean="0">
                <a:solidFill>
                  <a:srgbClr val="7030A0"/>
                </a:solidFill>
              </a:rPr>
              <a:t>HttpServletRequest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READING FORM DATA </a:t>
            </a:r>
            <a:br>
              <a:rPr lang="en-US" b="1" dirty="0" smtClean="0"/>
            </a:br>
            <a:r>
              <a:rPr lang="en-US" b="1" dirty="0" smtClean="0"/>
              <a:t>FROM SERVLET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prototype of this method is 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public String </a:t>
            </a:r>
            <a:r>
              <a:rPr lang="en-US" b="1" dirty="0" err="1" smtClean="0">
                <a:solidFill>
                  <a:srgbClr val="0070C0"/>
                </a:solidFill>
              </a:rPr>
              <a:t>getParameter</a:t>
            </a:r>
            <a:r>
              <a:rPr lang="en-US" b="1" dirty="0" smtClean="0">
                <a:solidFill>
                  <a:srgbClr val="0070C0"/>
                </a:solidFill>
              </a:rPr>
              <a:t>(String)</a:t>
            </a:r>
          </a:p>
          <a:p>
            <a:endParaRPr lang="en-US" dirty="0" smtClean="0"/>
          </a:p>
          <a:p>
            <a:r>
              <a:rPr lang="en-US" dirty="0" smtClean="0"/>
              <a:t>The argument passed to this method is the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of input control and it’s return value is the </a:t>
            </a:r>
            <a:r>
              <a:rPr lang="en-US" i="1" dirty="0" smtClean="0">
                <a:solidFill>
                  <a:srgbClr val="C00000"/>
                </a:solidFill>
              </a:rPr>
              <a:t>data filled by the user</a:t>
            </a:r>
            <a:r>
              <a:rPr lang="en-US" dirty="0" smtClean="0"/>
              <a:t> in the input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THREE POSSIBLITIES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If the user has entered some value then this method will </a:t>
            </a:r>
            <a:r>
              <a:rPr lang="en-US" dirty="0" smtClean="0">
                <a:solidFill>
                  <a:srgbClr val="00B050"/>
                </a:solidFill>
              </a:rPr>
              <a:t>return it as </a:t>
            </a:r>
            <a:r>
              <a:rPr lang="en-US" dirty="0" smtClean="0">
                <a:solidFill>
                  <a:srgbClr val="00B050"/>
                </a:solidFill>
              </a:rPr>
              <a:t>a String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nothing has been entered by the user then this method returns an empty string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But if, the name of the input control given is wrong then this method returns null</a:t>
            </a:r>
            <a:r>
              <a:rPr lang="en-US" dirty="0" smtClean="0"/>
              <a:t>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USING </a:t>
            </a:r>
            <a:br>
              <a:rPr lang="en-US" sz="2400" b="1" dirty="0" smtClean="0"/>
            </a:br>
            <a:r>
              <a:rPr lang="en-US" sz="2400" b="1" dirty="0" err="1" smtClean="0">
                <a:solidFill>
                  <a:srgbClr val="7030A0"/>
                </a:solidFill>
              </a:rPr>
              <a:t>getParameterValues</a:t>
            </a:r>
            <a:r>
              <a:rPr lang="en-US" sz="2400" b="1" dirty="0" smtClean="0">
                <a:solidFill>
                  <a:srgbClr val="7030A0"/>
                </a:solidFill>
              </a:rPr>
              <a:t>( ) </a:t>
            </a:r>
            <a:br>
              <a:rPr lang="en-US" sz="24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METHOD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If the html page contains a list </a:t>
            </a:r>
            <a:r>
              <a:rPr lang="en-US" i="1" dirty="0" smtClean="0">
                <a:solidFill>
                  <a:srgbClr val="C00000"/>
                </a:solidFill>
              </a:rPr>
              <a:t>(select control with multiple attribute set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then all the values user has selected will be sent to the server under a single name.</a:t>
            </a:r>
          </a:p>
          <a:p>
            <a:endParaRPr lang="en-US" dirty="0" smtClean="0"/>
          </a:p>
          <a:p>
            <a:r>
              <a:rPr lang="en-US" dirty="0" smtClean="0"/>
              <a:t>So to access these values we need to call the method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public String[ ] </a:t>
            </a:r>
            <a:r>
              <a:rPr lang="en-US" b="1" dirty="0" err="1" smtClean="0">
                <a:solidFill>
                  <a:srgbClr val="0070C0"/>
                </a:solidFill>
              </a:rPr>
              <a:t>getParameterValues</a:t>
            </a:r>
            <a:r>
              <a:rPr lang="en-US" b="1" dirty="0" smtClean="0">
                <a:solidFill>
                  <a:srgbClr val="0070C0"/>
                </a:solidFill>
              </a:rPr>
              <a:t>(String)</a:t>
            </a:r>
          </a:p>
          <a:p>
            <a:endParaRPr lang="en-US" dirty="0" smtClean="0"/>
          </a:p>
          <a:p>
            <a:r>
              <a:rPr lang="en-US" dirty="0" smtClean="0"/>
              <a:t>The argument passed to this method is the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of input control and it’s return value is an array of String containing the </a:t>
            </a:r>
            <a:r>
              <a:rPr lang="en-US" i="1" dirty="0" smtClean="0">
                <a:solidFill>
                  <a:srgbClr val="C00000"/>
                </a:solidFill>
              </a:rPr>
              <a:t>values selected by the user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Develop an application containing two pages: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An html page asking the user to fill his </a:t>
            </a:r>
            <a:r>
              <a:rPr lang="en-US" b="1" dirty="0" err="1" smtClean="0">
                <a:solidFill>
                  <a:srgbClr val="C00000"/>
                </a:solidFill>
              </a:rPr>
              <a:t>name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C00000"/>
                </a:solidFill>
              </a:rPr>
              <a:t>gender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hobbies</a:t>
            </a:r>
            <a:r>
              <a:rPr lang="en-US" b="1" dirty="0" smtClean="0"/>
              <a:t>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 </a:t>
            </a:r>
            <a:r>
              <a:rPr lang="en-US" b="1" dirty="0" err="1" smtClean="0"/>
              <a:t>servlet</a:t>
            </a:r>
            <a:r>
              <a:rPr lang="en-US" b="1" dirty="0" smtClean="0"/>
              <a:t> that reads the user input values and displays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 THE html PAGE)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&lt;head&gt;</a:t>
            </a:r>
          </a:p>
          <a:p>
            <a:pPr>
              <a:buNone/>
            </a:pPr>
            <a:r>
              <a:rPr lang="en-IN" sz="1400" b="1" dirty="0" smtClean="0"/>
              <a:t>&lt;title&gt;Form Parameter Demo&lt;/title&gt;</a:t>
            </a:r>
          </a:p>
          <a:p>
            <a:pPr>
              <a:buNone/>
            </a:pPr>
            <a:r>
              <a:rPr lang="en-IN" sz="1400" b="1" dirty="0" smtClean="0"/>
              <a:t>&lt;/head&gt;</a:t>
            </a:r>
          </a:p>
          <a:p>
            <a:pPr>
              <a:buNone/>
            </a:pPr>
            <a:r>
              <a:rPr lang="en-IN" sz="1400" b="1" dirty="0" smtClean="0"/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&lt;form action="</a:t>
            </a:r>
            <a:r>
              <a:rPr lang="en-IN" sz="1400" b="1" dirty="0" err="1" smtClean="0">
                <a:solidFill>
                  <a:srgbClr val="C00000"/>
                </a:solidFill>
              </a:rPr>
              <a:t>GreetingsServlet</a:t>
            </a:r>
            <a:r>
              <a:rPr lang="en-IN" sz="1400" b="1" dirty="0" smtClean="0">
                <a:solidFill>
                  <a:srgbClr val="C00000"/>
                </a:solidFill>
              </a:rPr>
              <a:t>" method="get"&gt;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What Is Your Name ?&lt;input type="text" </a:t>
            </a:r>
            <a:r>
              <a:rPr lang="en-IN" sz="1400" b="1" dirty="0" smtClean="0">
                <a:solidFill>
                  <a:srgbClr val="FF0000"/>
                </a:solidFill>
              </a:rPr>
              <a:t>name="username"</a:t>
            </a:r>
            <a:r>
              <a:rPr lang="en-IN" sz="1400" b="1" dirty="0" smtClean="0">
                <a:solidFill>
                  <a:srgbClr val="0070C0"/>
                </a:solidFill>
              </a:rPr>
              <a:t>&gt;&lt;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What Is Your Gender ?&lt;input type="radio" value="Male" </a:t>
            </a:r>
            <a:r>
              <a:rPr lang="en-IN" sz="1400" b="1" dirty="0" smtClean="0">
                <a:solidFill>
                  <a:srgbClr val="FF0000"/>
                </a:solidFill>
              </a:rPr>
              <a:t>name="gender"</a:t>
            </a:r>
            <a:r>
              <a:rPr lang="en-IN" sz="1400" b="1" dirty="0" smtClean="0">
                <a:solidFill>
                  <a:srgbClr val="0070C0"/>
                </a:solidFill>
              </a:rPr>
              <a:t> &gt;Male &lt;input type="radio" value="Female" </a:t>
            </a:r>
            <a:r>
              <a:rPr lang="en-IN" sz="1400" b="1" dirty="0" smtClean="0">
                <a:solidFill>
                  <a:srgbClr val="FF0000"/>
                </a:solidFill>
              </a:rPr>
              <a:t>name="gender"</a:t>
            </a:r>
            <a:r>
              <a:rPr lang="en-IN" sz="1400" b="1" dirty="0" smtClean="0">
                <a:solidFill>
                  <a:srgbClr val="0070C0"/>
                </a:solidFill>
              </a:rPr>
              <a:t>&gt;Female&lt;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What are your hobbies&lt;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&lt;select </a:t>
            </a:r>
            <a:r>
              <a:rPr lang="en-IN" sz="1400" b="1" dirty="0" smtClean="0">
                <a:solidFill>
                  <a:srgbClr val="FF0000"/>
                </a:solidFill>
              </a:rPr>
              <a:t>name="hobbies"</a:t>
            </a:r>
            <a:r>
              <a:rPr lang="en-IN" sz="1400" b="1" dirty="0" smtClean="0">
                <a:solidFill>
                  <a:srgbClr val="0070C0"/>
                </a:solidFill>
              </a:rPr>
              <a:t> multiple&gt;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&lt;option&gt;Writing&lt;/option&gt;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&lt;option&gt;Reading&lt;/option&gt;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&lt;option&gt;Singing&lt;/option&gt;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&lt;option&gt;Programming&lt;/option&gt;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&lt;option&gt;Listening Music&lt;/option&gt;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&lt;/select&gt;&lt;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&gt;&lt;</a:t>
            </a:r>
            <a:r>
              <a:rPr lang="en-IN" sz="1400" b="1" dirty="0" err="1" smtClean="0">
                <a:solidFill>
                  <a:srgbClr val="0070C0"/>
                </a:solidFill>
              </a:rPr>
              <a:t>br</a:t>
            </a:r>
            <a:r>
              <a:rPr lang="en-IN" sz="14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&lt;input type="submit" value="click me"&gt;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sz="1400" b="1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err="1" smtClean="0"/>
              <a:t>servlet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import </a:t>
            </a:r>
            <a:r>
              <a:rPr lang="en-IN" sz="1800" b="1" dirty="0" err="1" smtClean="0"/>
              <a:t>javax.servlet</a:t>
            </a:r>
            <a:r>
              <a:rPr lang="en-IN" sz="1800" b="1" dirty="0" smtClean="0"/>
              <a:t>.*;</a:t>
            </a:r>
          </a:p>
          <a:p>
            <a:pPr>
              <a:buNone/>
            </a:pPr>
            <a:r>
              <a:rPr lang="en-IN" sz="1800" b="1" dirty="0" smtClean="0"/>
              <a:t>import </a:t>
            </a:r>
            <a:r>
              <a:rPr lang="en-IN" sz="1800" b="1" dirty="0" err="1" smtClean="0"/>
              <a:t>javax.servlet.http</a:t>
            </a:r>
            <a:r>
              <a:rPr lang="en-IN" sz="1800" b="1" dirty="0" smtClean="0"/>
              <a:t>.*;</a:t>
            </a:r>
          </a:p>
          <a:p>
            <a:pPr>
              <a:buNone/>
            </a:pPr>
            <a:r>
              <a:rPr lang="en-IN" sz="1800" b="1" dirty="0" smtClean="0"/>
              <a:t>import java.io.*;</a:t>
            </a:r>
          </a:p>
          <a:p>
            <a:pPr>
              <a:buNone/>
            </a:pPr>
            <a:r>
              <a:rPr lang="en-IN" sz="1800" b="1" dirty="0" smtClean="0"/>
              <a:t>public class </a:t>
            </a:r>
            <a:r>
              <a:rPr lang="en-IN" sz="1800" b="1" dirty="0" err="1" smtClean="0"/>
              <a:t>GreetingsServlet</a:t>
            </a:r>
            <a:r>
              <a:rPr lang="en-IN" sz="1800" b="1" dirty="0" smtClean="0"/>
              <a:t> extends </a:t>
            </a:r>
            <a:r>
              <a:rPr lang="en-IN" sz="1800" b="1" dirty="0" err="1" smtClean="0"/>
              <a:t>HttpServlet</a:t>
            </a: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{</a:t>
            </a:r>
          </a:p>
          <a:p>
            <a:pPr>
              <a:buNone/>
            </a:pPr>
            <a:r>
              <a:rPr lang="en-IN" sz="1800" b="1" dirty="0" smtClean="0"/>
              <a:t>public void </a:t>
            </a:r>
            <a:r>
              <a:rPr lang="en-IN" sz="1800" b="1" dirty="0" err="1" smtClean="0"/>
              <a:t>doGet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HttpServletRequest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req,HttpServletResponse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resp</a:t>
            </a:r>
            <a:r>
              <a:rPr lang="en-IN" sz="1800" b="1" dirty="0" smtClean="0"/>
              <a:t>)throws </a:t>
            </a:r>
            <a:r>
              <a:rPr lang="en-IN" sz="1800" b="1" dirty="0" err="1" smtClean="0"/>
              <a:t>ServletException,IOException</a:t>
            </a:r>
            <a:endParaRPr lang="en-IN" sz="1800" b="1" dirty="0" smtClean="0"/>
          </a:p>
          <a:p>
            <a:pPr>
              <a:buNone/>
            </a:pPr>
            <a:r>
              <a:rPr lang="en-IN" sz="1800" b="1" dirty="0" smtClean="0"/>
              <a:t>{</a:t>
            </a:r>
          </a:p>
          <a:p>
            <a:pPr>
              <a:buNone/>
            </a:pPr>
            <a:r>
              <a:rPr lang="en-IN" sz="1800" b="1" dirty="0" err="1" smtClean="0"/>
              <a:t>resp.setContentType</a:t>
            </a:r>
            <a:r>
              <a:rPr lang="en-IN" sz="1800" b="1" dirty="0" smtClean="0"/>
              <a:t>("text/html");</a:t>
            </a:r>
          </a:p>
          <a:p>
            <a:pPr>
              <a:buNone/>
            </a:pPr>
            <a:r>
              <a:rPr lang="en-IN" sz="1800" b="1" dirty="0" err="1" smtClean="0"/>
              <a:t>PrintWriter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pw</a:t>
            </a:r>
            <a:r>
              <a:rPr lang="en-IN" sz="1800" b="1" dirty="0" smtClean="0"/>
              <a:t>=</a:t>
            </a:r>
            <a:r>
              <a:rPr lang="en-IN" sz="1800" b="1" dirty="0" err="1" smtClean="0"/>
              <a:t>resp.getWriter</a:t>
            </a:r>
            <a:r>
              <a:rPr lang="en-IN" sz="1800" b="1" dirty="0" smtClean="0"/>
              <a:t>();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("&lt;html&gt;");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("&lt;head&gt;&lt;title&gt;Greetings </a:t>
            </a:r>
            <a:r>
              <a:rPr lang="en-IN" sz="1800" b="1" dirty="0" err="1" smtClean="0"/>
              <a:t>Servlet</a:t>
            </a:r>
            <a:r>
              <a:rPr lang="en-IN" sz="1800" b="1" dirty="0" smtClean="0"/>
              <a:t>&lt;/title&gt;&lt;/head&gt;");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("&lt;body&gt;");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String username=</a:t>
            </a:r>
            <a:r>
              <a:rPr lang="en-IN" sz="1800" b="1" dirty="0" err="1" smtClean="0">
                <a:solidFill>
                  <a:srgbClr val="7030A0"/>
                </a:solidFill>
              </a:rPr>
              <a:t>req.getParameter</a:t>
            </a:r>
            <a:r>
              <a:rPr lang="en-IN" sz="1800" b="1" dirty="0" smtClean="0">
                <a:solidFill>
                  <a:srgbClr val="7030A0"/>
                </a:solidFill>
              </a:rPr>
              <a:t>("username");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String gender=</a:t>
            </a:r>
            <a:r>
              <a:rPr lang="en-IN" sz="1800" b="1" dirty="0" err="1" smtClean="0">
                <a:solidFill>
                  <a:srgbClr val="7030A0"/>
                </a:solidFill>
              </a:rPr>
              <a:t>req.getParameter</a:t>
            </a:r>
            <a:r>
              <a:rPr lang="en-IN" sz="1800" b="1" dirty="0" smtClean="0">
                <a:solidFill>
                  <a:srgbClr val="7030A0"/>
                </a:solidFill>
              </a:rPr>
              <a:t>("gender");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SOLUTION</a:t>
            </a:r>
            <a:br>
              <a:rPr lang="en-US" b="1" dirty="0" smtClean="0"/>
            </a:br>
            <a:r>
              <a:rPr lang="en-US" b="1" dirty="0" smtClean="0"/>
              <a:t>(THE </a:t>
            </a:r>
            <a:r>
              <a:rPr lang="en-US" b="1" dirty="0" err="1" smtClean="0"/>
              <a:t>servlet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String [ ]hobby=</a:t>
            </a:r>
            <a:r>
              <a:rPr lang="en-IN" sz="1800" b="1" dirty="0" err="1" smtClean="0">
                <a:solidFill>
                  <a:srgbClr val="7030A0"/>
                </a:solidFill>
              </a:rPr>
              <a:t>req.getParameterValues</a:t>
            </a:r>
            <a:r>
              <a:rPr lang="en-IN" sz="1800" b="1" dirty="0" smtClean="0">
                <a:solidFill>
                  <a:srgbClr val="7030A0"/>
                </a:solidFill>
              </a:rPr>
              <a:t>("hobbies");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("&lt;b&gt;Your </a:t>
            </a:r>
            <a:r>
              <a:rPr lang="en-IN" sz="1800" b="1" dirty="0" err="1" smtClean="0"/>
              <a:t>UserName</a:t>
            </a:r>
            <a:r>
              <a:rPr lang="en-IN" sz="1800" b="1" dirty="0" smtClean="0"/>
              <a:t>:&lt;/b&gt;"+username+"&lt;</a:t>
            </a:r>
            <a:r>
              <a:rPr lang="en-IN" sz="1800" b="1" dirty="0" err="1" smtClean="0"/>
              <a:t>br</a:t>
            </a:r>
            <a:r>
              <a:rPr lang="en-IN" sz="1800" b="1" dirty="0" smtClean="0"/>
              <a:t>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("&lt;b&gt;Your Gender:&lt;/b&gt;"+gender+"&lt;</a:t>
            </a:r>
            <a:r>
              <a:rPr lang="en-IN" sz="1800" b="1" dirty="0" err="1" smtClean="0"/>
              <a:t>br</a:t>
            </a:r>
            <a:r>
              <a:rPr lang="en-IN" sz="1800" b="1" dirty="0" smtClean="0"/>
              <a:t>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("&lt;b&gt;Your Hobbies:&lt;/b&gt;");</a:t>
            </a:r>
          </a:p>
          <a:p>
            <a:pPr>
              <a:buNone/>
            </a:pPr>
            <a:r>
              <a:rPr lang="en-IN" sz="1800" b="1" dirty="0" smtClean="0"/>
              <a:t>for(String s:hobby)</a:t>
            </a:r>
          </a:p>
          <a:p>
            <a:pPr>
              <a:buNone/>
            </a:pPr>
            <a:r>
              <a:rPr lang="en-IN" sz="1800" b="1" dirty="0" smtClean="0"/>
              <a:t>{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(s+",");</a:t>
            </a:r>
          </a:p>
          <a:p>
            <a:pPr>
              <a:buNone/>
            </a:pPr>
            <a:r>
              <a:rPr lang="en-IN" sz="1800" b="1" dirty="0" smtClean="0"/>
              <a:t>}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("&lt;/body&gt;");</a:t>
            </a:r>
          </a:p>
          <a:p>
            <a:pPr>
              <a:buNone/>
            </a:pPr>
            <a:r>
              <a:rPr lang="en-IN" sz="1800" b="1" dirty="0" err="1" smtClean="0"/>
              <a:t>pw.println</a:t>
            </a:r>
            <a:r>
              <a:rPr lang="en-IN" sz="1800" b="1" dirty="0" smtClean="0"/>
              <a:t>("&lt;/html&gt;");</a:t>
            </a:r>
          </a:p>
          <a:p>
            <a:pPr>
              <a:buNone/>
            </a:pPr>
            <a:r>
              <a:rPr lang="en-IN" sz="1800" b="1" dirty="0" err="1" smtClean="0"/>
              <a:t>pw.close</a:t>
            </a:r>
            <a:r>
              <a:rPr lang="en-IN" sz="1800" b="1" dirty="0" smtClean="0"/>
              <a:t>();</a:t>
            </a:r>
          </a:p>
          <a:p>
            <a:pPr>
              <a:buNone/>
            </a:pPr>
            <a:r>
              <a:rPr lang="en-IN" sz="1800" b="1" dirty="0" smtClean="0"/>
              <a:t>}</a:t>
            </a:r>
          </a:p>
          <a:p>
            <a:pPr>
              <a:buNone/>
            </a:pPr>
            <a:r>
              <a:rPr lang="en-IN" sz="18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OUTPUT </a:t>
            </a:r>
            <a:br>
              <a:rPr lang="en-US" b="1" dirty="0" smtClean="0"/>
            </a:br>
            <a:r>
              <a:rPr lang="en-US" b="1" dirty="0" smtClean="0"/>
              <a:t>(html PAGE)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48603"/>
            <a:ext cx="8858312" cy="53665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SERVLET</a:t>
            </a:r>
            <a:br>
              <a:rPr lang="en-US" b="1" dirty="0" smtClean="0"/>
            </a:br>
            <a:r>
              <a:rPr lang="en-US" b="1" dirty="0" smtClean="0"/>
              <a:t>BY HTML PAGE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Till now the </a:t>
            </a:r>
            <a:r>
              <a:rPr lang="en-US" dirty="0" err="1" smtClean="0"/>
              <a:t>servlets</a:t>
            </a:r>
            <a:r>
              <a:rPr lang="en-US" dirty="0" smtClean="0"/>
              <a:t> we have designed have to be called by a user by </a:t>
            </a:r>
            <a:r>
              <a:rPr lang="en-US" i="1" dirty="0" smtClean="0">
                <a:solidFill>
                  <a:srgbClr val="FF0000"/>
                </a:solidFill>
              </a:rPr>
              <a:t>completely typing the </a:t>
            </a:r>
            <a:r>
              <a:rPr lang="en-US" i="1" dirty="0" err="1" smtClean="0">
                <a:solidFill>
                  <a:srgbClr val="FF0000"/>
                </a:solidFill>
              </a:rPr>
              <a:t>servlets</a:t>
            </a:r>
            <a:r>
              <a:rPr lang="en-US" i="1" dirty="0" smtClean="0">
                <a:solidFill>
                  <a:srgbClr val="FF0000"/>
                </a:solidFill>
              </a:rPr>
              <a:t> URL </a:t>
            </a:r>
            <a:r>
              <a:rPr lang="en-US" dirty="0" smtClean="0"/>
              <a:t>in the browser window </a:t>
            </a:r>
          </a:p>
          <a:p>
            <a:endParaRPr lang="en-US" dirty="0" smtClean="0"/>
          </a:p>
          <a:p>
            <a:r>
              <a:rPr lang="en-US" dirty="0" smtClean="0"/>
              <a:t>But practically the users visit the HTML page and then from there a </a:t>
            </a:r>
            <a:r>
              <a:rPr lang="en-US" u="sng" dirty="0" smtClean="0">
                <a:solidFill>
                  <a:srgbClr val="0070C0"/>
                </a:solidFill>
              </a:rPr>
              <a:t>link</a:t>
            </a:r>
            <a:r>
              <a:rPr lang="en-US" dirty="0" smtClean="0"/>
              <a:t> is provided to them to access the </a:t>
            </a:r>
            <a:r>
              <a:rPr lang="en-US" dirty="0" err="1" smtClean="0"/>
              <a:t>servlet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OUTPUT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servlet</a:t>
            </a:r>
            <a:r>
              <a:rPr lang="en-US" b="1" dirty="0" smtClean="0"/>
              <a:t>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Recap Of Database Programming 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How To Connect A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To A Database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Which Methods To Be Overridden And Why ?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Sample Code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SERVLET</a:t>
            </a:r>
            <a:br>
              <a:rPr lang="en-US" b="1" dirty="0" smtClean="0"/>
            </a:br>
            <a:r>
              <a:rPr lang="en-US" b="1" dirty="0" smtClean="0"/>
              <a:t>BY HTML PAGE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order to get this behavior we have to provide an HTML page to the user containing link to the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SERVLET</a:t>
            </a:r>
            <a:br>
              <a:rPr lang="en-US" b="1" dirty="0" smtClean="0"/>
            </a:br>
            <a:r>
              <a:rPr lang="en-US" b="1" dirty="0" smtClean="0"/>
              <a:t>BY HTML PAGE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link can be given in </a:t>
            </a:r>
            <a:r>
              <a:rPr lang="en-US" b="1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giving an </a:t>
            </a:r>
            <a:r>
              <a:rPr lang="en-US" dirty="0" smtClean="0">
                <a:solidFill>
                  <a:srgbClr val="00B050"/>
                </a:solidFill>
              </a:rPr>
              <a:t>anchor tag </a:t>
            </a:r>
            <a:r>
              <a:rPr lang="en-US" dirty="0" smtClean="0"/>
              <a:t>whose </a:t>
            </a:r>
            <a:r>
              <a:rPr lang="en-US" dirty="0" err="1" smtClean="0">
                <a:solidFill>
                  <a:srgbClr val="C00000"/>
                </a:solidFill>
              </a:rPr>
              <a:t>href</a:t>
            </a:r>
            <a:r>
              <a:rPr lang="en-US" dirty="0" smtClean="0"/>
              <a:t> attribute contains the </a:t>
            </a:r>
            <a:r>
              <a:rPr lang="en-US" dirty="0" err="1" smtClean="0"/>
              <a:t>servlets</a:t>
            </a:r>
            <a:r>
              <a:rPr lang="en-US" dirty="0" smtClean="0"/>
              <a:t> URL but we must remember that anchor generates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request so our </a:t>
            </a:r>
            <a:r>
              <a:rPr lang="en-US" dirty="0" err="1" smtClean="0"/>
              <a:t>servlet</a:t>
            </a:r>
            <a:r>
              <a:rPr lang="en-US" dirty="0" smtClean="0"/>
              <a:t> should contain the </a:t>
            </a:r>
            <a:r>
              <a:rPr lang="en-US" b="1" dirty="0" err="1" smtClean="0">
                <a:solidFill>
                  <a:srgbClr val="7030A0"/>
                </a:solidFill>
              </a:rPr>
              <a:t>doGet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method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form tag </a:t>
            </a:r>
            <a:r>
              <a:rPr lang="en-US" dirty="0" smtClean="0"/>
              <a:t>where in the </a:t>
            </a:r>
            <a:r>
              <a:rPr lang="en-US" dirty="0" smtClean="0">
                <a:solidFill>
                  <a:srgbClr val="C00000"/>
                </a:solidFill>
              </a:rPr>
              <a:t>action</a:t>
            </a:r>
            <a:r>
              <a:rPr lang="en-US" dirty="0" smtClean="0"/>
              <a:t> attribute we mention the name of the </a:t>
            </a:r>
            <a:r>
              <a:rPr lang="en-US" dirty="0" err="1" smtClean="0"/>
              <a:t>servlet</a:t>
            </a:r>
            <a:r>
              <a:rPr lang="en-US" dirty="0" smtClean="0"/>
              <a:t> and in the method attribute we mention the name of HTTP command either </a:t>
            </a:r>
            <a:r>
              <a:rPr lang="en-US" b="1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ANCHOR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&lt;html&gt;</a:t>
            </a:r>
          </a:p>
          <a:p>
            <a:pPr>
              <a:buNone/>
            </a:pPr>
            <a:r>
              <a:rPr lang="en-IN" sz="2400" b="1" dirty="0" smtClean="0"/>
              <a:t>&lt;head&gt;</a:t>
            </a:r>
          </a:p>
          <a:p>
            <a:pPr>
              <a:buNone/>
            </a:pPr>
            <a:r>
              <a:rPr lang="en-IN" sz="2400" b="1" dirty="0" smtClean="0"/>
              <a:t>&lt;title&gt;</a:t>
            </a:r>
            <a:r>
              <a:rPr lang="en-IN" sz="2400" b="1" dirty="0" err="1" smtClean="0"/>
              <a:t>Servlet</a:t>
            </a:r>
            <a:r>
              <a:rPr lang="en-IN" sz="2400" b="1" dirty="0" smtClean="0"/>
              <a:t> Calling Demo&lt;/title&gt;</a:t>
            </a:r>
          </a:p>
          <a:p>
            <a:pPr>
              <a:buNone/>
            </a:pPr>
            <a:r>
              <a:rPr lang="en-IN" sz="2400" b="1" dirty="0" smtClean="0"/>
              <a:t>&lt;/head&gt;</a:t>
            </a:r>
          </a:p>
          <a:p>
            <a:pPr>
              <a:buNone/>
            </a:pPr>
            <a:r>
              <a:rPr lang="en-IN" sz="2400" b="1" dirty="0" smtClean="0"/>
              <a:t>&lt;body&gt;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&lt;h3&gt;To call the </a:t>
            </a:r>
            <a:r>
              <a:rPr lang="en-IN" sz="2400" b="1" dirty="0" err="1" smtClean="0">
                <a:solidFill>
                  <a:srgbClr val="C00000"/>
                </a:solidFill>
              </a:rPr>
              <a:t>servlet</a:t>
            </a:r>
            <a:r>
              <a:rPr lang="en-IN" sz="2400" b="1" dirty="0" smtClean="0">
                <a:solidFill>
                  <a:srgbClr val="C00000"/>
                </a:solidFill>
              </a:rPr>
              <a:t> &lt;a </a:t>
            </a:r>
            <a:r>
              <a:rPr lang="en-IN" sz="2400" b="1" dirty="0" err="1" smtClean="0">
                <a:solidFill>
                  <a:srgbClr val="C00000"/>
                </a:solidFill>
              </a:rPr>
              <a:t>href</a:t>
            </a:r>
            <a:r>
              <a:rPr lang="en-IN" sz="2400" b="1" dirty="0" smtClean="0">
                <a:solidFill>
                  <a:srgbClr val="C00000"/>
                </a:solidFill>
              </a:rPr>
              <a:t>="</a:t>
            </a:r>
            <a:r>
              <a:rPr lang="en-IN" sz="2400" b="1" dirty="0" err="1" smtClean="0">
                <a:solidFill>
                  <a:srgbClr val="C00000"/>
                </a:solidFill>
              </a:rPr>
              <a:t>MyDateTimeServlet</a:t>
            </a:r>
            <a:r>
              <a:rPr lang="en-IN" sz="2400" b="1" dirty="0" smtClean="0">
                <a:solidFill>
                  <a:srgbClr val="C00000"/>
                </a:solidFill>
              </a:rPr>
              <a:t>" &gt;Click &lt;/a&gt; here&lt;/h3&gt;</a:t>
            </a:r>
          </a:p>
          <a:p>
            <a:pPr>
              <a:buNone/>
            </a:pPr>
            <a:r>
              <a:rPr lang="en-IN" sz="2400" b="1" dirty="0" smtClean="0"/>
              <a:t>&lt;/body&gt;</a:t>
            </a:r>
          </a:p>
          <a:p>
            <a:pPr>
              <a:buNone/>
            </a:pPr>
            <a:r>
              <a:rPr lang="en-IN" sz="2400" b="1" dirty="0" smtClean="0"/>
              <a:t>&lt;/html&gt;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29685" y="1285860"/>
            <a:ext cx="911431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After clicking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FORM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</a:t>
            </a:r>
            <a:r>
              <a:rPr lang="en-IN" b="1" dirty="0" err="1" smtClean="0"/>
              <a:t>Servlet</a:t>
            </a:r>
            <a:r>
              <a:rPr lang="en-IN" b="1" dirty="0" smtClean="0"/>
              <a:t> Calling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/>
              <a:t>&lt;h3&gt;To call the </a:t>
            </a:r>
            <a:r>
              <a:rPr lang="en-IN" b="1" dirty="0" err="1" smtClean="0"/>
              <a:t>servlet</a:t>
            </a:r>
            <a:r>
              <a:rPr lang="en-IN" b="1" dirty="0" smtClean="0"/>
              <a:t> Click the button below&lt;/h3&gt;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&lt;form action="</a:t>
            </a:r>
            <a:r>
              <a:rPr lang="en-IN" b="1" dirty="0" err="1" smtClean="0">
                <a:solidFill>
                  <a:srgbClr val="C00000"/>
                </a:solidFill>
              </a:rPr>
              <a:t>MyDateTimeServlet</a:t>
            </a:r>
            <a:r>
              <a:rPr lang="en-IN" b="1" dirty="0" smtClean="0">
                <a:solidFill>
                  <a:srgbClr val="C00000"/>
                </a:solidFill>
              </a:rPr>
              <a:t>" method="get"&gt;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&lt;input type="submit" value="Show Date Time"&gt;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4205</TotalTime>
  <Words>1242</Words>
  <Application>Microsoft Office PowerPoint</Application>
  <PresentationFormat>On-screen Show (4:3)</PresentationFormat>
  <Paragraphs>218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CALLING SERVLET BY HTML PAGE</vt:lpstr>
      <vt:lpstr>CALLING SERVLET BY HTML PAGE</vt:lpstr>
      <vt:lpstr>CALLING SERVLET BY HTML PAGE</vt:lpstr>
      <vt:lpstr>USING ANCHOR TAG</vt:lpstr>
      <vt:lpstr>OUTPUT</vt:lpstr>
      <vt:lpstr>After clicking</vt:lpstr>
      <vt:lpstr>USING FORM TAG</vt:lpstr>
      <vt:lpstr>OUTPUT</vt:lpstr>
      <vt:lpstr>AFTER CLICKING</vt:lpstr>
      <vt:lpstr>OBTAINING CLIENT INFO</vt:lpstr>
      <vt:lpstr>METHODS OF  ServletRequest INTERFACE</vt:lpstr>
      <vt:lpstr>METHODS OF  HttpServletRequest INTERFACE</vt:lpstr>
      <vt:lpstr>GETTING  HTTP REQUEST HEADER  NAMES</vt:lpstr>
      <vt:lpstr>EXERCISE</vt:lpstr>
      <vt:lpstr>SOLUTION</vt:lpstr>
      <vt:lpstr>SOLUTION</vt:lpstr>
      <vt:lpstr>OUTPUT</vt:lpstr>
      <vt:lpstr>OUTPUT</vt:lpstr>
      <vt:lpstr>READING FORM DATA  FROM SERVLET</vt:lpstr>
      <vt:lpstr>READING FORM DATA  FROM SERVLET</vt:lpstr>
      <vt:lpstr>THE THREE POSSIBLITIES</vt:lpstr>
      <vt:lpstr>USING  getParameterValues( )  METHOD</vt:lpstr>
      <vt:lpstr>EXERCISE</vt:lpstr>
      <vt:lpstr>SOLUTION ( THE html PAGE)</vt:lpstr>
      <vt:lpstr>  SOLUTION (THE servlet) </vt:lpstr>
      <vt:lpstr>  SOLUTION (THE servlet) </vt:lpstr>
      <vt:lpstr>OUTPUT  (html PAGE)</vt:lpstr>
      <vt:lpstr>OUTPUT  (servlet)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353</cp:revision>
  <dcterms:created xsi:type="dcterms:W3CDTF">2016-02-04T12:02:26Z</dcterms:created>
  <dcterms:modified xsi:type="dcterms:W3CDTF">2017-04-30T03:58:13Z</dcterms:modified>
</cp:coreProperties>
</file>