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7" r:id="rId2"/>
    <p:sldId id="258" r:id="rId3"/>
    <p:sldId id="484" r:id="rId4"/>
    <p:sldId id="498" r:id="rId5"/>
    <p:sldId id="499" r:id="rId6"/>
    <p:sldId id="485" r:id="rId7"/>
    <p:sldId id="486" r:id="rId8"/>
    <p:sldId id="503" r:id="rId9"/>
    <p:sldId id="504" r:id="rId10"/>
    <p:sldId id="505" r:id="rId11"/>
    <p:sldId id="500" r:id="rId12"/>
    <p:sldId id="501" r:id="rId13"/>
    <p:sldId id="502" r:id="rId14"/>
    <p:sldId id="491" r:id="rId15"/>
    <p:sldId id="493" r:id="rId16"/>
    <p:sldId id="506" r:id="rId17"/>
    <p:sldId id="492" r:id="rId18"/>
    <p:sldId id="507" r:id="rId19"/>
    <p:sldId id="508" r:id="rId20"/>
    <p:sldId id="509" r:id="rId21"/>
    <p:sldId id="511" r:id="rId22"/>
    <p:sldId id="510" r:id="rId23"/>
    <p:sldId id="512" r:id="rId24"/>
    <p:sldId id="497" r:id="rId25"/>
    <p:sldId id="513" r:id="rId26"/>
    <p:sldId id="514" r:id="rId27"/>
    <p:sldId id="517" r:id="rId28"/>
    <p:sldId id="516" r:id="rId29"/>
    <p:sldId id="515" r:id="rId30"/>
    <p:sldId id="518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1EA9DF1-C8AC-4BD9-A78B-8E51ECA02D55}"/>
    <pc:docChg chg="modSld">
      <pc:chgData name="Sharma Computer Academy" userId="08476b32c11f4418" providerId="LiveId" clId="{E1EA9DF1-C8AC-4BD9-A78B-8E51ECA02D55}" dt="2021-02-06T16:26:39.937" v="9" actId="20577"/>
      <pc:docMkLst>
        <pc:docMk/>
      </pc:docMkLst>
      <pc:sldChg chg="modSp mod">
        <pc:chgData name="Sharma Computer Academy" userId="08476b32c11f4418" providerId="LiveId" clId="{E1EA9DF1-C8AC-4BD9-A78B-8E51ECA02D55}" dt="2021-02-06T16:26:39.937" v="9" actId="20577"/>
        <pc:sldMkLst>
          <pc:docMk/>
          <pc:sldMk cId="0" sldId="500"/>
        </pc:sldMkLst>
        <pc:spChg chg="mod">
          <ac:chgData name="Sharma Computer Academy" userId="08476b32c11f4418" providerId="LiveId" clId="{E1EA9DF1-C8AC-4BD9-A78B-8E51ECA02D55}" dt="2021-02-06T16:26:39.937" v="9" actId="20577"/>
          <ac:spMkLst>
            <pc:docMk/>
            <pc:sldMk cId="0" sldId="50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2/6/2021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Lecture-47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14414" y="500042"/>
            <a:ext cx="564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REDIRECT DIAGRAM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97720" y="1357298"/>
            <a:ext cx="8903435" cy="535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web application containing a </a:t>
            </a:r>
            <a:r>
              <a:rPr lang="en-US" dirty="0" err="1"/>
              <a:t>servlet</a:t>
            </a:r>
            <a:r>
              <a:rPr lang="en-US" dirty="0"/>
              <a:t> that redirects the user to the home page of the company whose browser the user is using. 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	That is , if the user is using </a:t>
            </a:r>
            <a:r>
              <a:rPr lang="en-US" b="1" dirty="0">
                <a:solidFill>
                  <a:srgbClr val="0070C0"/>
                </a:solidFill>
              </a:rPr>
              <a:t>chrome</a:t>
            </a:r>
            <a:r>
              <a:rPr lang="en-US" dirty="0"/>
              <a:t> then he should be redirected to </a:t>
            </a:r>
            <a:r>
              <a:rPr lang="en-US" b="1" dirty="0" err="1">
                <a:solidFill>
                  <a:srgbClr val="0070C0"/>
                </a:solidFill>
              </a:rPr>
              <a:t>google’s</a:t>
            </a:r>
            <a:r>
              <a:rPr lang="en-US" b="1" dirty="0">
                <a:solidFill>
                  <a:srgbClr val="0070C0"/>
                </a:solidFill>
              </a:rPr>
              <a:t> home page </a:t>
            </a:r>
            <a:r>
              <a:rPr lang="en-US" dirty="0"/>
              <a:t>, if he is using </a:t>
            </a:r>
            <a:r>
              <a:rPr lang="en-US" b="1" dirty="0" err="1">
                <a:solidFill>
                  <a:srgbClr val="C00000"/>
                </a:solidFill>
              </a:rPr>
              <a:t>firefox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then he should be redirected to </a:t>
            </a:r>
            <a:r>
              <a:rPr lang="en-US" b="1" dirty="0">
                <a:solidFill>
                  <a:srgbClr val="C00000"/>
                </a:solidFill>
              </a:rPr>
              <a:t>Mozilla’s home </a:t>
            </a:r>
            <a:r>
              <a:rPr lang="en-US" b="1">
                <a:solidFill>
                  <a:srgbClr val="C00000"/>
                </a:solidFill>
              </a:rPr>
              <a:t>page </a:t>
            </a:r>
            <a:r>
              <a:rPr lang="en-US"/>
              <a:t>otherwise he </a:t>
            </a:r>
            <a:r>
              <a:rPr lang="en-US" dirty="0"/>
              <a:t>should be redirected to </a:t>
            </a:r>
            <a:r>
              <a:rPr lang="en-US" b="1" dirty="0">
                <a:solidFill>
                  <a:srgbClr val="00B050"/>
                </a:solidFill>
              </a:rPr>
              <a:t>Microsoft’s home page</a:t>
            </a:r>
            <a:r>
              <a:rPr lang="en-US" dirty="0"/>
              <a:t>.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javax.servlet</a:t>
            </a:r>
            <a:r>
              <a:rPr lang="en-US" b="1" dirty="0"/>
              <a:t>.*;</a:t>
            </a:r>
          </a:p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javax.servlet.http</a:t>
            </a:r>
            <a:r>
              <a:rPr lang="en-US" b="1" dirty="0"/>
              <a:t>.*;</a:t>
            </a:r>
          </a:p>
          <a:p>
            <a:pPr>
              <a:buNone/>
            </a:pPr>
            <a:r>
              <a:rPr lang="en-US" b="1" dirty="0"/>
              <a:t>import java.io.*;</a:t>
            </a:r>
          </a:p>
          <a:p>
            <a:pPr>
              <a:buNone/>
            </a:pPr>
            <a:r>
              <a:rPr lang="en-US" b="1" dirty="0"/>
              <a:t>public class </a:t>
            </a:r>
            <a:r>
              <a:rPr lang="en-US" b="1" dirty="0" err="1"/>
              <a:t>RedirectServlet</a:t>
            </a:r>
            <a:r>
              <a:rPr lang="en-US" b="1" dirty="0"/>
              <a:t> extends </a:t>
            </a:r>
            <a:r>
              <a:rPr lang="en-US" b="1" dirty="0" err="1"/>
              <a:t>HttpServlet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public void </a:t>
            </a:r>
            <a:r>
              <a:rPr lang="en-US" b="1" dirty="0" err="1"/>
              <a:t>doGet</a:t>
            </a:r>
            <a:r>
              <a:rPr lang="en-US" b="1" dirty="0"/>
              <a:t>(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req,HttpServletResponse</a:t>
            </a:r>
            <a:r>
              <a:rPr lang="en-US" b="1" dirty="0"/>
              <a:t> </a:t>
            </a:r>
            <a:r>
              <a:rPr lang="en-US" b="1" dirty="0" err="1"/>
              <a:t>resp</a:t>
            </a:r>
            <a:r>
              <a:rPr lang="en-US" b="1" dirty="0"/>
              <a:t>)</a:t>
            </a:r>
            <a:r>
              <a:rPr lang="en-US" b="1" dirty="0" err="1"/>
              <a:t>throwsServletException,IOException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String browser=</a:t>
            </a:r>
            <a:r>
              <a:rPr lang="en-US" b="1" dirty="0" err="1">
                <a:solidFill>
                  <a:srgbClr val="C00000"/>
                </a:solidFill>
              </a:rPr>
              <a:t>req.getHeader</a:t>
            </a:r>
            <a:r>
              <a:rPr lang="en-US" b="1" dirty="0">
                <a:solidFill>
                  <a:srgbClr val="C00000"/>
                </a:solidFill>
              </a:rPr>
              <a:t>("user-agent");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if(</a:t>
            </a:r>
            <a:r>
              <a:rPr lang="en-US" b="1" dirty="0" err="1">
                <a:solidFill>
                  <a:srgbClr val="C00000"/>
                </a:solidFill>
              </a:rPr>
              <a:t>browser.indexOf</a:t>
            </a:r>
            <a:r>
              <a:rPr lang="en-US" b="1" dirty="0">
                <a:solidFill>
                  <a:srgbClr val="C00000"/>
                </a:solidFill>
              </a:rPr>
              <a:t>("Chrome")!=-1)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resp.sendRedirect</a:t>
            </a:r>
            <a:r>
              <a:rPr lang="en-US" b="1" dirty="0">
                <a:solidFill>
                  <a:srgbClr val="C00000"/>
                </a:solidFill>
              </a:rPr>
              <a:t>("http://www.google.com");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else if(</a:t>
            </a:r>
            <a:r>
              <a:rPr lang="en-US" b="1" dirty="0" err="1">
                <a:solidFill>
                  <a:srgbClr val="C00000"/>
                </a:solidFill>
              </a:rPr>
              <a:t>browser.indexOf</a:t>
            </a:r>
            <a:r>
              <a:rPr lang="en-US" b="1" dirty="0">
                <a:solidFill>
                  <a:srgbClr val="C00000"/>
                </a:solidFill>
              </a:rPr>
              <a:t>("Firefox")!=-1)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resp.sendRedirect</a:t>
            </a:r>
            <a:r>
              <a:rPr lang="en-US" b="1" dirty="0">
                <a:solidFill>
                  <a:srgbClr val="C00000"/>
                </a:solidFill>
              </a:rPr>
              <a:t>("http://www.mozilla.com");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else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resp.sendRedirect</a:t>
            </a:r>
            <a:r>
              <a:rPr lang="en-US" b="1" dirty="0">
                <a:solidFill>
                  <a:srgbClr val="C00000"/>
                </a:solidFill>
              </a:rPr>
              <a:t>("http://www.microsoft.com");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SOLUTION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web application containing an HTML page and a </a:t>
            </a:r>
            <a:r>
              <a:rPr lang="en-US" dirty="0" err="1"/>
              <a:t>servlet</a:t>
            </a:r>
            <a:r>
              <a:rPr lang="en-US" dirty="0"/>
              <a:t>. The HTML page should ask the user to select the name of a website from </a:t>
            </a:r>
            <a:r>
              <a:rPr lang="en-US" b="1" dirty="0" err="1">
                <a:solidFill>
                  <a:srgbClr val="0070C0"/>
                </a:solidFill>
              </a:rPr>
              <a:t>facebook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twitter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google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FF0000"/>
                </a:solidFill>
              </a:rPr>
              <a:t>youtube</a:t>
            </a:r>
            <a:r>
              <a:rPr lang="en-US" dirty="0"/>
              <a:t> .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Then the </a:t>
            </a:r>
            <a:r>
              <a:rPr lang="en-US" dirty="0" err="1"/>
              <a:t>servlet</a:t>
            </a:r>
            <a:r>
              <a:rPr lang="en-US" dirty="0"/>
              <a:t> should be called which should redirect the user to the website he has selected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some cases in a web application we may want to include the content from </a:t>
            </a:r>
            <a:r>
              <a:rPr lang="en-US" b="1" dirty="0">
                <a:solidFill>
                  <a:srgbClr val="7030A0"/>
                </a:solidFill>
              </a:rPr>
              <a:t>an HTML </a:t>
            </a:r>
            <a:r>
              <a:rPr lang="en-US" dirty="0"/>
              <a:t>page or the  output of </a:t>
            </a:r>
            <a:r>
              <a:rPr lang="en-US" b="1" dirty="0">
                <a:solidFill>
                  <a:srgbClr val="7030A0"/>
                </a:solidFill>
              </a:rPr>
              <a:t>another </a:t>
            </a:r>
            <a:r>
              <a:rPr lang="en-US" b="1" dirty="0" err="1">
                <a:solidFill>
                  <a:srgbClr val="7030A0"/>
                </a:solidFill>
              </a:rPr>
              <a:t>servlet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current </a:t>
            </a:r>
            <a:r>
              <a:rPr lang="en-US" b="1" dirty="0" err="1">
                <a:solidFill>
                  <a:srgbClr val="7030A0"/>
                </a:solidFill>
              </a:rPr>
              <a:t>servlet’s</a:t>
            </a:r>
            <a:r>
              <a:rPr lang="en-US" b="1" dirty="0">
                <a:solidFill>
                  <a:srgbClr val="7030A0"/>
                </a:solidFill>
              </a:rPr>
              <a:t> response</a:t>
            </a:r>
            <a:r>
              <a:rPr lang="en-US" dirty="0"/>
              <a:t>  which we have to send back to the client or we may want to pass the processing of the current </a:t>
            </a:r>
            <a:r>
              <a:rPr lang="en-US" b="1" dirty="0">
                <a:solidFill>
                  <a:srgbClr val="00B050"/>
                </a:solidFill>
              </a:rPr>
              <a:t>Http-request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another </a:t>
            </a:r>
            <a:r>
              <a:rPr lang="en-US" b="1" dirty="0" err="1">
                <a:solidFill>
                  <a:srgbClr val="C00000"/>
                </a:solidFill>
              </a:rPr>
              <a:t>servlet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such cases we use the technique called </a:t>
            </a:r>
            <a:r>
              <a:rPr lang="en-US" b="1" dirty="0">
                <a:solidFill>
                  <a:srgbClr val="FF0000"/>
                </a:solidFill>
              </a:rPr>
              <a:t>REQUEST DISPATCHING</a:t>
            </a:r>
            <a:r>
              <a:rPr lang="en-US" dirty="0"/>
              <a:t> which is done using a special interface called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142852"/>
            <a:ext cx="5786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REQUEST DISPATCHING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Request Dispatching </a:t>
            </a:r>
            <a:r>
              <a:rPr lang="en-US" dirty="0"/>
              <a:t>is done using the object of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r>
              <a:rPr lang="en-US" dirty="0"/>
              <a:t> interface which is available in the package </a:t>
            </a:r>
            <a:r>
              <a:rPr lang="en-US" b="1" dirty="0" err="1">
                <a:solidFill>
                  <a:srgbClr val="00B050"/>
                </a:solidFill>
              </a:rPr>
              <a:t>javax.servlet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has 2 methods which allow us to dispatch the request and they are: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include( 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forward( 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285750" y="142875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HOW TO PREFORM REQUEST DISPATCHING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include( ) </a:t>
            </a:r>
            <a:r>
              <a:rPr lang="en-US" b="1" dirty="0"/>
              <a:t>METHOD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void include(</a:t>
            </a:r>
            <a:r>
              <a:rPr lang="en-US" sz="2200" b="1" dirty="0" err="1">
                <a:solidFill>
                  <a:srgbClr val="7030A0"/>
                </a:solidFill>
              </a:rPr>
              <a:t>ServletRequest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req</a:t>
            </a:r>
            <a:r>
              <a:rPr lang="en-US" sz="2200" b="1" dirty="0">
                <a:solidFill>
                  <a:srgbClr val="7030A0"/>
                </a:solidFill>
              </a:rPr>
              <a:t> , </a:t>
            </a:r>
            <a:r>
              <a:rPr lang="en-US" sz="2200" b="1" dirty="0" err="1">
                <a:solidFill>
                  <a:srgbClr val="7030A0"/>
                </a:solidFill>
              </a:rPr>
              <a:t>ServletResponse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resp</a:t>
            </a:r>
            <a:r>
              <a:rPr lang="en-US" sz="2200" b="1" dirty="0">
                <a:solidFill>
                  <a:srgbClr val="7030A0"/>
                </a:solidFill>
              </a:rPr>
              <a:t>) throws </a:t>
            </a:r>
            <a:r>
              <a:rPr lang="en-US" sz="2200" b="1" dirty="0" err="1">
                <a:solidFill>
                  <a:srgbClr val="7030A0"/>
                </a:solidFill>
              </a:rPr>
              <a:t>ServletException,IOException</a:t>
            </a:r>
            <a:endParaRPr lang="en-US" sz="2200" b="1" dirty="0">
              <a:solidFill>
                <a:srgbClr val="7030A0"/>
              </a:solidFill>
            </a:endParaRP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As the name indicates , the method </a:t>
            </a:r>
            <a:r>
              <a:rPr lang="en-US" b="1" dirty="0">
                <a:solidFill>
                  <a:srgbClr val="C00000"/>
                </a:solidFill>
              </a:rPr>
              <a:t>include( ) </a:t>
            </a:r>
            <a:r>
              <a:rPr lang="en-US" dirty="0"/>
              <a:t>is used to add the contents of another </a:t>
            </a:r>
            <a:r>
              <a:rPr lang="en-US" b="1" dirty="0">
                <a:solidFill>
                  <a:srgbClr val="00B050"/>
                </a:solidFill>
              </a:rPr>
              <a:t>web-resource</a:t>
            </a:r>
            <a:r>
              <a:rPr lang="en-US" dirty="0"/>
              <a:t> (</a:t>
            </a:r>
            <a:r>
              <a:rPr lang="en-US" dirty="0" err="1">
                <a:solidFill>
                  <a:srgbClr val="7030A0"/>
                </a:solidFill>
              </a:rPr>
              <a:t>servlet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jsp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7030A0"/>
                </a:solidFill>
              </a:rPr>
              <a:t>html page</a:t>
            </a:r>
            <a:r>
              <a:rPr lang="en-US" dirty="0"/>
              <a:t>) into the </a:t>
            </a:r>
            <a:r>
              <a:rPr lang="en-US" b="1" dirty="0">
                <a:solidFill>
                  <a:srgbClr val="C00000"/>
                </a:solidFill>
              </a:rPr>
              <a:t>current </a:t>
            </a:r>
            <a:r>
              <a:rPr lang="en-US" b="1" dirty="0" err="1">
                <a:solidFill>
                  <a:srgbClr val="C00000"/>
                </a:solidFill>
              </a:rPr>
              <a:t>servlet’s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reposnse</a:t>
            </a:r>
            <a:r>
              <a:rPr lang="en-US" dirty="0"/>
              <a:t>.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So, the result which the browser then gets is the </a:t>
            </a:r>
            <a:r>
              <a:rPr lang="en-US" i="1" dirty="0">
                <a:solidFill>
                  <a:srgbClr val="FF0000"/>
                </a:solidFill>
              </a:rPr>
              <a:t>combined result </a:t>
            </a:r>
            <a:r>
              <a:rPr lang="en-US" dirty="0"/>
              <a:t>generated from the output of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baseline="30000" dirty="0">
                <a:solidFill>
                  <a:srgbClr val="C00000"/>
                </a:solidFill>
              </a:rPr>
              <a:t>st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servlet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as well as the </a:t>
            </a:r>
            <a:r>
              <a:rPr lang="en-US" dirty="0">
                <a:solidFill>
                  <a:srgbClr val="00B050"/>
                </a:solidFill>
              </a:rPr>
              <a:t>web-resource</a:t>
            </a:r>
            <a:r>
              <a:rPr lang="en-US" dirty="0"/>
              <a:t> which was called using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RequestDispatcherInclud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429264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5720" y="142852"/>
            <a:ext cx="8534400" cy="9875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33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include( ) </a:t>
            </a:r>
            <a:r>
              <a:rPr kumimoji="0" lang="en-US" sz="3300" b="1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endParaRPr kumimoji="0" lang="en-IN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/>
              <a:t>METHOD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void forward(</a:t>
            </a:r>
            <a:r>
              <a:rPr lang="en-US" sz="2200" b="1" dirty="0" err="1">
                <a:solidFill>
                  <a:srgbClr val="7030A0"/>
                </a:solidFill>
              </a:rPr>
              <a:t>ServletRequest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req</a:t>
            </a:r>
            <a:r>
              <a:rPr lang="en-US" sz="2200" b="1" dirty="0">
                <a:solidFill>
                  <a:srgbClr val="7030A0"/>
                </a:solidFill>
              </a:rPr>
              <a:t> , </a:t>
            </a:r>
            <a:r>
              <a:rPr lang="en-US" sz="2200" b="1" dirty="0" err="1">
                <a:solidFill>
                  <a:srgbClr val="7030A0"/>
                </a:solidFill>
              </a:rPr>
              <a:t>ServletResponse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resp</a:t>
            </a:r>
            <a:r>
              <a:rPr lang="en-US" sz="2200" b="1" dirty="0">
                <a:solidFill>
                  <a:srgbClr val="7030A0"/>
                </a:solidFill>
              </a:rPr>
              <a:t>) throws </a:t>
            </a:r>
            <a:r>
              <a:rPr lang="en-US" sz="2200" b="1" dirty="0" err="1">
                <a:solidFill>
                  <a:srgbClr val="7030A0"/>
                </a:solidFill>
              </a:rPr>
              <a:t>ServletException</a:t>
            </a:r>
            <a:r>
              <a:rPr lang="en-US" sz="2200" b="1" dirty="0">
                <a:solidFill>
                  <a:srgbClr val="7030A0"/>
                </a:solidFill>
              </a:rPr>
              <a:t>, </a:t>
            </a:r>
            <a:r>
              <a:rPr lang="en-US" sz="2200" b="1" dirty="0" err="1">
                <a:solidFill>
                  <a:srgbClr val="7030A0"/>
                </a:solidFill>
              </a:rPr>
              <a:t>IOException</a:t>
            </a:r>
            <a:endParaRPr lang="en-US" sz="2200" b="1" dirty="0">
              <a:solidFill>
                <a:srgbClr val="7030A0"/>
              </a:solidFill>
            </a:endParaRP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The method </a:t>
            </a:r>
            <a:r>
              <a:rPr lang="en-US" b="1" dirty="0">
                <a:solidFill>
                  <a:srgbClr val="C00000"/>
                </a:solidFill>
              </a:rPr>
              <a:t>forward( ) </a:t>
            </a:r>
            <a:r>
              <a:rPr lang="en-US" dirty="0"/>
              <a:t>is used to forward the current request from one </a:t>
            </a:r>
            <a:r>
              <a:rPr lang="en-US" b="1" dirty="0" err="1">
                <a:solidFill>
                  <a:srgbClr val="FF0000"/>
                </a:solidFill>
              </a:rPr>
              <a:t>servlet</a:t>
            </a:r>
            <a:r>
              <a:rPr lang="en-US" dirty="0"/>
              <a:t> to another. The original </a:t>
            </a:r>
            <a:r>
              <a:rPr lang="en-US" dirty="0" err="1"/>
              <a:t>servlet</a:t>
            </a:r>
            <a:r>
              <a:rPr lang="en-US" dirty="0"/>
              <a:t> can perform some initial processing on the request and then </a:t>
            </a:r>
            <a:r>
              <a:rPr lang="en-US" dirty="0" err="1"/>
              <a:t>forwad</a:t>
            </a:r>
            <a:r>
              <a:rPr lang="en-US" dirty="0"/>
              <a:t> it to another </a:t>
            </a:r>
            <a:r>
              <a:rPr lang="en-US" b="1" dirty="0" err="1">
                <a:solidFill>
                  <a:srgbClr val="FF0000"/>
                </a:solidFill>
              </a:rPr>
              <a:t>servlet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jsp</a:t>
            </a:r>
            <a:r>
              <a:rPr lang="en-US" dirty="0"/>
              <a:t> for further processing.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RequestDispatcherInclud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5720" y="142852"/>
            <a:ext cx="8534400" cy="9875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forward( ) </a:t>
            </a: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endParaRPr kumimoji="0" lang="en-IN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Inter </a:t>
            </a:r>
            <a:r>
              <a:rPr lang="en-US" sz="2400" b="1" dirty="0" err="1"/>
              <a:t>Servlet</a:t>
            </a:r>
            <a:r>
              <a:rPr lang="en-US" sz="2400" b="1" dirty="0"/>
              <a:t> Communication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Transferring Request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Request Redirection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Request Dispatching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forward( ) and include(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US" dirty="0"/>
              <a:t>Although both are methods of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having the same prototype but they have a very </a:t>
            </a:r>
            <a:r>
              <a:rPr lang="en-US" i="1" dirty="0">
                <a:solidFill>
                  <a:srgbClr val="C00000"/>
                </a:solidFill>
              </a:rPr>
              <a:t>important difference between them.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When we call </a:t>
            </a:r>
            <a:r>
              <a:rPr lang="en-US" b="1" dirty="0">
                <a:solidFill>
                  <a:srgbClr val="7030A0"/>
                </a:solidFill>
              </a:rPr>
              <a:t>include( ) </a:t>
            </a:r>
            <a:r>
              <a:rPr lang="en-US" dirty="0"/>
              <a:t>from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servlet</a:t>
            </a:r>
            <a:r>
              <a:rPr lang="en-US" dirty="0"/>
              <a:t> then </a:t>
            </a:r>
            <a:r>
              <a:rPr lang="en-US" dirty="0">
                <a:solidFill>
                  <a:srgbClr val="0070C0"/>
                </a:solidFill>
              </a:rPr>
              <a:t>the control gets transferred to the 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servlet</a:t>
            </a:r>
            <a:r>
              <a:rPr lang="en-US" dirty="0"/>
              <a:t> , </a:t>
            </a:r>
            <a:r>
              <a:rPr lang="en-US" dirty="0">
                <a:solidFill>
                  <a:srgbClr val="002060"/>
                </a:solidFill>
              </a:rPr>
              <a:t>collects the output generated by the 2</a:t>
            </a:r>
            <a:r>
              <a:rPr lang="en-US" baseline="30000" dirty="0">
                <a:solidFill>
                  <a:srgbClr val="002060"/>
                </a:solidFill>
              </a:rPr>
              <a:t>nd 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servlet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comes back to the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servlet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if some extra result needs to be append </a:t>
            </a:r>
            <a:r>
              <a:rPr lang="en-US" dirty="0" err="1">
                <a:solidFill>
                  <a:srgbClr val="C00000"/>
                </a:solidFill>
              </a:rPr>
              <a:t>ed</a:t>
            </a:r>
            <a:r>
              <a:rPr lang="en-US" dirty="0">
                <a:solidFill>
                  <a:srgbClr val="C00000"/>
                </a:solidFill>
              </a:rPr>
              <a:t> to the response from 1</a:t>
            </a:r>
            <a:r>
              <a:rPr lang="en-US" baseline="30000" dirty="0">
                <a:solidFill>
                  <a:srgbClr val="C00000"/>
                </a:solidFill>
              </a:rPr>
              <a:t>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servlet</a:t>
            </a:r>
            <a:r>
              <a:rPr lang="en-US" dirty="0">
                <a:solidFill>
                  <a:srgbClr val="C00000"/>
                </a:solidFill>
              </a:rPr>
              <a:t> then this activity is also done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finally the complete response is returned back to the client</a:t>
            </a:r>
            <a:r>
              <a:rPr lang="en-US" dirty="0"/>
              <a:t>. 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So the final shot to the response is given by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servlet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ima32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dirty="0"/>
              <a:t>On the other hand when we call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dirty="0"/>
              <a:t>then although the control comes back to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servlet</a:t>
            </a:r>
            <a:r>
              <a:rPr lang="en-US" dirty="0"/>
              <a:t> but till that time the response had already been committed to the client i.e.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servlet</a:t>
            </a:r>
            <a:r>
              <a:rPr lang="en-US" dirty="0"/>
              <a:t> never gets a chance to write something to the response.</a:t>
            </a:r>
            <a:endParaRPr lang="en-US" i="1" dirty="0">
              <a:solidFill>
                <a:srgbClr val="C00000"/>
              </a:solidFill>
            </a:endParaRPr>
          </a:p>
          <a:p>
            <a:pPr marL="514350" indent="-514350"/>
            <a:endParaRPr lang="en-US" dirty="0"/>
          </a:p>
          <a:p>
            <a:pPr marL="514350" indent="-514350"/>
            <a:r>
              <a:rPr lang="en-IN" dirty="0"/>
              <a:t>Moreover if we have already committed the response then if we call </a:t>
            </a:r>
            <a:r>
              <a:rPr lang="en-IN" b="1" dirty="0">
                <a:solidFill>
                  <a:srgbClr val="7030A0"/>
                </a:solidFill>
              </a:rPr>
              <a:t>forward( ) </a:t>
            </a:r>
            <a:r>
              <a:rPr lang="en-IN" dirty="0"/>
              <a:t>then we get an exception called </a:t>
            </a:r>
            <a:r>
              <a:rPr lang="en-IN" b="1" dirty="0" err="1">
                <a:solidFill>
                  <a:srgbClr val="7030A0"/>
                </a:solidFill>
              </a:rPr>
              <a:t>IllegalStateException</a:t>
            </a:r>
            <a:r>
              <a:rPr lang="en-IN" dirty="0"/>
              <a:t>. </a:t>
            </a:r>
          </a:p>
          <a:p>
            <a:pPr marL="514350" indent="-514350"/>
            <a:endParaRPr lang="en-IN" dirty="0"/>
          </a:p>
          <a:p>
            <a:pPr marL="514350" indent="-514350"/>
            <a:r>
              <a:rPr lang="en-IN" dirty="0"/>
              <a:t>Thus  </a:t>
            </a:r>
            <a:r>
              <a:rPr lang="en-IN" b="1" dirty="0">
                <a:solidFill>
                  <a:srgbClr val="7030A0"/>
                </a:solidFill>
              </a:rPr>
              <a:t>forward( ) </a:t>
            </a:r>
            <a:r>
              <a:rPr lang="en-IN" dirty="0"/>
              <a:t>method should be used to give another resource the sole responsibility for replying to the user.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ima3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5" y="1428736"/>
            <a:ext cx="8858312" cy="5286412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100" b="1" dirty="0"/>
              <a:t>STEPS REQUIRED</a:t>
            </a:r>
            <a:br>
              <a:rPr lang="en-US" sz="3100" b="1" dirty="0"/>
            </a:br>
            <a:r>
              <a:rPr lang="en-US" sz="3100" b="1" dirty="0"/>
              <a:t>FOR REQUEST DISPATCHING</a:t>
            </a:r>
            <a:endParaRPr lang="en-IN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Get an object of type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endParaRPr lang="en-US" b="1" dirty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Using the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r>
              <a:rPr lang="en-US" dirty="0"/>
              <a:t> object call the methods  </a:t>
            </a:r>
            <a:r>
              <a:rPr lang="en-US" dirty="0">
                <a:solidFill>
                  <a:srgbClr val="C00000"/>
                </a:solidFill>
              </a:rPr>
              <a:t>include()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forward() </a:t>
            </a:r>
            <a:r>
              <a:rPr lang="en-US" dirty="0"/>
              <a:t>to dispatch request.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100" b="1" dirty="0"/>
              <a:t>GETTING </a:t>
            </a:r>
            <a:r>
              <a:rPr lang="en-US" sz="3100" b="1" dirty="0" err="1">
                <a:solidFill>
                  <a:srgbClr val="7030A0"/>
                </a:solidFill>
              </a:rPr>
              <a:t>RequestDispatcher</a:t>
            </a:r>
            <a:r>
              <a:rPr lang="en-US" sz="3100" b="1" dirty="0">
                <a:solidFill>
                  <a:srgbClr val="7030A0"/>
                </a:solidFill>
              </a:rPr>
              <a:t> </a:t>
            </a:r>
            <a:br>
              <a:rPr lang="en-US" sz="3100" b="1" dirty="0">
                <a:solidFill>
                  <a:srgbClr val="7030A0"/>
                </a:solidFill>
              </a:rPr>
            </a:br>
            <a:r>
              <a:rPr lang="en-US" sz="3100" b="1" dirty="0"/>
              <a:t>OBJECT</a:t>
            </a:r>
            <a:endParaRPr lang="en-IN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To get a </a:t>
            </a:r>
            <a:r>
              <a:rPr lang="en-IN" dirty="0" err="1">
                <a:solidFill>
                  <a:srgbClr val="7030A0"/>
                </a:solidFill>
              </a:rPr>
              <a:t>RequestDispatcher</a:t>
            </a:r>
            <a:r>
              <a:rPr lang="en-IN" dirty="0"/>
              <a:t> object we have to call the method </a:t>
            </a:r>
            <a:r>
              <a:rPr lang="en-IN" dirty="0" err="1">
                <a:solidFill>
                  <a:srgbClr val="C00000"/>
                </a:solidFill>
              </a:rPr>
              <a:t>getRequestDispatcher</a:t>
            </a:r>
            <a:r>
              <a:rPr lang="en-IN" dirty="0">
                <a:solidFill>
                  <a:srgbClr val="C00000"/>
                </a:solidFill>
              </a:rPr>
              <a:t>( ) </a:t>
            </a:r>
            <a:r>
              <a:rPr lang="en-IN" dirty="0"/>
              <a:t>of </a:t>
            </a:r>
            <a:r>
              <a:rPr lang="en-IN" dirty="0" err="1">
                <a:solidFill>
                  <a:srgbClr val="7030A0"/>
                </a:solidFill>
              </a:rPr>
              <a:t>HttpServletRequest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object.</a:t>
            </a:r>
          </a:p>
          <a:p>
            <a:endParaRPr lang="en-IN" dirty="0"/>
          </a:p>
          <a:p>
            <a:r>
              <a:rPr lang="en-IN" dirty="0"/>
              <a:t>The prototype of the method is:</a:t>
            </a: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public </a:t>
            </a:r>
            <a:r>
              <a:rPr lang="en-IN" sz="2000" b="1" dirty="0" err="1">
                <a:solidFill>
                  <a:srgbClr val="7030A0"/>
                </a:solidFill>
              </a:rPr>
              <a:t>RequestDispatcher</a:t>
            </a:r>
            <a:r>
              <a:rPr lang="en-IN" sz="2000" b="1" dirty="0">
                <a:solidFill>
                  <a:srgbClr val="7030A0"/>
                </a:solidFill>
              </a:rPr>
              <a:t> </a:t>
            </a:r>
            <a:r>
              <a:rPr lang="en-IN" sz="2000" b="1" dirty="0" err="1">
                <a:solidFill>
                  <a:srgbClr val="7030A0"/>
                </a:solidFill>
              </a:rPr>
              <a:t>getRequestDispatcher</a:t>
            </a:r>
            <a:r>
              <a:rPr lang="en-IN" sz="2000" b="1" dirty="0">
                <a:solidFill>
                  <a:srgbClr val="7030A0"/>
                </a:solidFill>
              </a:rPr>
              <a:t>(String res)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argument passed to this method is the name of the </a:t>
            </a:r>
          </a:p>
          <a:p>
            <a:pPr>
              <a:buNone/>
            </a:pPr>
            <a:r>
              <a:rPr lang="en-US" dirty="0"/>
              <a:t>resource  to which we want to send the request.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For Example: </a:t>
            </a:r>
            <a:r>
              <a:rPr lang="en-US" b="1" dirty="0">
                <a:solidFill>
                  <a:srgbClr val="C00000"/>
                </a:solidFill>
              </a:rPr>
              <a:t>If we want to send the request to </a:t>
            </a:r>
          </a:p>
          <a:p>
            <a:pPr>
              <a:buNone/>
            </a:pPr>
            <a:r>
              <a:rPr lang="en-US" b="1" dirty="0" err="1">
                <a:solidFill>
                  <a:srgbClr val="7030A0"/>
                </a:solidFill>
              </a:rPr>
              <a:t>ServletTwo</a:t>
            </a:r>
            <a:r>
              <a:rPr lang="en-US" b="1" dirty="0">
                <a:solidFill>
                  <a:srgbClr val="C00000"/>
                </a:solidFill>
              </a:rPr>
              <a:t> then</a:t>
            </a:r>
          </a:p>
          <a:p>
            <a:pPr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RequestDispatcher</a:t>
            </a:r>
            <a:r>
              <a:rPr lang="en-US" sz="2400" b="1" dirty="0">
                <a:solidFill>
                  <a:srgbClr val="002060"/>
                </a:solidFill>
              </a:rPr>
              <a:t> rd=</a:t>
            </a:r>
            <a:r>
              <a:rPr lang="en-US" sz="2400" b="1" dirty="0" err="1">
                <a:solidFill>
                  <a:srgbClr val="002060"/>
                </a:solidFill>
              </a:rPr>
              <a:t>req.getRequestDispatcher</a:t>
            </a:r>
            <a:r>
              <a:rPr lang="en-US" sz="2400" b="1" dirty="0">
                <a:solidFill>
                  <a:srgbClr val="002060"/>
                </a:solidFill>
              </a:rPr>
              <a:t>(“</a:t>
            </a:r>
            <a:r>
              <a:rPr lang="en-US" sz="2400" b="1" dirty="0" err="1">
                <a:solidFill>
                  <a:srgbClr val="002060"/>
                </a:solidFill>
              </a:rPr>
              <a:t>ServletTwo</a:t>
            </a:r>
            <a:r>
              <a:rPr lang="en-US" sz="2400" b="1" dirty="0">
                <a:solidFill>
                  <a:srgbClr val="002060"/>
                </a:solidFill>
              </a:rPr>
              <a:t>”);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200" b="1" dirty="0"/>
              <a:t>CALLING </a:t>
            </a:r>
            <a:br>
              <a:rPr lang="en-US" sz="2200" b="1" dirty="0"/>
            </a:br>
            <a:r>
              <a:rPr lang="en-US" sz="2200" b="1" dirty="0"/>
              <a:t>METHODS OF </a:t>
            </a:r>
            <a:r>
              <a:rPr lang="en-US" sz="2200" b="1" dirty="0" err="1">
                <a:solidFill>
                  <a:srgbClr val="7030A0"/>
                </a:solidFill>
              </a:rPr>
              <a:t>RequestDispatcher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/>
              <a:t>OBJECT</a:t>
            </a:r>
            <a:endParaRPr lang="en-IN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Once we get the </a:t>
            </a:r>
            <a:r>
              <a:rPr lang="en-IN" dirty="0" err="1">
                <a:solidFill>
                  <a:srgbClr val="7030A0"/>
                </a:solidFill>
              </a:rPr>
              <a:t>RequestDispatcher</a:t>
            </a:r>
            <a:r>
              <a:rPr lang="en-IN" dirty="0"/>
              <a:t> object we can call the methods </a:t>
            </a:r>
            <a:r>
              <a:rPr lang="en-IN" dirty="0">
                <a:solidFill>
                  <a:srgbClr val="C00000"/>
                </a:solidFill>
              </a:rPr>
              <a:t>include( ) </a:t>
            </a:r>
            <a:r>
              <a:rPr lang="en-IN" dirty="0"/>
              <a:t>or </a:t>
            </a:r>
            <a:r>
              <a:rPr lang="en-IN" dirty="0">
                <a:solidFill>
                  <a:srgbClr val="C00000"/>
                </a:solidFill>
              </a:rPr>
              <a:t>forward( ) </a:t>
            </a:r>
            <a:r>
              <a:rPr lang="en-IN" dirty="0"/>
              <a:t>passing them </a:t>
            </a:r>
            <a:r>
              <a:rPr lang="en-IN" dirty="0" err="1"/>
              <a:t>ServletRequest</a:t>
            </a:r>
            <a:r>
              <a:rPr lang="en-IN" dirty="0"/>
              <a:t> and </a:t>
            </a:r>
            <a:r>
              <a:rPr lang="en-IN" dirty="0" err="1"/>
              <a:t>ServletResponse</a:t>
            </a:r>
            <a:r>
              <a:rPr lang="en-IN" dirty="0"/>
              <a:t> objects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For Example: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rd.include</a:t>
            </a: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dirty="0" err="1">
                <a:solidFill>
                  <a:srgbClr val="002060"/>
                </a:solidFill>
              </a:rPr>
              <a:t>req,resp</a:t>
            </a:r>
            <a:r>
              <a:rPr lang="en-US" sz="2400" b="1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400" dirty="0"/>
              <a:t>OR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rd.forward</a:t>
            </a: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dirty="0" err="1">
                <a:solidFill>
                  <a:srgbClr val="002060"/>
                </a:solidFill>
              </a:rPr>
              <a:t>req,resp</a:t>
            </a:r>
            <a:r>
              <a:rPr lang="en-US" sz="2400" b="1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200" b="1" dirty="0"/>
              <a:t>PASSING </a:t>
            </a:r>
            <a:br>
              <a:rPr lang="en-US" sz="2200" b="1" dirty="0"/>
            </a:br>
            <a:r>
              <a:rPr lang="en-US" sz="2200" b="1" dirty="0"/>
              <a:t>DATA FROM ONE SERVLET </a:t>
            </a:r>
            <a:br>
              <a:rPr lang="en-US" sz="2200" b="1" dirty="0"/>
            </a:br>
            <a:r>
              <a:rPr lang="en-US" sz="2200" b="1" dirty="0"/>
              <a:t>TO ANOTHERCT</a:t>
            </a:r>
            <a:endParaRPr lang="en-IN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pass data from one </a:t>
            </a:r>
            <a:r>
              <a:rPr lang="en-IN" dirty="0" err="1"/>
              <a:t>servlet</a:t>
            </a:r>
            <a:r>
              <a:rPr lang="en-IN" dirty="0"/>
              <a:t> to another </a:t>
            </a:r>
            <a:r>
              <a:rPr lang="en-IN" dirty="0" err="1"/>
              <a:t>servlet</a:t>
            </a:r>
            <a:r>
              <a:rPr lang="en-IN" dirty="0"/>
              <a:t>/</a:t>
            </a:r>
            <a:r>
              <a:rPr lang="en-IN" dirty="0" err="1"/>
              <a:t>jsp</a:t>
            </a:r>
            <a:r>
              <a:rPr lang="en-IN" dirty="0"/>
              <a:t> we can use the method </a:t>
            </a:r>
            <a:r>
              <a:rPr lang="en-IN" b="1" dirty="0" err="1">
                <a:solidFill>
                  <a:srgbClr val="002060"/>
                </a:solidFill>
              </a:rPr>
              <a:t>setAttribute</a:t>
            </a:r>
            <a:r>
              <a:rPr lang="en-IN" b="1" dirty="0">
                <a:solidFill>
                  <a:srgbClr val="002060"/>
                </a:solidFill>
              </a:rPr>
              <a:t>( ) </a:t>
            </a:r>
            <a:r>
              <a:rPr lang="en-IN" dirty="0"/>
              <a:t>of </a:t>
            </a:r>
            <a:r>
              <a:rPr lang="en-IN" b="1" dirty="0" err="1">
                <a:solidFill>
                  <a:srgbClr val="0070C0"/>
                </a:solidFill>
              </a:rPr>
              <a:t>HttpServletRequest</a:t>
            </a:r>
            <a:r>
              <a:rPr lang="en-IN" dirty="0"/>
              <a:t>.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void </a:t>
            </a:r>
            <a:r>
              <a:rPr lang="en-US" sz="2400" b="1" dirty="0" err="1">
                <a:solidFill>
                  <a:srgbClr val="7030A0"/>
                </a:solidFill>
              </a:rPr>
              <a:t>setAttribute</a:t>
            </a:r>
            <a:r>
              <a:rPr lang="en-US" sz="2400" b="1" dirty="0">
                <a:solidFill>
                  <a:srgbClr val="7030A0"/>
                </a:solidFill>
              </a:rPr>
              <a:t>(String </a:t>
            </a:r>
            <a:r>
              <a:rPr lang="en-US" sz="2400" b="1" dirty="0" err="1">
                <a:solidFill>
                  <a:srgbClr val="7030A0"/>
                </a:solidFill>
              </a:rPr>
              <a:t>key,Object</a:t>
            </a:r>
            <a:r>
              <a:rPr lang="en-US" sz="2400" b="1" dirty="0">
                <a:solidFill>
                  <a:srgbClr val="7030A0"/>
                </a:solidFill>
              </a:rPr>
              <a:t> value)</a:t>
            </a:r>
          </a:p>
          <a:p>
            <a:endParaRPr lang="en-IN" dirty="0"/>
          </a:p>
          <a:p>
            <a:r>
              <a:rPr lang="en-IN" dirty="0"/>
              <a:t>Similarly to retrieve data </a:t>
            </a:r>
            <a:r>
              <a:rPr lang="en-IN"/>
              <a:t>sent from the </a:t>
            </a:r>
            <a:r>
              <a:rPr lang="en-IN" dirty="0" err="1"/>
              <a:t>servlet</a:t>
            </a:r>
            <a:r>
              <a:rPr lang="en-IN" dirty="0"/>
              <a:t> to another </a:t>
            </a:r>
            <a:r>
              <a:rPr lang="en-IN" dirty="0" err="1"/>
              <a:t>servlet</a:t>
            </a:r>
            <a:r>
              <a:rPr lang="en-IN" dirty="0"/>
              <a:t>/</a:t>
            </a:r>
            <a:r>
              <a:rPr lang="en-IN" dirty="0" err="1"/>
              <a:t>jsp</a:t>
            </a:r>
            <a:r>
              <a:rPr lang="en-IN" dirty="0"/>
              <a:t> we can use the method </a:t>
            </a:r>
            <a:r>
              <a:rPr lang="en-IN" b="1" dirty="0" err="1">
                <a:solidFill>
                  <a:srgbClr val="002060"/>
                </a:solidFill>
              </a:rPr>
              <a:t>getAttribute</a:t>
            </a:r>
            <a:r>
              <a:rPr lang="en-IN" b="1" dirty="0">
                <a:solidFill>
                  <a:srgbClr val="002060"/>
                </a:solidFill>
              </a:rPr>
              <a:t>( ) </a:t>
            </a:r>
            <a:r>
              <a:rPr lang="en-IN" dirty="0"/>
              <a:t>of </a:t>
            </a:r>
            <a:r>
              <a:rPr lang="en-IN" b="1" dirty="0" err="1">
                <a:solidFill>
                  <a:srgbClr val="0070C0"/>
                </a:solidFill>
              </a:rPr>
              <a:t>HttpServletRequest</a:t>
            </a:r>
            <a:r>
              <a:rPr lang="en-IN" dirty="0"/>
              <a:t>.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Object </a:t>
            </a:r>
            <a:r>
              <a:rPr lang="en-US" sz="2400" b="1" dirty="0" err="1">
                <a:solidFill>
                  <a:srgbClr val="7030A0"/>
                </a:solidFill>
              </a:rPr>
              <a:t>getAttribute</a:t>
            </a:r>
            <a:r>
              <a:rPr lang="en-US" sz="2400" b="1" dirty="0">
                <a:solidFill>
                  <a:srgbClr val="7030A0"/>
                </a:solidFill>
              </a:rPr>
              <a:t>(String key)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200" b="1" dirty="0"/>
              <a:t>PASSING </a:t>
            </a:r>
            <a:br>
              <a:rPr lang="en-US" sz="2200" b="1" dirty="0"/>
            </a:br>
            <a:r>
              <a:rPr lang="en-US" sz="2200" b="1" dirty="0"/>
              <a:t>DATA FROM ONE SERVLET </a:t>
            </a:r>
            <a:br>
              <a:rPr lang="en-US" sz="2200" b="1" dirty="0"/>
            </a:br>
            <a:r>
              <a:rPr lang="en-US" sz="2200" b="1" dirty="0"/>
              <a:t>TO ANOTHERCT</a:t>
            </a:r>
            <a:endParaRPr lang="en-IN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For Example:</a:t>
            </a:r>
          </a:p>
          <a:p>
            <a:pPr>
              <a:buNone/>
            </a:pPr>
            <a:r>
              <a:rPr lang="en-US" sz="2400" u="sng" dirty="0">
                <a:solidFill>
                  <a:srgbClr val="C00000"/>
                </a:solidFill>
              </a:rPr>
              <a:t>In Servlet1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req.setAttribute</a:t>
            </a:r>
            <a:r>
              <a:rPr lang="en-US" sz="2400" b="1" dirty="0">
                <a:solidFill>
                  <a:srgbClr val="002060"/>
                </a:solidFill>
              </a:rPr>
              <a:t>(“</a:t>
            </a:r>
            <a:r>
              <a:rPr lang="en-US" sz="2400" b="1" dirty="0" err="1">
                <a:solidFill>
                  <a:srgbClr val="002060"/>
                </a:solidFill>
              </a:rPr>
              <a:t>currdate”,new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java.util.Date</a:t>
            </a:r>
            <a:r>
              <a:rPr lang="en-US" sz="2400" b="1" dirty="0">
                <a:solidFill>
                  <a:srgbClr val="002060"/>
                </a:solidFill>
              </a:rPr>
              <a:t>());</a:t>
            </a:r>
          </a:p>
          <a:p>
            <a:pPr>
              <a:buNone/>
            </a:pPr>
            <a:r>
              <a:rPr lang="en-US" sz="2400" u="sng" dirty="0">
                <a:solidFill>
                  <a:srgbClr val="C00000"/>
                </a:solidFill>
              </a:rPr>
              <a:t>In Servlet2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Date today=(Date)</a:t>
            </a:r>
            <a:r>
              <a:rPr lang="en-US" sz="2400" b="1" dirty="0" err="1">
                <a:solidFill>
                  <a:srgbClr val="002060"/>
                </a:solidFill>
              </a:rPr>
              <a:t>req.getAttribute</a:t>
            </a:r>
            <a:r>
              <a:rPr lang="en-US" sz="2400" b="1" dirty="0">
                <a:solidFill>
                  <a:srgbClr val="002060"/>
                </a:solidFill>
              </a:rPr>
              <a:t>(“</a:t>
            </a:r>
            <a:r>
              <a:rPr lang="en-US" sz="2400" b="1" dirty="0" err="1">
                <a:solidFill>
                  <a:srgbClr val="002060"/>
                </a:solidFill>
              </a:rPr>
              <a:t>currdate</a:t>
            </a:r>
            <a:r>
              <a:rPr lang="en-US" sz="2400" b="1" dirty="0">
                <a:solidFill>
                  <a:srgbClr val="002060"/>
                </a:solidFill>
              </a:rPr>
              <a:t>”);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web application containing the following 3 components:</a:t>
            </a:r>
          </a:p>
          <a:p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An HTML page called </a:t>
            </a:r>
            <a:r>
              <a:rPr lang="en-US" sz="2200" b="1" dirty="0">
                <a:solidFill>
                  <a:srgbClr val="00B050"/>
                </a:solidFill>
              </a:rPr>
              <a:t>home.html</a:t>
            </a:r>
            <a:r>
              <a:rPr lang="en-US" sz="2200" b="1" dirty="0">
                <a:solidFill>
                  <a:srgbClr val="0070C0"/>
                </a:solidFill>
              </a:rPr>
              <a:t> that prompts the user to enter 2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endParaRPr lang="en-US" sz="2200" b="1" dirty="0">
              <a:solidFill>
                <a:srgbClr val="0070C0"/>
              </a:solidFill>
            </a:endParaRP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 </a:t>
            </a:r>
            <a:r>
              <a:rPr lang="en-US" sz="2200" b="1" dirty="0" err="1">
                <a:solidFill>
                  <a:srgbClr val="0070C0"/>
                </a:solidFill>
              </a:rPr>
              <a:t>servlet</a:t>
            </a:r>
            <a:r>
              <a:rPr lang="en-US" sz="2200" b="1" dirty="0">
                <a:solidFill>
                  <a:srgbClr val="0070C0"/>
                </a:solidFill>
              </a:rPr>
              <a:t> called </a:t>
            </a:r>
            <a:r>
              <a:rPr lang="en-US" sz="2200" b="1" dirty="0" err="1">
                <a:solidFill>
                  <a:srgbClr val="00B050"/>
                </a:solidFill>
              </a:rPr>
              <a:t>AddNosServlet</a:t>
            </a:r>
            <a:r>
              <a:rPr lang="en-US" sz="2200" b="1" dirty="0">
                <a:solidFill>
                  <a:srgbClr val="0070C0"/>
                </a:solidFill>
              </a:rPr>
              <a:t> which accepts these two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r>
              <a:rPr lang="en-US" sz="2200" b="1" dirty="0">
                <a:solidFill>
                  <a:srgbClr val="0070C0"/>
                </a:solidFill>
              </a:rPr>
              <a:t> , verifies the input and if either of the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r>
              <a:rPr lang="en-US" sz="2200" b="1" dirty="0">
                <a:solidFill>
                  <a:srgbClr val="0070C0"/>
                </a:solidFill>
              </a:rPr>
              <a:t> is incorrect( non numeric) or empty then it should transfer the request to the home.html page with an error message </a:t>
            </a:r>
            <a:r>
              <a:rPr lang="en-US" sz="2200" b="1" dirty="0">
                <a:solidFill>
                  <a:srgbClr val="FF0000"/>
                </a:solidFill>
              </a:rPr>
              <a:t>“Please input two integers</a:t>
            </a:r>
            <a:r>
              <a:rPr lang="en-US" sz="2200" b="1" dirty="0">
                <a:solidFill>
                  <a:srgbClr val="0070C0"/>
                </a:solidFill>
              </a:rPr>
              <a:t>”</a:t>
            </a: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Otherwise it </a:t>
            </a:r>
            <a:r>
              <a:rPr lang="en-US" sz="2200" b="1">
                <a:solidFill>
                  <a:srgbClr val="0070C0"/>
                </a:solidFill>
              </a:rPr>
              <a:t>should add </a:t>
            </a:r>
            <a:r>
              <a:rPr lang="en-US" sz="2200" b="1" dirty="0">
                <a:solidFill>
                  <a:srgbClr val="0070C0"/>
                </a:solidFill>
              </a:rPr>
              <a:t>the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r>
              <a:rPr lang="en-US" sz="2200" b="1" dirty="0">
                <a:solidFill>
                  <a:srgbClr val="0070C0"/>
                </a:solidFill>
              </a:rPr>
              <a:t> and send the result to </a:t>
            </a:r>
            <a:r>
              <a:rPr lang="en-US" sz="2200" b="1" dirty="0" err="1">
                <a:solidFill>
                  <a:srgbClr val="00B050"/>
                </a:solidFill>
              </a:rPr>
              <a:t>DisplayResultServlet</a:t>
            </a:r>
            <a:r>
              <a:rPr lang="en-US" sz="2200" b="1" dirty="0">
                <a:solidFill>
                  <a:srgbClr val="0070C0"/>
                </a:solidFill>
              </a:rPr>
              <a:t> , which should display the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r>
              <a:rPr lang="en-US" sz="2200" b="1" dirty="0">
                <a:solidFill>
                  <a:srgbClr val="0070C0"/>
                </a:solidFill>
              </a:rPr>
              <a:t> and their sum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developing a web app, </a:t>
            </a:r>
            <a:r>
              <a:rPr lang="en-US"/>
              <a:t>it very </a:t>
            </a:r>
            <a:r>
              <a:rPr lang="en-US" dirty="0"/>
              <a:t>often happens that we may want to transfer the user to any other </a:t>
            </a:r>
            <a:r>
              <a:rPr lang="en-US" dirty="0">
                <a:solidFill>
                  <a:srgbClr val="7030A0"/>
                </a:solidFill>
              </a:rPr>
              <a:t>web-resource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>
                <a:solidFill>
                  <a:srgbClr val="7030A0"/>
                </a:solidFill>
              </a:rPr>
              <a:t>web-resource</a:t>
            </a:r>
            <a:r>
              <a:rPr lang="en-US" dirty="0"/>
              <a:t>  may be a </a:t>
            </a:r>
            <a:r>
              <a:rPr lang="en-US" b="1" dirty="0" err="1">
                <a:solidFill>
                  <a:srgbClr val="00B050"/>
                </a:solidFill>
              </a:rPr>
              <a:t>servlet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an HTML page </a:t>
            </a:r>
            <a:r>
              <a:rPr lang="en-US" dirty="0"/>
              <a:t>available within our app or outside our app.</a:t>
            </a:r>
          </a:p>
          <a:p>
            <a:endParaRPr lang="en-US" dirty="0"/>
          </a:p>
          <a:p>
            <a:r>
              <a:rPr lang="en-US" dirty="0"/>
              <a:t>This is known as “</a:t>
            </a:r>
            <a:r>
              <a:rPr lang="en-US" b="1" dirty="0">
                <a:solidFill>
                  <a:srgbClr val="FF0000"/>
                </a:solidFill>
              </a:rPr>
              <a:t>TRANFERRING REQUEST</a:t>
            </a:r>
            <a:r>
              <a:rPr lang="en-US" dirty="0"/>
              <a:t>”.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50004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TRANSFERRING REQUEST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web application containing the following 3 components:</a:t>
            </a:r>
          </a:p>
          <a:p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An </a:t>
            </a:r>
            <a:r>
              <a:rPr lang="en-US" sz="2200" b="1" dirty="0">
                <a:solidFill>
                  <a:srgbClr val="C00000"/>
                </a:solidFill>
              </a:rPr>
              <a:t>HTML </a:t>
            </a:r>
            <a:r>
              <a:rPr lang="en-US" sz="2200" b="1" dirty="0">
                <a:solidFill>
                  <a:srgbClr val="0070C0"/>
                </a:solidFill>
              </a:rPr>
              <a:t>page that prompts the user to enter </a:t>
            </a:r>
            <a:r>
              <a:rPr lang="en-US" sz="2200" b="1" dirty="0">
                <a:solidFill>
                  <a:srgbClr val="C00000"/>
                </a:solidFill>
              </a:rPr>
              <a:t>subject name</a:t>
            </a:r>
            <a:r>
              <a:rPr lang="en-US" sz="2200" b="1" dirty="0">
                <a:solidFill>
                  <a:srgbClr val="0070C0"/>
                </a:solidFill>
              </a:rPr>
              <a:t> for the book</a:t>
            </a: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 </a:t>
            </a:r>
            <a:r>
              <a:rPr lang="en-US" sz="2200" b="1" dirty="0" err="1">
                <a:solidFill>
                  <a:srgbClr val="C00000"/>
                </a:solidFill>
              </a:rPr>
              <a:t>servlet</a:t>
            </a:r>
            <a:r>
              <a:rPr lang="en-US" sz="2200" b="1" dirty="0">
                <a:solidFill>
                  <a:srgbClr val="0070C0"/>
                </a:solidFill>
              </a:rPr>
              <a:t> which </a:t>
            </a:r>
            <a:r>
              <a:rPr lang="en-US" sz="2200" b="1" dirty="0">
                <a:solidFill>
                  <a:srgbClr val="C00000"/>
                </a:solidFill>
              </a:rPr>
              <a:t>searches</a:t>
            </a:r>
            <a:r>
              <a:rPr lang="en-US" sz="2200" b="1" dirty="0">
                <a:solidFill>
                  <a:srgbClr val="0070C0"/>
                </a:solidFill>
              </a:rPr>
              <a:t> all the books related to the subject from the database</a:t>
            </a: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 </a:t>
            </a:r>
            <a:r>
              <a:rPr lang="en-US" sz="2200" b="1" dirty="0" err="1">
                <a:solidFill>
                  <a:srgbClr val="C00000"/>
                </a:solidFill>
              </a:rPr>
              <a:t>servlet</a:t>
            </a:r>
            <a:r>
              <a:rPr lang="en-US" sz="2200" b="1" dirty="0">
                <a:solidFill>
                  <a:srgbClr val="0070C0"/>
                </a:solidFill>
              </a:rPr>
              <a:t> that </a:t>
            </a:r>
            <a:r>
              <a:rPr lang="en-US" sz="2200" b="1" dirty="0">
                <a:solidFill>
                  <a:srgbClr val="C00000"/>
                </a:solidFill>
              </a:rPr>
              <a:t>displays </a:t>
            </a:r>
            <a:r>
              <a:rPr lang="en-US" sz="2200" b="1" dirty="0">
                <a:solidFill>
                  <a:srgbClr val="0070C0"/>
                </a:solidFill>
              </a:rPr>
              <a:t>the </a:t>
            </a:r>
            <a:r>
              <a:rPr lang="en-US" sz="2200" b="1" dirty="0">
                <a:solidFill>
                  <a:srgbClr val="C00000"/>
                </a:solidFill>
              </a:rPr>
              <a:t>name</a:t>
            </a:r>
            <a:r>
              <a:rPr lang="en-US" sz="2200" b="1" dirty="0">
                <a:solidFill>
                  <a:srgbClr val="0070C0"/>
                </a:solidFill>
              </a:rPr>
              <a:t> and </a:t>
            </a:r>
            <a:r>
              <a:rPr lang="en-US" sz="2200" b="1" dirty="0">
                <a:solidFill>
                  <a:srgbClr val="C00000"/>
                </a:solidFill>
              </a:rPr>
              <a:t>price</a:t>
            </a:r>
            <a:r>
              <a:rPr lang="en-US" sz="2200" b="1" dirty="0">
                <a:solidFill>
                  <a:srgbClr val="0070C0"/>
                </a:solidFill>
              </a:rPr>
              <a:t> of all the books searched by the previous </a:t>
            </a:r>
            <a:r>
              <a:rPr lang="en-US" sz="2200" b="1" dirty="0" err="1">
                <a:solidFill>
                  <a:srgbClr val="0070C0"/>
                </a:solidFill>
              </a:rPr>
              <a:t>servlet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754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Introduction To JSP</a:t>
            </a:r>
          </a:p>
          <a:p>
            <a:pPr marL="457200" indent="-457200">
              <a:buAutoNum type="arabicPeriod"/>
            </a:pPr>
            <a:r>
              <a:rPr lang="en-US" sz="2400" b="1" dirty="0" err="1">
                <a:solidFill>
                  <a:srgbClr val="0070C0"/>
                </a:solidFill>
              </a:rPr>
              <a:t>Servlet</a:t>
            </a:r>
            <a:r>
              <a:rPr lang="en-US" sz="2400" b="1" dirty="0">
                <a:solidFill>
                  <a:srgbClr val="0070C0"/>
                </a:solidFill>
              </a:rPr>
              <a:t> v/s JSP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Request Processing In JSP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rgbClr val="0070C0"/>
                </a:solidFill>
              </a:rPr>
              <a:t>JSP Tags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pPr marL="342900" indent="-342900"/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Thus we can see that transferring request is an integral part of every web-application and in java it can be done in </a:t>
            </a:r>
            <a:r>
              <a:rPr lang="en-US" dirty="0">
                <a:solidFill>
                  <a:srgbClr val="C00000"/>
                </a:solidFill>
              </a:rPr>
              <a:t>2 ways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Request Redirection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Request Dispatching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50004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TRANSFERRING REQUEST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in our </a:t>
            </a:r>
            <a:r>
              <a:rPr lang="en-US" dirty="0" err="1"/>
              <a:t>servlet</a:t>
            </a:r>
            <a:r>
              <a:rPr lang="en-US" dirty="0"/>
              <a:t> or </a:t>
            </a:r>
            <a:r>
              <a:rPr lang="en-US" dirty="0" err="1"/>
              <a:t>jsp</a:t>
            </a:r>
            <a:r>
              <a:rPr lang="en-US" dirty="0"/>
              <a:t> page we want to stop the current request processing cycle and move the user to any other resource then we use </a:t>
            </a:r>
            <a:r>
              <a:rPr lang="en-US" b="1" dirty="0">
                <a:solidFill>
                  <a:srgbClr val="7030A0"/>
                </a:solidFill>
              </a:rPr>
              <a:t>request redirection. </a:t>
            </a:r>
          </a:p>
          <a:p>
            <a:pPr>
              <a:buNone/>
            </a:pPr>
            <a:r>
              <a:rPr lang="en-US" b="1" dirty="0"/>
              <a:t>	</a:t>
            </a:r>
          </a:p>
          <a:p>
            <a:pPr>
              <a:buNone/>
            </a:pPr>
            <a:r>
              <a:rPr lang="en-US" b="1" dirty="0"/>
              <a:t>	For ex: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/>
              <a:t>After accepting 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/password</a:t>
            </a:r>
            <a:r>
              <a:rPr lang="en-US" dirty="0"/>
              <a:t> from the user , our </a:t>
            </a:r>
            <a:r>
              <a:rPr lang="en-US" dirty="0" err="1"/>
              <a:t>servlet</a:t>
            </a:r>
            <a:r>
              <a:rPr lang="en-US" dirty="0"/>
              <a:t> may </a:t>
            </a:r>
            <a:r>
              <a:rPr lang="en-US" b="1" dirty="0">
                <a:solidFill>
                  <a:srgbClr val="7030A0"/>
                </a:solidFill>
              </a:rPr>
              <a:t>redirect</a:t>
            </a:r>
            <a:r>
              <a:rPr lang="en-US" dirty="0"/>
              <a:t> the user back to the </a:t>
            </a:r>
            <a:r>
              <a:rPr lang="en-US" b="1" dirty="0">
                <a:solidFill>
                  <a:srgbClr val="00B050"/>
                </a:solidFill>
              </a:rPr>
              <a:t>login page </a:t>
            </a:r>
            <a:r>
              <a:rPr lang="en-US" dirty="0"/>
              <a:t>if the 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/password</a:t>
            </a:r>
            <a:r>
              <a:rPr lang="en-US" dirty="0"/>
              <a:t> are incorrect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50004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	REQUEST REDIRECTION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14414" y="500042"/>
            <a:ext cx="564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REDIRECT DIAGRAM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7720" y="1428736"/>
            <a:ext cx="8903435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request redirection we use the method </a:t>
            </a:r>
            <a:r>
              <a:rPr lang="en-US" b="1" dirty="0" err="1">
                <a:solidFill>
                  <a:srgbClr val="C00000"/>
                </a:solidFill>
              </a:rPr>
              <a:t>sendRedirect</a:t>
            </a:r>
            <a:r>
              <a:rPr lang="en-US" b="1" dirty="0">
                <a:solidFill>
                  <a:srgbClr val="C00000"/>
                </a:solidFill>
              </a:rPr>
              <a:t>( ) </a:t>
            </a:r>
            <a:r>
              <a:rPr lang="en-US" dirty="0"/>
              <a:t>of </a:t>
            </a:r>
            <a:r>
              <a:rPr lang="en-US" b="1" dirty="0" err="1">
                <a:solidFill>
                  <a:srgbClr val="C00000"/>
                </a:solidFill>
              </a:rPr>
              <a:t>HttpServletResponse</a:t>
            </a:r>
            <a:r>
              <a:rPr lang="en-US" dirty="0"/>
              <a:t> object.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call this method , the </a:t>
            </a:r>
            <a:r>
              <a:rPr lang="en-US" b="1" dirty="0">
                <a:solidFill>
                  <a:srgbClr val="0070C0"/>
                </a:solidFill>
              </a:rPr>
              <a:t>web server </a:t>
            </a:r>
            <a:r>
              <a:rPr lang="en-US" dirty="0"/>
              <a:t>sends a special </a:t>
            </a:r>
            <a:r>
              <a:rPr lang="en-US" b="1" dirty="0">
                <a:solidFill>
                  <a:srgbClr val="00B050"/>
                </a:solidFill>
              </a:rPr>
              <a:t>response code 302 </a:t>
            </a:r>
            <a:r>
              <a:rPr lang="en-US" dirty="0"/>
              <a:t>to the </a:t>
            </a:r>
            <a:r>
              <a:rPr lang="en-US" b="1" dirty="0">
                <a:solidFill>
                  <a:srgbClr val="0070C0"/>
                </a:solidFill>
              </a:rPr>
              <a:t>browser </a:t>
            </a:r>
            <a:r>
              <a:rPr lang="en-US" dirty="0"/>
              <a:t>redirecting it to another URL.</a:t>
            </a:r>
          </a:p>
          <a:p>
            <a:endParaRPr lang="en-US" dirty="0"/>
          </a:p>
          <a:p>
            <a:r>
              <a:rPr lang="en-US" dirty="0"/>
              <a:t>The prototype of the method is:</a:t>
            </a:r>
          </a:p>
          <a:p>
            <a:pPr>
              <a:buNone/>
            </a:pP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void </a:t>
            </a:r>
            <a:r>
              <a:rPr lang="en-US" sz="2200" b="1" dirty="0" err="1">
                <a:solidFill>
                  <a:srgbClr val="7030A0"/>
                </a:solidFill>
              </a:rPr>
              <a:t>sendRedirect</a:t>
            </a:r>
            <a:r>
              <a:rPr lang="en-US" sz="2200" b="1" dirty="0">
                <a:solidFill>
                  <a:srgbClr val="7030A0"/>
                </a:solidFill>
              </a:rPr>
              <a:t>(String) throws </a:t>
            </a:r>
            <a:r>
              <a:rPr lang="en-US" sz="2200" b="1" dirty="0" err="1">
                <a:solidFill>
                  <a:srgbClr val="7030A0"/>
                </a:solidFill>
              </a:rPr>
              <a:t>IOException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HOW TO PREFORM REQUEST REDIRECTION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r>
              <a:rPr lang="en-US" b="1" dirty="0"/>
              <a:t>Example: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	A.	</a:t>
            </a:r>
            <a:r>
              <a:rPr lang="en-US" sz="2200" b="1" dirty="0" err="1">
                <a:solidFill>
                  <a:srgbClr val="7030A0"/>
                </a:solidFill>
              </a:rPr>
              <a:t>resp.sendRedirect</a:t>
            </a:r>
            <a:r>
              <a:rPr lang="en-US" sz="2200" b="1" dirty="0">
                <a:solidFill>
                  <a:srgbClr val="7030A0"/>
                </a:solidFill>
              </a:rPr>
              <a:t>(“login.html”);</a:t>
            </a:r>
          </a:p>
          <a:p>
            <a:pPr>
              <a:buNone/>
            </a:pP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	B.	</a:t>
            </a:r>
            <a:r>
              <a:rPr lang="en-US" sz="2200" b="1" dirty="0" err="1">
                <a:solidFill>
                  <a:srgbClr val="7030A0"/>
                </a:solidFill>
              </a:rPr>
              <a:t>resp.sendRedirect</a:t>
            </a:r>
            <a:r>
              <a:rPr lang="en-US" sz="2200" b="1" dirty="0">
                <a:solidFill>
                  <a:srgbClr val="7030A0"/>
                </a:solidFill>
              </a:rPr>
              <a:t>(“http://www.google.com”); </a:t>
            </a:r>
          </a:p>
          <a:p>
            <a:pPr>
              <a:buNone/>
            </a:pP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dirty="0"/>
              <a:t>The first example will redirect the user to the page </a:t>
            </a:r>
            <a:r>
              <a:rPr lang="en-US" sz="2200" b="1" dirty="0">
                <a:solidFill>
                  <a:srgbClr val="C00000"/>
                </a:solidFill>
              </a:rPr>
              <a:t>login.html </a:t>
            </a:r>
            <a:r>
              <a:rPr lang="en-US" sz="2200" dirty="0"/>
              <a:t>and </a:t>
            </a:r>
          </a:p>
          <a:p>
            <a:pPr>
              <a:buNone/>
            </a:pPr>
            <a:r>
              <a:rPr lang="en-US" sz="2200" dirty="0"/>
              <a:t>the browser will assume that </a:t>
            </a:r>
            <a:r>
              <a:rPr lang="en-US" sz="2200" i="1" dirty="0">
                <a:solidFill>
                  <a:srgbClr val="0070C0"/>
                </a:solidFill>
              </a:rPr>
              <a:t>the page is present in the current </a:t>
            </a:r>
          </a:p>
          <a:p>
            <a:pPr>
              <a:buNone/>
            </a:pPr>
            <a:r>
              <a:rPr lang="en-US" sz="2200" i="1" dirty="0">
                <a:solidFill>
                  <a:srgbClr val="0070C0"/>
                </a:solidFill>
              </a:rPr>
              <a:t>application</a:t>
            </a:r>
            <a:r>
              <a:rPr lang="en-US" sz="2200" dirty="0"/>
              <a:t>. This is called </a:t>
            </a:r>
            <a:r>
              <a:rPr lang="en-US" sz="2200" b="1" dirty="0">
                <a:solidFill>
                  <a:srgbClr val="FF0000"/>
                </a:solidFill>
              </a:rPr>
              <a:t>relative addressing</a:t>
            </a:r>
            <a:r>
              <a:rPr lang="en-US" sz="2200" dirty="0"/>
              <a:t>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However the second example tells the browser to redirect to a </a:t>
            </a:r>
          </a:p>
          <a:p>
            <a:pPr>
              <a:buNone/>
            </a:pPr>
            <a:r>
              <a:rPr lang="en-US" sz="2200" i="1" dirty="0">
                <a:solidFill>
                  <a:srgbClr val="0070C0"/>
                </a:solidFill>
              </a:rPr>
              <a:t>completely new location </a:t>
            </a:r>
            <a:r>
              <a:rPr lang="en-US" sz="2200" dirty="0"/>
              <a:t>as it is giving complete </a:t>
            </a:r>
            <a:r>
              <a:rPr lang="en-US" sz="2200" dirty="0" err="1"/>
              <a:t>url</a:t>
            </a:r>
            <a:r>
              <a:rPr lang="en-US" sz="2200" dirty="0"/>
              <a:t>. This is called 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absolute addressing</a:t>
            </a: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HOW TO PREFORM REQUEST REDIRECTION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There is another form of addressing available called only 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addressing</a:t>
            </a:r>
            <a:r>
              <a:rPr lang="en-US" sz="2200" dirty="0"/>
              <a:t> and we use it to redirect the user to </a:t>
            </a:r>
            <a:r>
              <a:rPr lang="en-US" sz="2200" i="1" dirty="0">
                <a:solidFill>
                  <a:srgbClr val="C00000"/>
                </a:solidFill>
              </a:rPr>
              <a:t>another web-</a:t>
            </a:r>
          </a:p>
          <a:p>
            <a:pPr>
              <a:buNone/>
            </a:pPr>
            <a:r>
              <a:rPr lang="en-US" sz="2200" i="1" dirty="0">
                <a:solidFill>
                  <a:srgbClr val="C00000"/>
                </a:solidFill>
              </a:rPr>
              <a:t>resource under the same web server but in a different web </a:t>
            </a:r>
          </a:p>
          <a:p>
            <a:pPr>
              <a:buNone/>
            </a:pPr>
            <a:r>
              <a:rPr lang="en-US" sz="2200" i="1" dirty="0">
                <a:solidFill>
                  <a:srgbClr val="C00000"/>
                </a:solidFill>
              </a:rPr>
              <a:t>application</a:t>
            </a:r>
            <a:r>
              <a:rPr lang="en-US" sz="2200" dirty="0"/>
              <a:t>. </a:t>
            </a:r>
          </a:p>
          <a:p>
            <a:pPr>
              <a:buNone/>
            </a:pPr>
            <a:endParaRPr lang="en-US" sz="2200" b="1" dirty="0"/>
          </a:p>
          <a:p>
            <a:pPr>
              <a:buNone/>
            </a:pPr>
            <a:r>
              <a:rPr lang="en-US" sz="2200" b="1" dirty="0"/>
              <a:t>For Example:</a:t>
            </a:r>
          </a:p>
          <a:p>
            <a:pPr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resp.sendRedirect</a:t>
            </a:r>
            <a:r>
              <a:rPr lang="en-US" sz="2200" b="1" dirty="0">
                <a:solidFill>
                  <a:srgbClr val="7030A0"/>
                </a:solidFill>
              </a:rPr>
              <a:t>(“/</a:t>
            </a:r>
            <a:r>
              <a:rPr lang="en-US" sz="2200" b="1" dirty="0" err="1">
                <a:solidFill>
                  <a:srgbClr val="7030A0"/>
                </a:solidFill>
              </a:rPr>
              <a:t>sachin</a:t>
            </a:r>
            <a:r>
              <a:rPr lang="en-US" sz="2200" b="1" dirty="0">
                <a:solidFill>
                  <a:srgbClr val="7030A0"/>
                </a:solidFill>
              </a:rPr>
              <a:t>/</a:t>
            </a:r>
            <a:r>
              <a:rPr lang="en-US" sz="2200" b="1" dirty="0" err="1">
                <a:solidFill>
                  <a:srgbClr val="7030A0"/>
                </a:solidFill>
              </a:rPr>
              <a:t>MyFirstServlet</a:t>
            </a:r>
            <a:r>
              <a:rPr lang="en-US" sz="2200" b="1" dirty="0">
                <a:solidFill>
                  <a:srgbClr val="7030A0"/>
                </a:solidFill>
              </a:rPr>
              <a:t>”);</a:t>
            </a:r>
            <a:endParaRPr lang="en-IN" sz="22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The above statement would redirect the user to the </a:t>
            </a:r>
            <a:r>
              <a:rPr lang="en-US" sz="2200" dirty="0" err="1"/>
              <a:t>servlet</a:t>
            </a:r>
            <a:r>
              <a:rPr lang="en-US" sz="2200" dirty="0"/>
              <a:t> called </a:t>
            </a:r>
          </a:p>
          <a:p>
            <a:pPr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MyFirstServlet</a:t>
            </a:r>
            <a:r>
              <a:rPr lang="en-US" sz="2200" dirty="0"/>
              <a:t> which is under a different web application called </a:t>
            </a:r>
          </a:p>
          <a:p>
            <a:pPr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sachin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but on the same server.</a:t>
            </a:r>
          </a:p>
          <a:p>
            <a:pPr>
              <a:buNone/>
            </a:pP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HOW TO PREFORM REQUEST REDIRECTION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4823</TotalTime>
  <Words>1650</Words>
  <Application>Microsoft Office PowerPoint</Application>
  <PresentationFormat>On-screen Show (4:3)</PresentationFormat>
  <Paragraphs>216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       HOW TO PREFORM REQUEST DISPATCHING ?</vt:lpstr>
      <vt:lpstr>THE include( ) METHOD</vt:lpstr>
      <vt:lpstr>   </vt:lpstr>
      <vt:lpstr>THE forward( ) METHOD</vt:lpstr>
      <vt:lpstr>   </vt:lpstr>
      <vt:lpstr> forward( ) vs include( )</vt:lpstr>
      <vt:lpstr> forward( ) vs include( )</vt:lpstr>
      <vt:lpstr> forward( ) vs include( )</vt:lpstr>
      <vt:lpstr> forward( ) vs include( )</vt:lpstr>
      <vt:lpstr> STEPS REQUIRED FOR REQUEST DISPATCHING</vt:lpstr>
      <vt:lpstr> GETTING RequestDispatcher  OBJECT</vt:lpstr>
      <vt:lpstr> CALLING  METHODS OF RequestDispatcher  OBJECT</vt:lpstr>
      <vt:lpstr> PASSING  DATA FROM ONE SERVLET  TO ANOTHERCT</vt:lpstr>
      <vt:lpstr> PASSING  DATA FROM ONE SERVLET  TO ANOTHERCT</vt:lpstr>
      <vt:lpstr>   </vt:lpstr>
      <vt:lpstr>   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390</cp:revision>
  <dcterms:created xsi:type="dcterms:W3CDTF">2016-02-04T12:02:26Z</dcterms:created>
  <dcterms:modified xsi:type="dcterms:W3CDTF">2021-02-06T16:26:42Z</dcterms:modified>
</cp:coreProperties>
</file>