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9" r:id="rId12"/>
    <p:sldId id="528" r:id="rId13"/>
    <p:sldId id="527" r:id="rId14"/>
    <p:sldId id="526" r:id="rId15"/>
    <p:sldId id="531" r:id="rId16"/>
    <p:sldId id="53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52F1B-41AD-4A93-96F8-89D587EF0F0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2/23/2017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Lecture-48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DIRECTORY – STRUCTURE</a:t>
            </a:r>
            <a:br>
              <a:rPr lang="en-IN" b="1" dirty="0" smtClean="0"/>
            </a:br>
            <a:endParaRPr lang="en-IN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858312" cy="396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929330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</a:t>
            </a:r>
            <a:r>
              <a:rPr lang="en-IN" sz="2400" b="1" dirty="0" smtClean="0">
                <a:solidFill>
                  <a:srgbClr val="0070C0"/>
                </a:solidFill>
              </a:rPr>
              <a:t>Request :</a:t>
            </a:r>
            <a:r>
              <a:rPr lang="en-IN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http</a:t>
            </a:r>
            <a:r>
              <a:rPr lang="en-IN" sz="2000" smtClean="0">
                <a:solidFill>
                  <a:srgbClr val="FF0000"/>
                </a:solidFill>
              </a:rPr>
              <a:t>://</a:t>
            </a:r>
            <a:r>
              <a:rPr lang="en-IN" sz="2000" smtClean="0">
                <a:solidFill>
                  <a:srgbClr val="FF0000"/>
                </a:solidFill>
              </a:rPr>
              <a:t>localhost:1980/myfirstjsp/date.jsp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page is converted into a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dirty="0" smtClean="0"/>
              <a:t> in order to service requests. </a:t>
            </a:r>
          </a:p>
          <a:p>
            <a:endParaRPr lang="en-IN" dirty="0" smtClean="0"/>
          </a:p>
          <a:p>
            <a:r>
              <a:rPr lang="en-IN" dirty="0" smtClean="0"/>
              <a:t>The translation of a JSP page to a </a:t>
            </a:r>
            <a:r>
              <a:rPr lang="en-IN" dirty="0" err="1" smtClean="0"/>
              <a:t>Servlet</a:t>
            </a:r>
            <a:r>
              <a:rPr lang="en-IN" dirty="0" smtClean="0"/>
              <a:t> is called </a:t>
            </a:r>
            <a:r>
              <a:rPr lang="en-IN" b="1" dirty="0" smtClean="0">
                <a:solidFill>
                  <a:srgbClr val="0070C0"/>
                </a:solidFill>
              </a:rPr>
              <a:t>Lifecycle of JSP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Lifecycle</a:t>
            </a:r>
            <a:r>
              <a:rPr lang="en-IN" dirty="0" smtClean="0"/>
              <a:t> is exactly same as the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b="1" dirty="0" smtClean="0">
                <a:solidFill>
                  <a:srgbClr val="7030A0"/>
                </a:solidFill>
              </a:rPr>
              <a:t> Lifecycle</a:t>
            </a:r>
            <a:r>
              <a:rPr lang="en-IN" dirty="0" smtClean="0"/>
              <a:t>, with </a:t>
            </a:r>
            <a:r>
              <a:rPr lang="en-IN" i="1" dirty="0" smtClean="0">
                <a:solidFill>
                  <a:srgbClr val="C00000"/>
                </a:solidFill>
              </a:rPr>
              <a:t>one additional </a:t>
            </a:r>
            <a:r>
              <a:rPr lang="en-IN" dirty="0" smtClean="0"/>
              <a:t>first step, which is, </a:t>
            </a:r>
            <a:r>
              <a:rPr lang="en-IN" b="1" dirty="0" smtClean="0">
                <a:solidFill>
                  <a:srgbClr val="00B050"/>
                </a:solidFill>
              </a:rPr>
              <a:t>translation of JSP code to </a:t>
            </a:r>
            <a:r>
              <a:rPr lang="en-IN" b="1" dirty="0" err="1" smtClean="0">
                <a:solidFill>
                  <a:srgbClr val="00B050"/>
                </a:solidFill>
              </a:rPr>
              <a:t>Servlet</a:t>
            </a:r>
            <a:r>
              <a:rPr lang="en-IN" b="1" dirty="0" smtClean="0">
                <a:solidFill>
                  <a:srgbClr val="00B050"/>
                </a:solidFill>
              </a:rPr>
              <a:t> code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71604" y="285728"/>
            <a:ext cx="62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75000"/>
                  </a:schemeClr>
                </a:solidFill>
              </a:rPr>
              <a:t>LIFE CYCLE OF A JSP PAGE			</a:t>
            </a:r>
            <a:endParaRPr lang="en-IN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Following are the </a:t>
            </a:r>
            <a:r>
              <a:rPr lang="en-IN" b="1" dirty="0" smtClean="0">
                <a:solidFill>
                  <a:srgbClr val="7030A0"/>
                </a:solidFill>
              </a:rPr>
              <a:t>JSP Lifecycle steps</a:t>
            </a:r>
            <a:r>
              <a:rPr lang="en-IN" dirty="0" smtClean="0"/>
              <a:t>: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Translation</a:t>
            </a:r>
            <a:r>
              <a:rPr lang="en-IN" b="1" dirty="0" smtClean="0">
                <a:solidFill>
                  <a:srgbClr val="0070C0"/>
                </a:solidFill>
              </a:rPr>
              <a:t> of </a:t>
            </a:r>
            <a:r>
              <a:rPr lang="en-IN" b="1" dirty="0" smtClean="0">
                <a:solidFill>
                  <a:srgbClr val="FF0000"/>
                </a:solidFill>
              </a:rPr>
              <a:t>JSP</a:t>
            </a:r>
            <a:r>
              <a:rPr lang="en-IN" b="1" dirty="0" smtClean="0">
                <a:solidFill>
                  <a:srgbClr val="0070C0"/>
                </a:solidFill>
              </a:rPr>
              <a:t> to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code.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Compilation </a:t>
            </a:r>
            <a:r>
              <a:rPr lang="en-IN" b="1" dirty="0" smtClean="0">
                <a:solidFill>
                  <a:srgbClr val="0070C0"/>
                </a:solidFill>
              </a:rPr>
              <a:t>of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to </a:t>
            </a:r>
            <a:r>
              <a:rPr lang="en-IN" b="1" dirty="0" err="1" smtClean="0">
                <a:solidFill>
                  <a:srgbClr val="FF0000"/>
                </a:solidFill>
              </a:rPr>
              <a:t>bytecode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Loading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class.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Instantiating </a:t>
            </a:r>
            <a:r>
              <a:rPr lang="en-IN" b="1" dirty="0" smtClean="0">
                <a:solidFill>
                  <a:srgbClr val="0070C0"/>
                </a:solidFill>
              </a:rPr>
              <a:t>the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servlet</a:t>
            </a:r>
            <a:r>
              <a:rPr lang="en-IN" b="1" dirty="0" smtClean="0">
                <a:solidFill>
                  <a:srgbClr val="0070C0"/>
                </a:solidFill>
              </a:rPr>
              <a:t> .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Initialization</a:t>
            </a:r>
            <a:r>
              <a:rPr lang="en-IN" b="1" dirty="0" smtClean="0">
                <a:solidFill>
                  <a:srgbClr val="0070C0"/>
                </a:solidFill>
              </a:rPr>
              <a:t> by calling </a:t>
            </a:r>
            <a:r>
              <a:rPr lang="en-IN" b="1" dirty="0" err="1" smtClean="0">
                <a:solidFill>
                  <a:srgbClr val="7030A0"/>
                </a:solidFill>
              </a:rPr>
              <a:t>jspInit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b="1" dirty="0" smtClean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Request Processing </a:t>
            </a:r>
            <a:r>
              <a:rPr lang="en-IN" b="1" dirty="0" smtClean="0">
                <a:solidFill>
                  <a:srgbClr val="0070C0"/>
                </a:solidFill>
              </a:rPr>
              <a:t>by calling </a:t>
            </a:r>
            <a:r>
              <a:rPr lang="en-IN" b="1" dirty="0" smtClean="0">
                <a:solidFill>
                  <a:srgbClr val="7030A0"/>
                </a:solidFill>
              </a:rPr>
              <a:t>_</a:t>
            </a:r>
            <a:r>
              <a:rPr lang="en-IN" b="1" dirty="0" err="1" smtClean="0">
                <a:solidFill>
                  <a:srgbClr val="7030A0"/>
                </a:solidFill>
              </a:rPr>
              <a:t>jspService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b="1" dirty="0" smtClean="0">
                <a:solidFill>
                  <a:srgbClr val="0070C0"/>
                </a:solidFill>
              </a:rPr>
              <a:t> method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Destroying</a:t>
            </a:r>
            <a:r>
              <a:rPr lang="en-IN" b="1" dirty="0" smtClean="0">
                <a:solidFill>
                  <a:srgbClr val="0070C0"/>
                </a:solidFill>
              </a:rPr>
              <a:t> by calling </a:t>
            </a:r>
            <a:r>
              <a:rPr lang="en-IN" b="1" dirty="0" err="1" smtClean="0">
                <a:solidFill>
                  <a:srgbClr val="7030A0"/>
                </a:solidFill>
              </a:rPr>
              <a:t>jspDestroy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b="1" dirty="0" smtClean="0">
                <a:solidFill>
                  <a:srgbClr val="0070C0"/>
                </a:solidFill>
              </a:rPr>
              <a:t> method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42860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LIFE CYCLE OF A JSP PAGE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Translation Phase   </a:t>
            </a:r>
            <a:r>
              <a:rPr lang="en-US" sz="2200" dirty="0" smtClean="0"/>
              <a:t>:</a:t>
            </a:r>
            <a:r>
              <a:rPr lang="en-IN" sz="2200" dirty="0" smtClean="0"/>
              <a:t>  When </a:t>
            </a:r>
            <a:r>
              <a:rPr lang="en-IN" sz="2200" b="1" dirty="0" smtClean="0">
                <a:solidFill>
                  <a:srgbClr val="FF0000"/>
                </a:solidFill>
              </a:rPr>
              <a:t>first request  </a:t>
            </a:r>
            <a:r>
              <a:rPr lang="en-IN" sz="2200" dirty="0" smtClean="0"/>
              <a:t>of a </a:t>
            </a:r>
            <a:r>
              <a:rPr lang="en-IN" sz="2200" dirty="0" err="1" smtClean="0">
                <a:solidFill>
                  <a:srgbClr val="0070C0"/>
                </a:solidFill>
              </a:rPr>
              <a:t>jsp</a:t>
            </a:r>
            <a:r>
              <a:rPr lang="en-IN" sz="2200" dirty="0" smtClean="0">
                <a:solidFill>
                  <a:srgbClr val="0070C0"/>
                </a:solidFill>
              </a:rPr>
              <a:t> page </a:t>
            </a:r>
            <a:r>
              <a:rPr lang="en-IN" sz="2200" dirty="0" smtClean="0"/>
              <a:t>comes then  the container </a:t>
            </a:r>
            <a:r>
              <a:rPr lang="en-IN" sz="2200" dirty="0" smtClean="0">
                <a:solidFill>
                  <a:srgbClr val="FF0000"/>
                </a:solidFill>
              </a:rPr>
              <a:t>translates</a:t>
            </a: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7030A0"/>
                </a:solidFill>
              </a:rPr>
              <a:t>.</a:t>
            </a:r>
            <a:r>
              <a:rPr lang="en-IN" sz="2200" b="1" dirty="0" err="1" smtClean="0">
                <a:solidFill>
                  <a:srgbClr val="7030A0"/>
                </a:solidFill>
              </a:rPr>
              <a:t>jsp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  <a:r>
              <a:rPr lang="en-IN" sz="2200" dirty="0" smtClean="0"/>
              <a:t>page into </a:t>
            </a:r>
            <a:r>
              <a:rPr lang="en-IN" sz="2200" b="1" dirty="0" smtClean="0">
                <a:solidFill>
                  <a:srgbClr val="7030A0"/>
                </a:solidFill>
              </a:rPr>
              <a:t>.java </a:t>
            </a:r>
            <a:r>
              <a:rPr lang="en-IN" sz="2200" dirty="0" smtClean="0"/>
              <a:t>file </a:t>
            </a:r>
          </a:p>
          <a:p>
            <a:pPr marL="514350" indent="-514350">
              <a:buNone/>
            </a:pPr>
            <a:r>
              <a:rPr lang="en-US" sz="2200" dirty="0" smtClean="0"/>
              <a:t>       </a:t>
            </a:r>
          </a:p>
          <a:p>
            <a:pPr marL="514350" indent="-514350">
              <a:buNone/>
            </a:pPr>
            <a:r>
              <a:rPr lang="en-US" sz="2200" b="1" dirty="0" smtClean="0"/>
              <a:t>Ex 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showdate.jsp</a:t>
            </a:r>
            <a:r>
              <a:rPr lang="en-US" sz="2200" dirty="0" smtClean="0"/>
              <a:t> to </a:t>
            </a:r>
            <a:r>
              <a:rPr lang="en-US" sz="2200" dirty="0" smtClean="0">
                <a:solidFill>
                  <a:srgbClr val="C00000"/>
                </a:solidFill>
              </a:rPr>
              <a:t>showdate_jsp.java</a:t>
            </a:r>
            <a:r>
              <a:rPr lang="en-US" sz="2200" dirty="0" smtClean="0"/>
              <a:t> .</a:t>
            </a:r>
          </a:p>
          <a:p>
            <a:pPr marL="514350" indent="-514350">
              <a:buAutoNum type="arabicPeriod" startAt="2"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 smtClean="0">
                <a:solidFill>
                  <a:srgbClr val="FF0000"/>
                </a:solidFill>
              </a:rPr>
              <a:t>Compilation Phase </a:t>
            </a:r>
            <a:r>
              <a:rPr lang="en-US" sz="2200" dirty="0" smtClean="0"/>
              <a:t>: Immediately after translation the </a:t>
            </a:r>
            <a:r>
              <a:rPr lang="en-US" sz="2200" dirty="0" smtClean="0">
                <a:solidFill>
                  <a:srgbClr val="FF0000"/>
                </a:solidFill>
              </a:rPr>
              <a:t>compilation </a:t>
            </a:r>
            <a:r>
              <a:rPr lang="en-US" sz="2200" dirty="0" smtClean="0"/>
              <a:t>of  </a:t>
            </a:r>
            <a:r>
              <a:rPr lang="en-US" sz="2200" dirty="0" err="1" smtClean="0"/>
              <a:t>servlet</a:t>
            </a:r>
            <a:r>
              <a:rPr lang="en-US" sz="2200" dirty="0" smtClean="0"/>
              <a:t> to produce </a:t>
            </a:r>
            <a:r>
              <a:rPr lang="en-US" sz="2200" b="1" dirty="0" smtClean="0">
                <a:solidFill>
                  <a:srgbClr val="7030A0"/>
                </a:solidFill>
              </a:rPr>
              <a:t>.class file </a:t>
            </a:r>
            <a:r>
              <a:rPr lang="en-US" sz="2200" dirty="0" smtClean="0"/>
              <a:t>is done by the container .</a:t>
            </a:r>
          </a:p>
          <a:p>
            <a:pPr marL="514350" indent="-514350">
              <a:buAutoNum type="arabicPeriod" startAt="2"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US" sz="2200" dirty="0" smtClean="0">
                <a:solidFill>
                  <a:srgbClr val="FF0000"/>
                </a:solidFill>
              </a:rPr>
              <a:t>Loading Phase: </a:t>
            </a:r>
            <a:r>
              <a:rPr lang="en-US" sz="2200" dirty="0" smtClean="0"/>
              <a:t>As soon as the compilation is done , the .class file is </a:t>
            </a:r>
            <a:r>
              <a:rPr lang="en-US" sz="2200" i="1" dirty="0" smtClean="0">
                <a:solidFill>
                  <a:srgbClr val="FF0000"/>
                </a:solidFill>
              </a:rPr>
              <a:t>loaded in server’s memory</a:t>
            </a:r>
          </a:p>
          <a:p>
            <a:pPr marL="514350" indent="-514350">
              <a:buAutoNum type="arabicPeriod" startAt="2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>
                <a:solidFill>
                  <a:srgbClr val="FF0000"/>
                </a:solidFill>
              </a:rPr>
              <a:t>	Instantiation Phase </a:t>
            </a:r>
            <a:r>
              <a:rPr lang="en-US" dirty="0" smtClean="0"/>
              <a:t>: Then the </a:t>
            </a:r>
            <a:r>
              <a:rPr lang="en-US" b="1" dirty="0" smtClean="0">
                <a:solidFill>
                  <a:srgbClr val="7030A0"/>
                </a:solidFill>
              </a:rPr>
              <a:t>object</a:t>
            </a:r>
            <a:r>
              <a:rPr lang="en-US" dirty="0" smtClean="0"/>
              <a:t> of </a:t>
            </a:r>
            <a:r>
              <a:rPr lang="en-US" dirty="0" err="1" smtClean="0"/>
              <a:t>servlet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created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5.	</a:t>
            </a:r>
            <a:r>
              <a:rPr lang="en-US" dirty="0" smtClean="0">
                <a:solidFill>
                  <a:srgbClr val="FF0000"/>
                </a:solidFill>
              </a:rPr>
              <a:t>Initialization Phase  </a:t>
            </a:r>
            <a:r>
              <a:rPr lang="en-US" dirty="0" smtClean="0"/>
              <a:t>: Now the container </a:t>
            </a:r>
            <a:r>
              <a:rPr lang="en-IN" dirty="0" smtClean="0"/>
              <a:t>calls the </a:t>
            </a:r>
            <a:r>
              <a:rPr lang="en-IN" b="1" dirty="0" err="1" smtClean="0">
                <a:solidFill>
                  <a:srgbClr val="7030A0"/>
                </a:solidFill>
              </a:rPr>
              <a:t>jspInit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 to initialize the </a:t>
            </a:r>
            <a:r>
              <a:rPr lang="en-IN" dirty="0" err="1" smtClean="0"/>
              <a:t>servlet</a:t>
            </a:r>
            <a:r>
              <a:rPr lang="en-IN" dirty="0" smtClean="0"/>
              <a:t> instance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Request processing Phase </a:t>
            </a:r>
            <a:r>
              <a:rPr lang="en-US" dirty="0" smtClean="0"/>
              <a:t>: </a:t>
            </a:r>
            <a:r>
              <a:rPr lang="en-IN" dirty="0" smtClean="0"/>
              <a:t>A new thread is then created, which invokes </a:t>
            </a:r>
            <a:r>
              <a:rPr lang="en-IN" dirty="0" err="1" smtClean="0"/>
              <a:t>the</a:t>
            </a:r>
            <a:r>
              <a:rPr lang="en-IN" b="1" dirty="0" err="1" smtClean="0">
                <a:solidFill>
                  <a:srgbClr val="7030A0"/>
                </a:solidFill>
              </a:rPr>
              <a:t>_jspService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method, with  </a:t>
            </a:r>
            <a:r>
              <a:rPr lang="en-IN" dirty="0" smtClean="0">
                <a:solidFill>
                  <a:srgbClr val="C00000"/>
                </a:solidFill>
              </a:rPr>
              <a:t>request</a:t>
            </a:r>
            <a:r>
              <a:rPr lang="en-IN" dirty="0" smtClean="0"/>
              <a:t> (</a:t>
            </a:r>
            <a:r>
              <a:rPr lang="en-IN" dirty="0" err="1" smtClean="0">
                <a:solidFill>
                  <a:srgbClr val="0070C0"/>
                </a:solidFill>
              </a:rPr>
              <a:t>HttpServletRequest</a:t>
            </a:r>
            <a:r>
              <a:rPr lang="en-IN" dirty="0" smtClean="0"/>
              <a:t>) and </a:t>
            </a:r>
            <a:r>
              <a:rPr lang="en-IN" dirty="0" smtClean="0">
                <a:solidFill>
                  <a:srgbClr val="C00000"/>
                </a:solidFill>
              </a:rPr>
              <a:t>response 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0070C0"/>
                </a:solidFill>
              </a:rPr>
              <a:t>HttpServletRespnse</a:t>
            </a:r>
            <a:r>
              <a:rPr lang="en-IN" dirty="0" smtClean="0"/>
              <a:t>) objects as parameters.</a:t>
            </a:r>
          </a:p>
          <a:p>
            <a:pPr marL="514350" indent="-514350">
              <a:buAutoNum type="arabicPeriod" startAt="6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Now for every next request only the 6</a:t>
            </a:r>
            <a:r>
              <a:rPr lang="en-US" b="1" baseline="30000" dirty="0" smtClean="0">
                <a:solidFill>
                  <a:srgbClr val="0070C0"/>
                </a:solidFill>
              </a:rPr>
              <a:t>th</a:t>
            </a:r>
            <a:r>
              <a:rPr lang="en-US" b="1" dirty="0" smtClean="0">
                <a:solidFill>
                  <a:srgbClr val="0070C0"/>
                </a:solidFill>
              </a:rPr>
              <a:t> step is executed . However if the </a:t>
            </a:r>
            <a:r>
              <a:rPr lang="en-US" b="1" dirty="0" err="1" smtClean="0">
                <a:solidFill>
                  <a:srgbClr val="0070C0"/>
                </a:solidFill>
              </a:rPr>
              <a:t>jsp</a:t>
            </a:r>
            <a:r>
              <a:rPr lang="en-US" b="1" dirty="0" smtClean="0">
                <a:solidFill>
                  <a:srgbClr val="0070C0"/>
                </a:solidFill>
              </a:rPr>
              <a:t> page is edited then again all the previous steps are repeated</a:t>
            </a:r>
            <a:endParaRPr lang="en-IN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IN" dirty="0" smtClean="0">
                <a:solidFill>
                  <a:srgbClr val="C00000"/>
                </a:solidFill>
              </a:rPr>
              <a:t>7.</a:t>
            </a:r>
            <a:r>
              <a:rPr lang="en-IN" dirty="0" smtClean="0">
                <a:solidFill>
                  <a:srgbClr val="FF0000"/>
                </a:solidFill>
              </a:rPr>
              <a:t>	Destruction Phase: </a:t>
            </a:r>
            <a:r>
              <a:rPr lang="en-IN" dirty="0" smtClean="0"/>
              <a:t>This phase comes when the container decides it no longer needs the </a:t>
            </a:r>
            <a:r>
              <a:rPr lang="en-IN" dirty="0" err="1" smtClean="0"/>
              <a:t>servlet</a:t>
            </a:r>
            <a:r>
              <a:rPr lang="en-IN" dirty="0" smtClean="0"/>
              <a:t> instance to service requests. It then calls </a:t>
            </a:r>
            <a:r>
              <a:rPr lang="en-IN" b="1" dirty="0" err="1" smtClean="0">
                <a:solidFill>
                  <a:srgbClr val="7030A0"/>
                </a:solidFill>
              </a:rPr>
              <a:t>jspdestroy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 and the </a:t>
            </a:r>
            <a:r>
              <a:rPr lang="en-IN" dirty="0" err="1" smtClean="0"/>
              <a:t>servlet</a:t>
            </a:r>
            <a:r>
              <a:rPr lang="en-IN" dirty="0" smtClean="0"/>
              <a:t> is ready for a garbage collection</a:t>
            </a: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HOW A JSP PAGE IS PROCESSED </a:t>
            </a:r>
            <a:br>
              <a:rPr lang="en-IN" sz="2400" b="1" dirty="0" smtClean="0"/>
            </a:br>
            <a:r>
              <a:rPr lang="en-IN" sz="2400" b="1" dirty="0" smtClean="0"/>
              <a:t>BY CONTAINER ?</a:t>
            </a:r>
            <a:endParaRPr lang="en-IN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HOW A JSP PAGE IS PROCESSED </a:t>
            </a:r>
            <a:br>
              <a:rPr lang="en-IN" sz="2400" b="1" dirty="0" smtClean="0"/>
            </a:br>
            <a:r>
              <a:rPr lang="en-IN" sz="2400" b="1" dirty="0" smtClean="0"/>
              <a:t>BY CONTAINER ?</a:t>
            </a:r>
            <a:endParaRPr lang="en-IN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Types of JSP Elements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Scriptlets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Declarative Tags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Expression Tags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JSP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Servlet</a:t>
            </a:r>
            <a:r>
              <a:rPr lang="en-US" sz="2400" b="1" dirty="0" smtClean="0"/>
              <a:t> v/s JSP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Request Processing In JSP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JSP Tags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  <a:endParaRPr lang="en-IN" sz="3600" b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The term </a:t>
            </a:r>
            <a:r>
              <a:rPr lang="en-US" b="1" dirty="0" smtClean="0">
                <a:solidFill>
                  <a:srgbClr val="7030A0"/>
                </a:solidFill>
              </a:rPr>
              <a:t>JSP</a:t>
            </a:r>
            <a:r>
              <a:rPr lang="en-US" dirty="0" smtClean="0"/>
              <a:t> stands for </a:t>
            </a:r>
            <a:r>
              <a:rPr lang="en-US" b="1" u="sng" dirty="0" smtClean="0">
                <a:solidFill>
                  <a:srgbClr val="7030A0"/>
                </a:solidFill>
              </a:rPr>
              <a:t>Java Server Pages </a:t>
            </a:r>
            <a:r>
              <a:rPr lang="en-US" dirty="0" smtClean="0"/>
              <a:t>and it is a </a:t>
            </a:r>
            <a:r>
              <a:rPr lang="en-US" i="1" dirty="0" smtClean="0">
                <a:solidFill>
                  <a:srgbClr val="C00000"/>
                </a:solidFill>
              </a:rPr>
              <a:t>dynamic web page generation technology </a:t>
            </a:r>
            <a:r>
              <a:rPr lang="en-US" dirty="0" smtClean="0"/>
              <a:t>given by sun micro systems in the year </a:t>
            </a:r>
            <a:r>
              <a:rPr lang="en-US" b="1" dirty="0" smtClean="0">
                <a:solidFill>
                  <a:srgbClr val="C00000"/>
                </a:solidFill>
              </a:rPr>
              <a:t>1999</a:t>
            </a:r>
            <a:r>
              <a:rPr lang="en-US" dirty="0" smtClean="0"/>
              <a:t> . 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main aim of providing JSP was to </a:t>
            </a:r>
            <a:r>
              <a:rPr lang="en-US" b="1" dirty="0" smtClean="0">
                <a:solidFill>
                  <a:srgbClr val="00B050"/>
                </a:solidFill>
              </a:rPr>
              <a:t>simplify</a:t>
            </a:r>
            <a:r>
              <a:rPr lang="en-US" dirty="0" smtClean="0"/>
              <a:t> the development of the java base web application and remove the drawbacks of </a:t>
            </a:r>
            <a:r>
              <a:rPr lang="en-US" dirty="0" err="1" smtClean="0"/>
              <a:t>servlets</a:t>
            </a:r>
            <a:r>
              <a:rPr lang="en-US" dirty="0" smtClean="0"/>
              <a:t> 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JSP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How ever in today’s web development scenario both </a:t>
            </a:r>
            <a:r>
              <a:rPr lang="en-IN" b="1" dirty="0" err="1" smtClean="0">
                <a:solidFill>
                  <a:srgbClr val="7030A0"/>
                </a:solidFill>
              </a:rPr>
              <a:t>servlets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JSP </a:t>
            </a:r>
            <a:r>
              <a:rPr lang="en-IN" dirty="0" smtClean="0"/>
              <a:t>have their own importance and should be cordially use in any </a:t>
            </a:r>
            <a:r>
              <a:rPr lang="en-IN" b="1" dirty="0" smtClean="0">
                <a:solidFill>
                  <a:srgbClr val="00B050"/>
                </a:solidFill>
              </a:rPr>
              <a:t>industry standards based </a:t>
            </a:r>
            <a:r>
              <a:rPr lang="en-IN" dirty="0" smtClean="0"/>
              <a:t>web application.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DRAWBACKS OF SERVLET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 err="1" smtClean="0"/>
              <a:t>servlets</a:t>
            </a:r>
            <a:r>
              <a:rPr lang="en-IN" dirty="0" smtClean="0"/>
              <a:t> , a programmer has to </a:t>
            </a:r>
            <a:r>
              <a:rPr lang="en-IN" i="1" dirty="0" smtClean="0">
                <a:solidFill>
                  <a:srgbClr val="C00000"/>
                </a:solidFill>
              </a:rPr>
              <a:t>extend specific </a:t>
            </a:r>
            <a:r>
              <a:rPr lang="en-IN" i="1" dirty="0" err="1" smtClean="0">
                <a:solidFill>
                  <a:srgbClr val="C00000"/>
                </a:solidFill>
              </a:rPr>
              <a:t>servlet</a:t>
            </a:r>
            <a:r>
              <a:rPr lang="en-IN" dirty="0" smtClean="0"/>
              <a:t> class (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or </a:t>
            </a:r>
            <a:r>
              <a:rPr lang="en-IN" b="1" dirty="0" err="1" smtClean="0">
                <a:solidFill>
                  <a:srgbClr val="7030A0"/>
                </a:solidFill>
              </a:rPr>
              <a:t>GenericServlet</a:t>
            </a:r>
            <a:r>
              <a:rPr lang="en-IN" dirty="0" smtClean="0"/>
              <a:t>) 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Programmer has to provide complete and exact prototype of the method he has to override which are </a:t>
            </a:r>
            <a:r>
              <a:rPr lang="en-IN" b="1" dirty="0" err="1" smtClean="0">
                <a:solidFill>
                  <a:srgbClr val="C00000"/>
                </a:solidFill>
              </a:rPr>
              <a:t>doGet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C00000"/>
                </a:solidFill>
              </a:rPr>
              <a:t>doPost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DRAWBACKS OF SERVLET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have to create the mapping of </a:t>
            </a:r>
            <a:r>
              <a:rPr lang="en-IN" dirty="0" err="1" smtClean="0"/>
              <a:t>servlet</a:t>
            </a:r>
            <a:r>
              <a:rPr lang="en-IN" dirty="0" smtClean="0"/>
              <a:t> inside </a:t>
            </a:r>
            <a:r>
              <a:rPr lang="en-IN" b="1" dirty="0" smtClean="0">
                <a:solidFill>
                  <a:srgbClr val="FF0000"/>
                </a:solidFill>
              </a:rPr>
              <a:t>web.xml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In a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u="sng" dirty="0" smtClean="0">
                <a:solidFill>
                  <a:srgbClr val="C00000"/>
                </a:solidFill>
              </a:rPr>
              <a:t>we embed HTML inside java code </a:t>
            </a:r>
            <a:r>
              <a:rPr lang="en-IN" dirty="0" err="1" smtClean="0"/>
              <a:t>i.e</a:t>
            </a:r>
            <a:r>
              <a:rPr lang="en-IN" dirty="0" smtClean="0"/>
              <a:t> all the </a:t>
            </a:r>
            <a:r>
              <a:rPr lang="en-IN" b="1" i="1" dirty="0" smtClean="0">
                <a:solidFill>
                  <a:srgbClr val="00B050"/>
                </a:solidFill>
              </a:rPr>
              <a:t>HTML</a:t>
            </a:r>
            <a:r>
              <a:rPr lang="en-IN" dirty="0" smtClean="0"/>
              <a:t> part is mentioned within the </a:t>
            </a:r>
            <a:r>
              <a:rPr lang="en-IN" b="1" dirty="0" err="1" smtClean="0">
                <a:solidFill>
                  <a:srgbClr val="0070C0"/>
                </a:solidFill>
              </a:rPr>
              <a:t>println</a:t>
            </a:r>
            <a:r>
              <a:rPr lang="en-IN" b="1" dirty="0" smtClean="0">
                <a:solidFill>
                  <a:srgbClr val="0070C0"/>
                </a:solidFill>
              </a:rPr>
              <a:t>( ) </a:t>
            </a:r>
            <a:r>
              <a:rPr lang="en-IN" dirty="0" smtClean="0"/>
              <a:t>method which is very difficult since we have to follow all strict rules of java.</a:t>
            </a:r>
          </a:p>
          <a:p>
            <a:endParaRPr lang="en-IN" dirty="0" smtClean="0"/>
          </a:p>
          <a:p>
            <a:r>
              <a:rPr lang="en-IN" dirty="0" smtClean="0"/>
              <a:t>Any change in the </a:t>
            </a:r>
            <a:r>
              <a:rPr lang="en-IN" dirty="0" err="1" smtClean="0"/>
              <a:t>servlet</a:t>
            </a:r>
            <a:r>
              <a:rPr lang="en-IN" dirty="0" smtClean="0"/>
              <a:t> requires </a:t>
            </a:r>
            <a:r>
              <a:rPr lang="en-IN" b="1" dirty="0" smtClean="0">
                <a:solidFill>
                  <a:srgbClr val="0070C0"/>
                </a:solidFill>
              </a:rPr>
              <a:t>recompilation</a:t>
            </a:r>
            <a:r>
              <a:rPr lang="en-IN" dirty="0" smtClean="0"/>
              <a:t> and r</a:t>
            </a:r>
            <a:r>
              <a:rPr lang="en-IN" b="1" dirty="0" smtClean="0">
                <a:solidFill>
                  <a:srgbClr val="0070C0"/>
                </a:solidFill>
              </a:rPr>
              <a:t>edeployment</a:t>
            </a:r>
            <a:r>
              <a:rPr lang="en-IN" dirty="0" smtClean="0"/>
              <a:t> of the application by restarting the server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 OF  JSP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 are </a:t>
            </a:r>
            <a:r>
              <a:rPr lang="en-IN" i="1" dirty="0" smtClean="0">
                <a:solidFill>
                  <a:srgbClr val="C00000"/>
                </a:solidFill>
              </a:rPr>
              <a:t>very small </a:t>
            </a:r>
            <a:r>
              <a:rPr lang="en-IN" dirty="0" smtClean="0"/>
              <a:t>in size as compared to a </a:t>
            </a:r>
            <a:r>
              <a:rPr lang="en-IN" b="1" dirty="0" err="1" smtClean="0">
                <a:solidFill>
                  <a:srgbClr val="7030A0"/>
                </a:solidFill>
              </a:rPr>
              <a:t>servlet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They use </a:t>
            </a:r>
            <a:r>
              <a:rPr lang="en-IN" i="1" dirty="0" smtClean="0">
                <a:solidFill>
                  <a:srgbClr val="C00000"/>
                </a:solidFill>
              </a:rPr>
              <a:t>some special tags </a:t>
            </a:r>
            <a:r>
              <a:rPr lang="en-IN" dirty="0" smtClean="0"/>
              <a:t>to embed </a:t>
            </a:r>
            <a:r>
              <a:rPr lang="en-IN" i="1" dirty="0" smtClean="0">
                <a:solidFill>
                  <a:srgbClr val="00B050"/>
                </a:solidFill>
              </a:rPr>
              <a:t>java inside the HTML part</a:t>
            </a:r>
            <a:r>
              <a:rPr lang="en-IN" dirty="0" smtClean="0"/>
              <a:t> and because of this they are much easier to handle compared to a </a:t>
            </a:r>
            <a:r>
              <a:rPr lang="en-IN" dirty="0" err="1" smtClean="0"/>
              <a:t>servlet</a:t>
            </a:r>
            <a:r>
              <a:rPr lang="en-IN" dirty="0" smtClean="0"/>
              <a:t> . </a:t>
            </a:r>
          </a:p>
          <a:p>
            <a:endParaRPr lang="en-IN" dirty="0" smtClean="0"/>
          </a:p>
          <a:p>
            <a:r>
              <a:rPr lang="en-IN" dirty="0" smtClean="0"/>
              <a:t>A JSP page gets automatically compiled by the container so we don’t have to compile it like a </a:t>
            </a:r>
            <a:r>
              <a:rPr lang="en-IN" dirty="0" err="1" smtClean="0"/>
              <a:t>servlet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Moreover they do not require </a:t>
            </a:r>
            <a:r>
              <a:rPr lang="en-IN" b="1" dirty="0" smtClean="0">
                <a:solidFill>
                  <a:srgbClr val="C00000"/>
                </a:solidFill>
              </a:rPr>
              <a:t>web.xml</a:t>
            </a:r>
            <a:r>
              <a:rPr lang="en-IN" dirty="0" smtClean="0"/>
              <a:t> for themselves i.e. </a:t>
            </a:r>
            <a:r>
              <a:rPr lang="en-IN" i="1" dirty="0" smtClean="0">
                <a:solidFill>
                  <a:srgbClr val="C00000"/>
                </a:solidFill>
              </a:rPr>
              <a:t>no mapping is needed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Also any change made in a </a:t>
            </a:r>
            <a:r>
              <a:rPr lang="en-IN" dirty="0" err="1" smtClean="0"/>
              <a:t>jsp</a:t>
            </a:r>
            <a:r>
              <a:rPr lang="en-IN" dirty="0" smtClean="0"/>
              <a:t> </a:t>
            </a:r>
            <a:r>
              <a:rPr lang="en-IN" smtClean="0"/>
              <a:t>page does </a:t>
            </a:r>
            <a:r>
              <a:rPr lang="en-IN" dirty="0" smtClean="0"/>
              <a:t>not require any recompilation or restarting the server. </a:t>
            </a:r>
            <a:r>
              <a:rPr lang="en-IN" dirty="0" smtClean="0">
                <a:solidFill>
                  <a:srgbClr val="C00000"/>
                </a:solidFill>
              </a:rPr>
              <a:t>It is handled automatically by the container.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SERVLET  FOR  DATE TIME</a:t>
            </a:r>
            <a:endParaRPr lang="en-IN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85831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JSP  FOR  DATE TIME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4439</TotalTime>
  <Words>555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INTRODUCTION TO JSP</vt:lpstr>
      <vt:lpstr>INTRODUCTION TO JSP</vt:lpstr>
      <vt:lpstr>DRAWBACKS OF SERVLET</vt:lpstr>
      <vt:lpstr>DRAWBACKS OF SERVLET</vt:lpstr>
      <vt:lpstr>ADVANTAGES  OF  JSP</vt:lpstr>
      <vt:lpstr>SERVLET  FOR  DATE TIME</vt:lpstr>
      <vt:lpstr>JSP  FOR  DATE TIME</vt:lpstr>
      <vt:lpstr>DIRECTORY – STRUCTURE </vt:lpstr>
      <vt:lpstr>   </vt:lpstr>
      <vt:lpstr>   </vt:lpstr>
      <vt:lpstr>DESCRIPTION</vt:lpstr>
      <vt:lpstr>DESCRIPTION</vt:lpstr>
      <vt:lpstr>HOW A JSP PAGE IS PROCESSED  BY CONTAINER ?</vt:lpstr>
      <vt:lpstr>HOW A JSP PAGE IS PROCESSED  BY CONTAINER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377</cp:revision>
  <dcterms:created xsi:type="dcterms:W3CDTF">2016-02-04T12:02:26Z</dcterms:created>
  <dcterms:modified xsi:type="dcterms:W3CDTF">2017-02-23T11:39:15Z</dcterms:modified>
</cp:coreProperties>
</file>